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1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1" autoAdjust="0"/>
    <p:restoredTop sz="94694"/>
  </p:normalViewPr>
  <p:slideViewPr>
    <p:cSldViewPr snapToGrid="0">
      <p:cViewPr varScale="1">
        <p:scale>
          <a:sx n="104" d="100"/>
          <a:sy n="10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0E45-4150-774C-926C-C38E8D3D53A2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21FDE-8B98-8341-81C2-8A3D3E8A17A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21FDE-8B98-8341-81C2-8A3D3E8A17A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0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21FDE-8B98-8341-81C2-8A3D3E8A17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3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21FDE-8B98-8341-81C2-8A3D3E8A17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21FDE-8B98-8341-81C2-8A3D3E8A17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4A20-9E70-4ADF-93C1-5AE45819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6812280" cy="4206240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A2C5-995E-4938-A286-FF484EFA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3" y="5257800"/>
            <a:ext cx="6812279" cy="130759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6A8E625-65C2-D767-7DCE-651B5503EA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523744"/>
            <a:ext cx="10707624" cy="36576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/>
            </a:lvl1pPr>
            <a:lvl2pPr marL="6858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2pPr>
            <a:lvl3pPr marL="11430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3pPr>
            <a:lvl4pPr marL="16002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4pPr>
            <a:lvl5pPr marL="20574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3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20A8F-16C2-B12B-3951-097B62DB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25079"/>
            <a:ext cx="12192000" cy="3332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AF23EB-182C-6270-2663-CB53680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813048"/>
            <a:ext cx="10780776" cy="265176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900416" cy="35295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1051560"/>
            <a:ext cx="3566160" cy="1554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932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3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560" y="685800"/>
            <a:ext cx="5943600" cy="4379976"/>
          </a:xfrm>
        </p:spPr>
        <p:txBody>
          <a:bodyPr anchor="t">
            <a:normAutofit/>
          </a:bodyPr>
          <a:lstStyle>
            <a:lvl1pPr>
              <a:defRPr sz="6000" spc="-20" baseline="0">
                <a:solidFill>
                  <a:schemeClr val="bg1"/>
                </a:solidFill>
              </a:defRPr>
            </a:lvl1pPr>
          </a:lstStyle>
          <a:p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560" y="5065776"/>
            <a:ext cx="5945393" cy="110833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054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0201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6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85800"/>
            <a:ext cx="3867912" cy="5504688"/>
          </a:xfrm>
        </p:spPr>
        <p:txBody>
          <a:bodyPr anchor="ctr">
            <a:normAutofit/>
          </a:bodyPr>
          <a:lstStyle>
            <a:lvl1pPr>
              <a:defRPr sz="4000" spc="-20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65776" y="0"/>
            <a:ext cx="7123176" cy="1965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44" y="2496312"/>
            <a:ext cx="5705856" cy="38221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4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377440"/>
            <a:ext cx="5157216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496" y="2377440"/>
            <a:ext cx="5157216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3176" y="-1"/>
            <a:ext cx="506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6680" y="667512"/>
            <a:ext cx="3867912" cy="552297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136" y="859536"/>
            <a:ext cx="5166360" cy="1499616"/>
          </a:xfrm>
        </p:spPr>
        <p:txBody>
          <a:bodyPr/>
          <a:lstStyle>
            <a:lvl1pPr marL="512064" indent="-512064"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 sz="2000"/>
            </a:lvl1pPr>
            <a:lvl2pPr marL="1097280" indent="-457200"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+mj-lt"/>
              <a:buAutoNum type="alphaLcPeriod"/>
              <a:defRPr/>
            </a:lvl2pPr>
            <a:lvl3pPr marL="164592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2706624"/>
            <a:ext cx="5084064" cy="33832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B786C7-B8F9-4072-AAAA-17258464D730}" type="slidenum">
              <a:rPr lang="en-US" smtClean="0"/>
              <a:pPr>
                <a:defRPr/>
              </a:pPr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2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615184"/>
            <a:ext cx="5614416" cy="384048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3176" y="1958009"/>
            <a:ext cx="5068824" cy="4899991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2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523744"/>
            <a:ext cx="2862072" cy="356616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67912" y="2523744"/>
            <a:ext cx="7808976" cy="3694176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295144"/>
            <a:ext cx="6464808" cy="4379976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/>
            </a:lvl1pPr>
            <a:lvl2pPr marL="6858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2pPr>
            <a:lvl3pPr marL="11430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3pPr>
            <a:lvl4pPr marL="16002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4pPr>
            <a:lvl5pPr marL="20574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71816" y="2295144"/>
            <a:ext cx="3749040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JznGuR" TargetMode="External"/><Relationship Id="rId2" Type="http://schemas.openxmlformats.org/officeDocument/2006/relationships/hyperlink" Target="https://uwf.org.u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s://surli.cc/pnsgv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tdoor-online.com.ua/uk/blog/grant" TargetMode="External"/><Relationship Id="rId2" Type="http://schemas.openxmlformats.org/officeDocument/2006/relationships/hyperlink" Target="https://bit.ly/3JznGu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rosten-rada.gov.ua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mailto:project@korosten-rada.gov.ua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lo.li/8233aEC" TargetMode="External"/><Relationship Id="rId2" Type="http://schemas.openxmlformats.org/officeDocument/2006/relationships/hyperlink" Target="https://bit.ly/3JznGu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prostir.ua/?grants=pryjom-zayavok-na-inkubatsijnu-prohramu-dlya-tsentriv-psyholohichnoji-fizychnoji-ta-sotsialnoji-reabilitatsij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sd.org.ua/2025/10/15/konkurs-eseyiv-na-temu-mapa-naczionalnyh-interesiv-ukrayiny/" TargetMode="External"/><Relationship Id="rId2" Type="http://schemas.openxmlformats.org/officeDocument/2006/relationships/hyperlink" Target="https://bit.ly/3JznGu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rl.li/wudfk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t.ly/3JznGu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citizen.org/en/projects/fifa-global-citizen-education-fund/appl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sterphilanthropy.org/cdp-funds/our-grantmaking-process/" TargetMode="External"/><Relationship Id="rId2" Type="http://schemas.openxmlformats.org/officeDocument/2006/relationships/hyperlink" Target="https://bit.ly/3JznGu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Cs2vU4Hxce5sBSS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79" y="3027795"/>
            <a:ext cx="6812280" cy="4206240"/>
          </a:xfrm>
        </p:spPr>
        <p:txBody>
          <a:bodyPr anchor="t">
            <a:no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Можливості грудня 2025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554" y="5221224"/>
            <a:ext cx="6279384" cy="1307592"/>
          </a:xfrm>
        </p:spPr>
        <p:txBody>
          <a:bodyPr anchor="t">
            <a:normAutofit/>
          </a:bodyPr>
          <a:lstStyle/>
          <a:p>
            <a:r>
              <a:rPr lang="uk-UA" dirty="0"/>
              <a:t>Для громадян, громадських організацій, медіа, митців та освітян</a:t>
            </a:r>
            <a:endParaRPr lang="en-US" dirty="0"/>
          </a:p>
        </p:txBody>
      </p:sp>
      <p:pic>
        <p:nvPicPr>
          <p:cNvPr id="5" name="Picture Placeholder 4" descr="View of the mountains at sunset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8109017" y="0"/>
            <a:ext cx="4082983" cy="6858000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F43031-397D-8D6A-570E-1E9FD3341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7" t="6406" r="31316"/>
          <a:stretch/>
        </p:blipFill>
        <p:spPr bwMode="auto">
          <a:xfrm>
            <a:off x="8109017" y="-3644"/>
            <a:ext cx="4082983" cy="68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Немає опису світлини.">
            <a:extLst>
              <a:ext uri="{FF2B5EF4-FFF2-40B4-BE49-F238E27FC236}">
                <a16:creationId xmlns:a16="http://schemas.microsoft.com/office/drawing/2014/main" id="{96E0E21A-FA50-5677-FAD0-94F3C6EE6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r="24862"/>
          <a:stretch/>
        </p:blipFill>
        <p:spPr bwMode="auto">
          <a:xfrm>
            <a:off x="6928607" y="0"/>
            <a:ext cx="5263393" cy="68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01F3B0-F438-7CC4-51FB-ABBA2A9ED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46" y="168867"/>
            <a:ext cx="2746622" cy="11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667512"/>
            <a:ext cx="3867912" cy="5522976"/>
          </a:xfrm>
        </p:spPr>
        <p:txBody>
          <a:bodyPr anchor="ctr">
            <a:normAutofit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Проєкт</a:t>
            </a:r>
            <a:r>
              <a:rPr lang="ru-RU" dirty="0">
                <a:latin typeface="Arial Black" panose="020B0A04020102020204" pitchFamily="34" charset="0"/>
              </a:rPr>
              <a:t> «Голос </a:t>
            </a:r>
            <a:r>
              <a:rPr lang="ru-RU" dirty="0" err="1">
                <a:latin typeface="Arial Black" panose="020B0A04020102020204" pitchFamily="34" charset="0"/>
              </a:rPr>
              <a:t>жінок</a:t>
            </a:r>
            <a:r>
              <a:rPr lang="ru-RU" dirty="0">
                <a:latin typeface="Arial Black" panose="020B0A04020102020204" pitchFamily="34" charset="0"/>
              </a:rPr>
              <a:t> і </a:t>
            </a:r>
            <a:r>
              <a:rPr lang="ru-RU" dirty="0" err="1">
                <a:latin typeface="Arial Black" panose="020B0A04020102020204" pitchFamily="34" charset="0"/>
              </a:rPr>
              <a:t>лідерство</a:t>
            </a:r>
            <a:r>
              <a:rPr lang="ru-RU" dirty="0">
                <a:latin typeface="Arial Black" panose="020B0A04020102020204" pitchFamily="34" charset="0"/>
              </a:rPr>
              <a:t>: нова сила» (2025–2029)</a:t>
            </a:r>
            <a:br>
              <a:rPr lang="ru-RU" b="0" dirty="0">
                <a:solidFill>
                  <a:srgbClr val="100030"/>
                </a:solidFill>
                <a:effectLst/>
                <a:latin typeface="wfont_8dbbea_61170e141595491f9003539e4317b196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4884" y="2221993"/>
            <a:ext cx="6720840" cy="380390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Український Жіночий Фонд / </a:t>
            </a:r>
            <a:r>
              <a:rPr lang="de-AT" sz="1400" i="0" dirty="0" err="1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Ukrainian</a:t>
            </a:r>
            <a:r>
              <a:rPr lang="de-AT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 Women's Fund  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за підтримки </a:t>
            </a:r>
            <a:r>
              <a:rPr lang="de-AT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Global Affairs Canada 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запускає </a:t>
            </a:r>
            <a:r>
              <a:rPr lang="uk-UA" sz="1400" i="0" dirty="0" err="1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проєкт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 «Голос жінок і лідерство: нова сила» (2025–2029) — шукають 24 потужні регіональні партнерки  (по одній з кожної області України)! 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 Це ваш шанс стати серцем жіночого/феміністичного руху у своєму регіоні! 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Отримайте організаційну підтримку 30 000 </a:t>
            </a:r>
            <a:r>
              <a:rPr lang="de-AT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CAD 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на 45 місяців і: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-  Об’єднуйте активісток, створюйте коаліції та мережі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-  Давайте голос жінкам з сіл, прифронтових зон, </a:t>
            </a:r>
            <a:r>
              <a:rPr lang="uk-UA" sz="1400" i="0" dirty="0" err="1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ветеранкам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, ВПО, жінкам з інвалідністю, ромським жінкам, ЛГБТКІ+, молоді та старшому поколінню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-  Залучайте нових лідерок і </a:t>
            </a:r>
            <a:r>
              <a:rPr lang="uk-UA" sz="1400" i="0" dirty="0" err="1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менторьте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 їх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-  Впливайте на національну стратегію та майбутні гранти</a:t>
            </a: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-  Отримуйте додаткове фінансування на мережеві заходи!</a:t>
            </a:r>
          </a:p>
          <a:p>
            <a:pPr algn="l">
              <a:spcBef>
                <a:spcPts val="0"/>
              </a:spcBef>
            </a:pPr>
            <a:endParaRPr lang="uk-UA" sz="300" i="0" dirty="0">
              <a:solidFill>
                <a:srgbClr val="1F201E"/>
              </a:solidFill>
              <a:effectLst/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Запрошуються неурядові організації з феміністичними цінностями, які мають понад 3 роки досвіду роботи. </a:t>
            </a:r>
          </a:p>
          <a:p>
            <a:pPr algn="l">
              <a:spcBef>
                <a:spcPts val="0"/>
              </a:spcBef>
            </a:pPr>
            <a:endParaRPr lang="uk-UA" sz="300" i="0" dirty="0">
              <a:solidFill>
                <a:srgbClr val="1F201E"/>
              </a:solidFill>
              <a:effectLst/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uk-UA" sz="1400" b="1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Кінцевий термін реєстрації: 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15 грудня 2025 (до 23:59) </a:t>
            </a:r>
            <a:endParaRPr lang="uk-UA" sz="1400" dirty="0">
              <a:solidFill>
                <a:srgbClr val="1F201E"/>
              </a:solidFill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AT" sz="400" i="0" dirty="0">
              <a:solidFill>
                <a:srgbClr val="1F201E"/>
              </a:solidFill>
              <a:effectLst/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Повний текст конкурсу: </a:t>
            </a:r>
            <a:r>
              <a:rPr lang="de-AT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  <a:hlinkClick r:id="rId2"/>
              </a:rPr>
              <a:t>https://uwf.org.ua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de-AT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 (</a:t>
            </a:r>
            <a:r>
              <a:rPr lang="uk-UA" sz="1400" i="0" dirty="0">
                <a:solidFill>
                  <a:srgbClr val="1F201E"/>
                </a:solidFill>
                <a:effectLst/>
                <a:latin typeface="Aptos" panose="020B0004020202020204" pitchFamily="34" charset="0"/>
              </a:rPr>
              <a:t>розділ «Грантові конкурси»)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E1119-C93F-9397-5A9C-4BA54743E82E}"/>
              </a:ext>
            </a:extLst>
          </p:cNvPr>
          <p:cNvSpPr txBox="1"/>
          <p:nvPr/>
        </p:nvSpPr>
        <p:spPr>
          <a:xfrm>
            <a:off x="423864" y="6217921"/>
            <a:ext cx="6639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заявка</a:t>
            </a:r>
            <a:r>
              <a:rPr lang="uk-UA" sz="16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1600" dirty="0">
                <a:solidFill>
                  <a:srgbClr val="EAEAEA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600" dirty="0">
              <a:solidFill>
                <a:srgbClr val="EAEAEA"/>
              </a:solidFill>
              <a:latin typeface="Aptos" panose="020B0004020202020204" pitchFamily="34" charset="0"/>
            </a:endParaRPr>
          </a:p>
          <a:p>
            <a:r>
              <a:rPr lang="de-AT" sz="1600" b="0" i="0" dirty="0">
                <a:solidFill>
                  <a:srgbClr val="008A9C"/>
                </a:solidFill>
                <a:effectLst/>
                <a:latin typeface="Aptos" panose="020B0004020202020204" pitchFamily="34" charset="0"/>
                <a:hlinkClick r:id="rId4"/>
              </a:rPr>
              <a:t>https://surli.cc/pnsgvn</a:t>
            </a:r>
            <a:r>
              <a:rPr lang="uk-UA" sz="1600" b="0" i="0" dirty="0">
                <a:solidFill>
                  <a:srgbClr val="008A9C"/>
                </a:solidFill>
                <a:effectLst/>
                <a:latin typeface="Aptos" panose="020B0004020202020204" pitchFamily="34" charset="0"/>
              </a:rPr>
              <a:t> </a:t>
            </a:r>
            <a:endParaRPr lang="uk-UA" sz="160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ожливо, це малюнок: текст «КОНКУРС: Голос жИНОК i л.дерство: нова сила (2025-2029) Украйнський Жиночий Фонд Ukrainian Women's Fund за п.дтримки Global Affairs Canada 24 РЕГЮОНАЛЬН ПАРТНЕРки. 30 000 CAD на 45 м.сяЦίв ДЕДЛАЙН: 15 грудня 2025 ПОДАТИ ЗАЯВКУ: uwf.org.ua #ГолосЖінок #Фем.нзМУкраϊна»">
            <a:extLst>
              <a:ext uri="{FF2B5EF4-FFF2-40B4-BE49-F238E27FC236}">
                <a16:creationId xmlns:a16="http://schemas.microsoft.com/office/drawing/2014/main" id="{FE0BA4CB-ACBB-60A2-9386-CA64CC58F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17723" r="128" b="28852"/>
          <a:stretch/>
        </p:blipFill>
        <p:spPr bwMode="auto">
          <a:xfrm>
            <a:off x="0" y="0"/>
            <a:ext cx="7132320" cy="20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6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667512"/>
            <a:ext cx="3867912" cy="5522976"/>
          </a:xfrm>
        </p:spPr>
        <p:txBody>
          <a:bodyPr anchor="ctr">
            <a:normAutofit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Грантовий</a:t>
            </a:r>
            <a:r>
              <a:rPr lang="ru-RU" dirty="0">
                <a:latin typeface="Arial Black" panose="020B0A04020102020204" pitchFamily="34" charset="0"/>
              </a:rPr>
              <a:t> конкурс </a:t>
            </a:r>
            <a:r>
              <a:rPr lang="ru-RU" dirty="0" err="1">
                <a:latin typeface="Arial Black" panose="020B0A04020102020204" pitchFamily="34" charset="0"/>
              </a:rPr>
              <a:t>від</a:t>
            </a:r>
            <a:r>
              <a:rPr lang="ru-RU" dirty="0">
                <a:latin typeface="Arial Black" panose="020B0A04020102020204" pitchFamily="34" charset="0"/>
              </a:rPr>
              <a:t> Outdoor-Online для </a:t>
            </a:r>
            <a:r>
              <a:rPr lang="ru-RU" dirty="0" err="1">
                <a:latin typeface="Arial Black" panose="020B0A04020102020204" pitchFamily="34" charset="0"/>
              </a:rPr>
              <a:t>студентів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1168" y="1568180"/>
            <a:ext cx="6720840" cy="427024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Платформа </a:t>
            </a:r>
            <a:r>
              <a:rPr lang="de-AT" sz="1350" dirty="0">
                <a:latin typeface="Aptos" panose="020B0004020202020204" pitchFamily="34" charset="0"/>
              </a:rPr>
              <a:t>Outdoor-Online </a:t>
            </a:r>
            <a:r>
              <a:rPr lang="uk-UA" sz="1350" dirty="0">
                <a:latin typeface="Aptos" panose="020B0004020202020204" pitchFamily="34" charset="0"/>
              </a:rPr>
              <a:t>оголошує всеукраїнський грантовий конкурс для студентів закладів вищої освіти, коледжів та технікумів, які бажають проявити себе у сфері маркетингу, реклами та комунікацій.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На переконання організаторів сучасна освіта повинна поєднувати теорію з практикою. Саме тому конкурс спрямований на створення аналітичних матеріалів, що розкривають реальний потенціал зовнішньої реклами, її ефективність, </a:t>
            </a:r>
            <a:r>
              <a:rPr lang="uk-UA" sz="1350" dirty="0" err="1">
                <a:latin typeface="Aptos" panose="020B0004020202020204" pitchFamily="34" charset="0"/>
              </a:rPr>
              <a:t>інноваційність</a:t>
            </a:r>
            <a:r>
              <a:rPr lang="uk-UA" sz="1350" dirty="0">
                <a:latin typeface="Aptos" panose="020B0004020202020204" pitchFamily="34" charset="0"/>
              </a:rPr>
              <a:t> і роль у бізнес-середовищі.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Учасникам пропонується підготувати авторську статтю на одну з тем: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50" dirty="0">
                <a:latin typeface="Aptos" panose="020B0004020202020204" pitchFamily="34" charset="0"/>
              </a:rPr>
              <a:t>ефективність зовнішньої реклами в умовах цифрової трансформації;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350" dirty="0">
                <a:latin typeface="Aptos" panose="020B0004020202020204" pitchFamily="34" charset="0"/>
              </a:rPr>
              <a:t>використання штучного інтелекту в плануванні </a:t>
            </a:r>
            <a:r>
              <a:rPr lang="de-AT" sz="1350" dirty="0">
                <a:latin typeface="Aptos" panose="020B0004020202020204" pitchFamily="34" charset="0"/>
              </a:rPr>
              <a:t>OOH/DOOH-</a:t>
            </a:r>
            <a:r>
              <a:rPr lang="uk-UA" sz="1350" dirty="0">
                <a:latin typeface="Aptos" panose="020B0004020202020204" pitchFamily="34" charset="0"/>
              </a:rPr>
              <a:t>кампаній.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Це можливість проявити себе, отримати фінансову підтримку та зробити внесок у розвиток сучасної рекламної індустрії.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Що потрібно зробити?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Підготувати аналітичну статтю відповідно до вимог конкурсу та надіслати її на електронну адресу організаторів у встановлені терміни.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Загальний призовий фонд конкурсу становить 40 000 грн.</a:t>
            </a:r>
          </a:p>
          <a:p>
            <a:pPr algn="l">
              <a:spcBef>
                <a:spcPts val="0"/>
              </a:spcBef>
            </a:pPr>
            <a:r>
              <a:rPr lang="uk-UA" sz="1350" dirty="0">
                <a:latin typeface="Aptos" panose="020B0004020202020204" pitchFamily="34" charset="0"/>
              </a:rPr>
              <a:t>Повну інформацію про умови участі, вимоги до робіт, тематику та строки подачі, та інформацію чи прийняли роботу, можна знайти на офіційній сторінці конкурсу.</a:t>
            </a:r>
          </a:p>
          <a:p>
            <a:pPr algn="l">
              <a:spcBef>
                <a:spcPts val="0"/>
              </a:spcBef>
            </a:pPr>
            <a:r>
              <a:rPr lang="uk-UA" sz="1350" b="1" dirty="0">
                <a:latin typeface="Aptos" panose="020B0004020202020204" pitchFamily="34" charset="0"/>
              </a:rPr>
              <a:t>Кінцевий термін реєстрації: </a:t>
            </a:r>
            <a:r>
              <a:rPr lang="uk-UA" sz="1350" dirty="0">
                <a:latin typeface="Aptos" panose="020B0004020202020204" pitchFamily="34" charset="0"/>
              </a:rPr>
              <a:t>31 грудня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E1119-C93F-9397-5A9C-4BA54743E82E}"/>
              </a:ext>
            </a:extLst>
          </p:cNvPr>
          <p:cNvSpPr txBox="1"/>
          <p:nvPr/>
        </p:nvSpPr>
        <p:spPr>
          <a:xfrm>
            <a:off x="295848" y="6025897"/>
            <a:ext cx="663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заявка:</a:t>
            </a:r>
            <a:r>
              <a:rPr lang="uk-UA" sz="1800" b="1" dirty="0">
                <a:solidFill>
                  <a:srgbClr val="EAEAEA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800" b="1" dirty="0">
              <a:solidFill>
                <a:srgbClr val="EAEAEA"/>
              </a:solidFill>
              <a:latin typeface="Aptos" panose="020B0004020202020204" pitchFamily="34" charset="0"/>
            </a:endParaRPr>
          </a:p>
          <a:p>
            <a:r>
              <a:rPr lang="de-AT" b="1" i="0" u="none" strike="noStrike" dirty="0">
                <a:solidFill>
                  <a:srgbClr val="0064D1"/>
                </a:solidFill>
                <a:effectLst/>
                <a:latin typeface="Aptos" panose="020B0004020202020204" pitchFamily="34" charset="0"/>
                <a:hlinkClick r:id="rId3"/>
              </a:rPr>
              <a:t>https://www.outdoor-online.com.ua/uk/blog/grant</a:t>
            </a:r>
            <a:r>
              <a:rPr lang="de-AT" b="1" i="0" u="none" strike="noStrike" dirty="0">
                <a:solidFill>
                  <a:srgbClr val="0064D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uk-UA" sz="18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4" name="Picture 10" descr="На зображенні може бути: текст «Outdoor ONLINE Грант для студент.в Долучайся зараз- отримай св.й шанс! Загальний призовий фонд 40 000 грн 金»">
            <a:extLst>
              <a:ext uri="{FF2B5EF4-FFF2-40B4-BE49-F238E27FC236}">
                <a16:creationId xmlns:a16="http://schemas.microsoft.com/office/drawing/2014/main" id="{BFF2E9D3-4AF0-D31D-BF5A-625E2C9D6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7615" b="75867"/>
          <a:stretch/>
        </p:blipFill>
        <p:spPr bwMode="auto">
          <a:xfrm>
            <a:off x="0" y="-1"/>
            <a:ext cx="7123176" cy="15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2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EDB60-0E6A-C912-682F-BCCCFA33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813048"/>
            <a:ext cx="10780776" cy="265176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Arial Black" panose="020B0A04020102020204" pitchFamily="34" charset="0"/>
              </a:rPr>
              <a:t>Дякуємо за увагу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261" y="38548"/>
            <a:ext cx="3566160" cy="1554480"/>
          </a:xfrm>
        </p:spPr>
        <p:txBody>
          <a:bodyPr>
            <a:normAutofit/>
          </a:bodyPr>
          <a:lstStyle/>
          <a:p>
            <a:r>
              <a:rPr lang="uk-UA" dirty="0"/>
              <a:t>Наші контакти: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11A2C-AA7D-C30C-5215-69EFB3223E6E}"/>
              </a:ext>
            </a:extLst>
          </p:cNvPr>
          <p:cNvSpPr txBox="1"/>
          <p:nvPr/>
        </p:nvSpPr>
        <p:spPr>
          <a:xfrm>
            <a:off x="8134315" y="509891"/>
            <a:ext cx="4180731" cy="144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</a:rPr>
              <a:t></a:t>
            </a:r>
            <a:r>
              <a:rPr lang="ru-RU" sz="12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+38 (04142) 9-64-10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</a:t>
            </a:r>
            <a:r>
              <a:rPr lang="ru-RU" sz="12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project@korosten-rada.gov.ua</a:t>
            </a:r>
            <a:r>
              <a:rPr lang="ru-RU" sz="12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lang="ru-RU" sz="1200" b="1" i="0" u="none" strike="noStrike" cap="none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sz="1200" b="1" i="0" u="none" strike="noStrike" cap="none" dirty="0">
                <a:solidFill>
                  <a:srgbClr val="EAEAEA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b="1" i="0" u="none" strike="noStrike" cap="none" dirty="0">
                <a:solidFill>
                  <a:srgbClr val="EAEAEA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ru-RU" sz="12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https://korosten-rada.gov.ua</a:t>
            </a:r>
            <a:endParaRPr lang="ru-RU" sz="1200" b="1" i="0" u="none" strike="noStrike" cap="none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1400"/>
            </a:pPr>
            <a:r>
              <a:rPr lang="ru-RU" sz="12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   м. Коростень</a:t>
            </a:r>
            <a:r>
              <a:rPr lang="ru-RU" sz="1200" b="1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ru-RU" sz="1200" b="1" i="0" u="none" strike="noStrike" cap="none" dirty="0" err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вул</a:t>
            </a:r>
            <a:r>
              <a:rPr lang="ru-RU" sz="12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</a:t>
            </a:r>
            <a:r>
              <a:rPr lang="ru-RU" sz="1200" b="1" i="0" u="none" strike="noStrike" cap="none" dirty="0" err="1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Грушевського</a:t>
            </a:r>
            <a:r>
              <a:rPr lang="ru-RU" sz="1200" b="1" i="0" u="none" strike="noStrike" cap="none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22</a:t>
            </a: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ru-RU" sz="1200" b="1" i="0" u="none" strike="noStrike" cap="none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5AFAF3-1C3F-4203-BBF5-F0B18F32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86" y="1444919"/>
            <a:ext cx="188975" cy="163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A58DA9-14CF-26FB-A5EB-83D9A1A0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34315" y="1137911"/>
            <a:ext cx="187879" cy="187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AC05E6-F500-DC1D-006A-64EA8AD78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566" y="1936310"/>
            <a:ext cx="2746622" cy="1174809"/>
          </a:xfrm>
          <a:prstGeom prst="rect">
            <a:avLst/>
          </a:prstGeom>
        </p:spPr>
      </p:pic>
      <p:pic>
        <p:nvPicPr>
          <p:cNvPr id="1036" name="Picture 12" descr="Немає опису світлини.">
            <a:extLst>
              <a:ext uri="{FF2B5EF4-FFF2-40B4-BE49-F238E27FC236}">
                <a16:creationId xmlns:a16="http://schemas.microsoft.com/office/drawing/2014/main" id="{771DC65C-4D2F-2789-9681-587448EF779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b="165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346F62-001D-982B-D999-40CD2AAFD6E3}"/>
              </a:ext>
            </a:extLst>
          </p:cNvPr>
          <p:cNvSpPr txBox="1"/>
          <p:nvPr/>
        </p:nvSpPr>
        <p:spPr>
          <a:xfrm rot="16200000">
            <a:off x="6549605" y="1965465"/>
            <a:ext cx="2545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Фото: Юрій </a:t>
            </a:r>
            <a:r>
              <a:rPr lang="uk-UA" sz="1000" dirty="0" err="1"/>
              <a:t>Невмержицький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540" y="807797"/>
            <a:ext cx="4073652" cy="5522976"/>
          </a:xfrm>
        </p:spPr>
        <p:txBody>
          <a:bodyPr anchor="ctr">
            <a:norm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Culture </a:t>
            </a:r>
            <a:r>
              <a:rPr lang="ru-RU" sz="3600" dirty="0" err="1">
                <a:latin typeface="Arial Black" panose="020B0A04020102020204" pitchFamily="34" charset="0"/>
              </a:rPr>
              <a:t>Moves</a:t>
            </a:r>
            <a:r>
              <a:rPr lang="ru-RU" sz="3600" dirty="0">
                <a:latin typeface="Arial Black" panose="020B0A04020102020204" pitchFamily="34" charset="0"/>
              </a:rPr>
              <a:t> Europe: </a:t>
            </a:r>
            <a:r>
              <a:rPr lang="ru-RU" sz="3600" dirty="0" err="1">
                <a:latin typeface="Arial Black" panose="020B0A04020102020204" pitchFamily="34" charset="0"/>
              </a:rPr>
              <a:t>гранти</a:t>
            </a:r>
            <a:r>
              <a:rPr lang="ru-RU" sz="3600" dirty="0">
                <a:latin typeface="Arial Black" panose="020B0A04020102020204" pitchFamily="34" charset="0"/>
              </a:rPr>
              <a:t> на </a:t>
            </a:r>
            <a:r>
              <a:rPr lang="ru-RU" sz="3600" dirty="0" err="1">
                <a:latin typeface="Arial Black" panose="020B0A04020102020204" pitchFamily="34" charset="0"/>
              </a:rPr>
              <a:t>професійні</a:t>
            </a:r>
            <a:r>
              <a:rPr lang="ru-RU" sz="3600" dirty="0"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atin typeface="Arial Black" panose="020B0A04020102020204" pitchFamily="34" charset="0"/>
              </a:rPr>
              <a:t>подорожі</a:t>
            </a:r>
            <a:r>
              <a:rPr lang="ru-RU" sz="3600" dirty="0">
                <a:latin typeface="Arial Black" panose="020B0A04020102020204" pitchFamily="34" charset="0"/>
              </a:rPr>
              <a:t> для </a:t>
            </a:r>
            <a:r>
              <a:rPr lang="ru-RU" sz="3600" dirty="0" err="1">
                <a:latin typeface="Arial Black" panose="020B0A04020102020204" pitchFamily="34" charset="0"/>
              </a:rPr>
              <a:t>митців</a:t>
            </a:r>
            <a:r>
              <a:rPr lang="ru-RU" sz="3600" dirty="0">
                <a:latin typeface="Arial Black" panose="020B0A04020102020204" pitchFamily="34" charset="0"/>
              </a:rPr>
              <a:t> та </a:t>
            </a:r>
            <a:r>
              <a:rPr lang="ru-RU" sz="3600" dirty="0" err="1">
                <a:latin typeface="Arial Black" panose="020B0A04020102020204" pitchFamily="34" charset="0"/>
              </a:rPr>
              <a:t>професіоналів</a:t>
            </a:r>
            <a:r>
              <a:rPr lang="ru-RU" sz="3600" dirty="0"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latin typeface="Arial Black" panose="020B0A04020102020204" pitchFamily="34" charset="0"/>
              </a:rPr>
              <a:t>культури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6888" y="2075688"/>
            <a:ext cx="6720840" cy="3813048"/>
          </a:xfrm>
        </p:spPr>
        <p:txBody>
          <a:bodyPr>
            <a:noAutofit/>
          </a:bodyPr>
          <a:lstStyle/>
          <a:p>
            <a:pPr algn="l" fontAlgn="base">
              <a:spcBef>
                <a:spcPts val="0"/>
              </a:spcBef>
            </a:pPr>
            <a:r>
              <a:rPr lang="uk-UA" sz="1450" dirty="0">
                <a:latin typeface="Aptos" panose="020B0004020202020204" pitchFamily="34" charset="0"/>
              </a:rPr>
              <a:t>   </a:t>
            </a:r>
            <a:r>
              <a:rPr lang="uk-UA" sz="1450" dirty="0">
                <a:solidFill>
                  <a:schemeClr val="tx1"/>
                </a:solidFill>
                <a:latin typeface="Aptos" panose="020B0004020202020204" pitchFamily="34" charset="0"/>
              </a:rPr>
              <a:t>  </a:t>
            </a:r>
            <a:r>
              <a:rPr lang="de-AT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Goethe-Institut </a:t>
            </a: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за фінансування програми ЄС «Креативна Європа» надає можливість отримати грант на професійні подорожі для митців і фахівців культури з України та країн ЄС у межах програми </a:t>
            </a:r>
            <a:r>
              <a:rPr lang="de-AT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Culture Moves Europe.</a:t>
            </a:r>
            <a:endParaRPr lang="uk-UA" sz="145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Грант покриває витрати на транспорт, проживання, добові, візи, а також передбачає додаткову фінансову підтримку для людей з інвалідністю або учасників з дітьми.</a:t>
            </a:r>
          </a:p>
          <a:p>
            <a:pPr algn="l" fontAlgn="base">
              <a:spcBef>
                <a:spcPts val="0"/>
              </a:spcBef>
            </a:pP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Подати заявку на участь можуть учасники, які відповідають таким критеріям:</a:t>
            </a:r>
          </a:p>
          <a:p>
            <a:pPr algn="l" fontAlgn="base">
              <a:spcBef>
                <a:spcPts val="0"/>
              </a:spcBef>
            </a:pP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✔повнолітні митці та професіонали культури;</a:t>
            </a:r>
          </a:p>
          <a:p>
            <a:pPr algn="l" fontAlgn="base">
              <a:spcBef>
                <a:spcPts val="0"/>
              </a:spcBef>
            </a:pP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✔громадяни або резиденти України та інших країн програми «Креативна Європа»;</a:t>
            </a:r>
          </a:p>
          <a:p>
            <a:pPr algn="l" fontAlgn="base">
              <a:spcBef>
                <a:spcPts val="0"/>
              </a:spcBef>
            </a:pP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✔представники секторів: архітектура, культурна спадщина, дизайн, дизайн одягу, література, музика, виконавські та візуальні мистецтва;</a:t>
            </a:r>
          </a:p>
          <a:p>
            <a:pPr algn="l" fontAlgn="base">
              <a:spcBef>
                <a:spcPts val="0"/>
              </a:spcBef>
            </a:pP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✔ті, хто хоче реалізувати творчий </a:t>
            </a:r>
            <a:r>
              <a:rPr lang="uk-UA" sz="145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проєкт</a:t>
            </a:r>
            <a:r>
              <a:rPr lang="uk-UA" sz="145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за кордоном самостійно або у складі команди (до 5 осіб);</a:t>
            </a:r>
            <a:endParaRPr lang="uk-UA" sz="1450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uk-UA" sz="145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Кінцевий термін реєстрації:</a:t>
            </a:r>
            <a:r>
              <a:rPr lang="uk-UA" sz="1450" dirty="0">
                <a:solidFill>
                  <a:srgbClr val="000000"/>
                </a:solidFill>
                <a:latin typeface="Aptos" panose="020B0004020202020204" pitchFamily="34" charset="0"/>
              </a:rPr>
              <a:t> 30 квітня 2026 року</a:t>
            </a:r>
            <a:endParaRPr lang="uk-UA" sz="145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E1119-C93F-9397-5A9C-4BA54743E82E}"/>
              </a:ext>
            </a:extLst>
          </p:cNvPr>
          <p:cNvSpPr txBox="1"/>
          <p:nvPr/>
        </p:nvSpPr>
        <p:spPr>
          <a:xfrm>
            <a:off x="560070" y="604730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📎  </a:t>
            </a:r>
            <a:r>
              <a:rPr lang="uk-UA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заявка</a:t>
            </a:r>
            <a:r>
              <a:rPr lang="uk-UA" sz="1800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800" dirty="0">
              <a:solidFill>
                <a:srgbClr val="EAEAEA"/>
              </a:solidFill>
              <a:latin typeface="Aptos" panose="020B0004020202020204" pitchFamily="34" charset="0"/>
            </a:endParaRPr>
          </a:p>
          <a:p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</a:rPr>
              <a:t> </a:t>
            </a:r>
            <a:r>
              <a:rPr lang="de-AT" sz="1800" dirty="0">
                <a:solidFill>
                  <a:srgbClr val="7030A0"/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https://salo.li/8233aEC</a:t>
            </a:r>
            <a:r>
              <a:rPr lang="uk-UA" sz="1800" dirty="0">
                <a:solidFill>
                  <a:srgbClr val="7030A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Picture Placeholder 18" descr="View of the mountains with a light, low fog with stars and clouds in the sky">
            <a:extLst>
              <a:ext uri="{FF2B5EF4-FFF2-40B4-BE49-F238E27FC236}">
                <a16:creationId xmlns:a16="http://schemas.microsoft.com/office/drawing/2014/main" id="{D71F4F1A-DA4F-5F95-1DE9-2133B7DD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" r="238"/>
          <a:stretch/>
        </p:blipFill>
        <p:spPr>
          <a:xfrm>
            <a:off x="0" y="0"/>
            <a:ext cx="7123176" cy="1965960"/>
          </a:xfrm>
          <a:prstGeom prst="rect">
            <a:avLst/>
          </a:prstGeom>
        </p:spPr>
      </p:pic>
      <p:pic>
        <p:nvPicPr>
          <p:cNvPr id="10" name="Picture 9" descr="Можливо, це малюнок: ‎текст «‎European Commission CULTURE MOVES EUROPE وا‎»‎">
            <a:extLst>
              <a:ext uri="{FF2B5EF4-FFF2-40B4-BE49-F238E27FC236}">
                <a16:creationId xmlns:a16="http://schemas.microsoft.com/office/drawing/2014/main" id="{F5BAA1BB-47B6-7CBD-9ED3-2A14126A1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45177"/>
          <a:stretch/>
        </p:blipFill>
        <p:spPr bwMode="auto">
          <a:xfrm>
            <a:off x="0" y="0"/>
            <a:ext cx="7123176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2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25C164-6C60-2A68-7287-EA4B977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63" y="685800"/>
            <a:ext cx="4051173" cy="5504688"/>
          </a:xfrm>
        </p:spPr>
        <p:txBody>
          <a:bodyPr>
            <a:normAutofit/>
          </a:bodyPr>
          <a:lstStyle/>
          <a:p>
            <a:r>
              <a:rPr lang="ru-RU" sz="3600" b="1" i="0" dirty="0">
                <a:effectLst/>
                <a:latin typeface="Arial Black" panose="020B0A04020102020204" pitchFamily="34" charset="0"/>
              </a:rPr>
              <a:t>Прийом заявок на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інкубаційну</a:t>
            </a:r>
            <a:r>
              <a:rPr lang="ru-RU" sz="36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програму</a:t>
            </a:r>
            <a:r>
              <a:rPr lang="ru-RU" sz="3600" b="1" i="0" dirty="0">
                <a:effectLst/>
                <a:latin typeface="Arial Black" panose="020B0A04020102020204" pitchFamily="34" charset="0"/>
              </a:rPr>
              <a:t> для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центрів</a:t>
            </a:r>
            <a:r>
              <a:rPr lang="ru-RU" sz="36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психологічної</a:t>
            </a:r>
            <a:r>
              <a:rPr lang="ru-RU" sz="3600" b="1" i="0" dirty="0">
                <a:effectLst/>
                <a:latin typeface="Arial Black" panose="020B0A04020102020204" pitchFamily="34" charset="0"/>
              </a:rPr>
              <a:t>,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фізичної</a:t>
            </a:r>
            <a:r>
              <a:rPr lang="ru-RU" sz="3600" b="1" i="0" dirty="0">
                <a:effectLst/>
                <a:latin typeface="Arial Black" panose="020B0A04020102020204" pitchFamily="34" charset="0"/>
              </a:rPr>
              <a:t> та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соціальної</a:t>
            </a:r>
            <a:r>
              <a:rPr lang="ru-RU" sz="36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600" b="1" i="0" dirty="0" err="1">
                <a:effectLst/>
                <a:latin typeface="Arial Black" panose="020B0A04020102020204" pitchFamily="34" charset="0"/>
              </a:rPr>
              <a:t>реабілітації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9" name="Picture Placeholder 18" descr="View of the mountains with a light, low fog with stars and clouds in the sky">
            <a:extLst>
              <a:ext uri="{FF2B5EF4-FFF2-40B4-BE49-F238E27FC236}">
                <a16:creationId xmlns:a16="http://schemas.microsoft.com/office/drawing/2014/main" id="{F4BD5086-7304-1284-62FC-2A7B3F88A9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8" r="238"/>
          <a:stretch/>
        </p:blipFill>
        <p:spPr>
          <a:xfrm>
            <a:off x="5065776" y="0"/>
            <a:ext cx="7123176" cy="196596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4C87C-25C4-A6EA-C211-A64352307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2382" y="2052720"/>
            <a:ext cx="6782562" cy="3589127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de-AT" sz="2900" dirty="0">
                <a:latin typeface="Aptos" panose="020B0004020202020204" pitchFamily="34" charset="0"/>
              </a:rPr>
              <a:t>USVF </a:t>
            </a:r>
            <a:r>
              <a:rPr lang="uk-UA" sz="2900" dirty="0">
                <a:latin typeface="Aptos" panose="020B0004020202020204" pitchFamily="34" charset="0"/>
              </a:rPr>
              <a:t>та </a:t>
            </a:r>
            <a:r>
              <a:rPr lang="de-AT" sz="2900" dirty="0" err="1">
                <a:latin typeface="Aptos" panose="020B0004020202020204" pitchFamily="34" charset="0"/>
              </a:rPr>
              <a:t>SILab</a:t>
            </a:r>
            <a:r>
              <a:rPr lang="de-AT" sz="2900" dirty="0">
                <a:latin typeface="Aptos" panose="020B0004020202020204" pitchFamily="34" charset="0"/>
              </a:rPr>
              <a:t> Ukraine </a:t>
            </a:r>
            <a:r>
              <a:rPr lang="uk-UA" sz="2900" dirty="0">
                <a:latin typeface="Aptos" panose="020B0004020202020204" pitchFamily="34" charset="0"/>
              </a:rPr>
              <a:t>розпочинають прийом заявок на інкубаційну програму для центрів психологічної, фізичної та соціальної реабілітації.</a:t>
            </a:r>
          </a:p>
          <a:p>
            <a:pPr algn="l"/>
            <a:r>
              <a:rPr lang="uk-UA" sz="2900" dirty="0">
                <a:latin typeface="Aptos" panose="020B0004020202020204" pitchFamily="34" charset="0"/>
              </a:rPr>
              <a:t> В умовах сьогодення реабілітаційні центри відіграють ключову роль у підтримці сімей з дітьми, військовослужбовців та їх родин, ВПО та інших вразливих груп, постраждалих від війни. Навчання в межах інкубаційної програми спрямоване на посилення ефективності, фінансової стійкості та сталої діяльності центрів задля максимізації їхнього соціального впливу.</a:t>
            </a:r>
          </a:p>
          <a:p>
            <a:pPr algn="l"/>
            <a:r>
              <a:rPr lang="uk-UA" sz="2900" dirty="0">
                <a:latin typeface="Aptos" panose="020B0004020202020204" pitchFamily="34" charset="0"/>
              </a:rPr>
              <a:t>Програма проходитиме онлайн, тому до неї можуть долучитися учасники з будь-якого регіону України. </a:t>
            </a:r>
          </a:p>
          <a:p>
            <a:pPr algn="l"/>
            <a:r>
              <a:rPr lang="uk-UA" sz="2900" dirty="0">
                <a:latin typeface="Aptos" panose="020B0004020202020204" pitchFamily="34" charset="0"/>
              </a:rPr>
              <a:t>Тривалість навчання – два місяці: з 15 січня по 20 березня 2026 року. Навчальні сесії відбуватимуться кожного тижня: щовівторка і щочетверга о 15:00-18:00. Наприкінці березня учасники презентуватимуть свої бізнес-моделі перед журі на </a:t>
            </a:r>
            <a:r>
              <a:rPr lang="uk-UA" sz="2900" dirty="0" err="1">
                <a:latin typeface="Aptos" panose="020B0004020202020204" pitchFamily="34" charset="0"/>
              </a:rPr>
              <a:t>Демо</a:t>
            </a:r>
            <a:r>
              <a:rPr lang="uk-UA" sz="2900" dirty="0">
                <a:latin typeface="Aptos" panose="020B0004020202020204" pitchFamily="34" charset="0"/>
              </a:rPr>
              <a:t> дні,  за результатами захисту бізнес-планів обрані центри зможуть отримати грантову або частково-поворотну фінансову підтримку на розвиток</a:t>
            </a:r>
          </a:p>
          <a:p>
            <a:pPr algn="l"/>
            <a:r>
              <a:rPr lang="uk-UA" sz="2900" b="1" dirty="0">
                <a:latin typeface="Aptos" panose="020B0004020202020204" pitchFamily="34" charset="0"/>
              </a:rPr>
              <a:t>Кінцева дата подачі заявки: </a:t>
            </a:r>
            <a:r>
              <a:rPr lang="uk-UA" sz="2900" dirty="0">
                <a:latin typeface="Aptos" panose="020B0004020202020204" pitchFamily="34" charset="0"/>
              </a:rPr>
              <a:t>15 грудня 2025</a:t>
            </a:r>
          </a:p>
          <a:p>
            <a:endParaRPr lang="ru-RU" b="0" i="0" dirty="0">
              <a:solidFill>
                <a:srgbClr val="1F1F25"/>
              </a:solidFill>
              <a:effectLst/>
              <a:latin typeface="M PLUS 1p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B25C6-F8DA-F2D9-D3CF-49CE3504F558}"/>
              </a:ext>
            </a:extLst>
          </p:cNvPr>
          <p:cNvSpPr txBox="1"/>
          <p:nvPr/>
        </p:nvSpPr>
        <p:spPr>
          <a:xfrm>
            <a:off x="5464683" y="5728823"/>
            <a:ext cx="61973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заявка</a:t>
            </a:r>
            <a:r>
              <a:rPr lang="uk-UA" sz="1800" dirty="0"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AT" sz="1400" dirty="0">
                <a:hlinkClick r:id="rId4"/>
              </a:rPr>
              <a:t>https://www.prostir.ua/?grants=pryjom-zayavok-na-inkubatsijnu-prohramu-dlya-tsentriv-psyholohichnoji-fizychnoji-ta-sotsialnoji-reabilitatsiji</a:t>
            </a:r>
            <a:r>
              <a:rPr lang="uk-UA" sz="1400" dirty="0"/>
              <a:t> </a:t>
            </a:r>
            <a:endParaRPr lang="uk-UA" dirty="0"/>
          </a:p>
        </p:txBody>
      </p:sp>
      <p:pic>
        <p:nvPicPr>
          <p:cNvPr id="2050" name="Picture 2" descr="Можливо, це малюнок: товстий лорі та текст «нкубацийна програма ДЛя ЦЕНТРИВ психОлогичНО, ФИЗИЧНОЙ TA СОЦАЛЬНОЙ РЕАБЛИТАЦЙЙ Тривалисть програми:2 .СяЦ. Дедлайн подачи заявок: 15 грудня 2025 p. USVF SILAB ШЙΙЕ Ärlietu Arlietuministrija ministrija newdoor LATDEV»">
            <a:extLst>
              <a:ext uri="{FF2B5EF4-FFF2-40B4-BE49-F238E27FC236}">
                <a16:creationId xmlns:a16="http://schemas.microsoft.com/office/drawing/2014/main" id="{55A16696-9EB3-73EA-F1E6-B1D9ADAC3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2879" r="-369" b="24177"/>
          <a:stretch/>
        </p:blipFill>
        <p:spPr bwMode="auto">
          <a:xfrm>
            <a:off x="5065776" y="0"/>
            <a:ext cx="7126224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667512"/>
            <a:ext cx="4151376" cy="5522976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Конкурс </a:t>
            </a:r>
            <a:r>
              <a:rPr lang="ru-RU" dirty="0" err="1">
                <a:latin typeface="Arial Black" panose="020B0A04020102020204" pitchFamily="34" charset="0"/>
              </a:rPr>
              <a:t>есеїв</a:t>
            </a:r>
            <a:r>
              <a:rPr lang="ru-RU" dirty="0">
                <a:latin typeface="Arial Black" panose="020B0A04020102020204" pitchFamily="34" charset="0"/>
              </a:rPr>
              <a:t> на тему: «Мапа </a:t>
            </a:r>
            <a:r>
              <a:rPr lang="ru-RU" dirty="0" err="1">
                <a:latin typeface="Arial Black" panose="020B0A04020102020204" pitchFamily="34" charset="0"/>
              </a:rPr>
              <a:t>національних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інтересів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України</a:t>
            </a:r>
            <a:r>
              <a:rPr lang="ru-RU" dirty="0">
                <a:latin typeface="Arial Black" panose="020B0A04020102020204" pitchFamily="34" charset="0"/>
              </a:rPr>
              <a:t>»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3464" y="2194560"/>
            <a:ext cx="6720840" cy="3895344"/>
          </a:xfrm>
        </p:spPr>
        <p:txBody>
          <a:bodyPr>
            <a:normAutofit fontScale="92500" lnSpcReduction="10000"/>
          </a:bodyPr>
          <a:lstStyle/>
          <a:p>
            <a:pPr algn="l" fontAlgn="base">
              <a:spcBef>
                <a:spcPts val="0"/>
              </a:spcBef>
            </a:pPr>
            <a:r>
              <a:rPr lang="ru-RU" sz="1400" dirty="0">
                <a:latin typeface="Aptos" panose="020B0004020202020204" pitchFamily="34" charset="0"/>
              </a:rPr>
              <a:t>НЕДЕРЖАВНИЙ АНАЛІТИЧНИЙ ЦЕНТР «УКРАЇНСЬКІ СТУДІЇ СТРАТЕГІЧНИХ ДОСЛІДЖЕНЬ» </a:t>
            </a:r>
            <a:r>
              <a:rPr lang="ru-RU" sz="1400" dirty="0" err="1">
                <a:latin typeface="Aptos" panose="020B0004020202020204" pitchFamily="34" charset="0"/>
              </a:rPr>
              <a:t>оголошує</a:t>
            </a:r>
            <a:r>
              <a:rPr lang="ru-RU" sz="1400" dirty="0">
                <a:latin typeface="Aptos" panose="020B0004020202020204" pitchFamily="34" charset="0"/>
              </a:rPr>
              <a:t> конкурс </a:t>
            </a:r>
            <a:r>
              <a:rPr lang="ru-RU" sz="1400" dirty="0" err="1">
                <a:latin typeface="Aptos" panose="020B0004020202020204" pitchFamily="34" charset="0"/>
              </a:rPr>
              <a:t>есеїв</a:t>
            </a:r>
            <a:r>
              <a:rPr lang="ru-RU" sz="1400" dirty="0">
                <a:latin typeface="Aptos" panose="020B0004020202020204" pitchFamily="34" charset="0"/>
              </a:rPr>
              <a:t> на тему: «</a:t>
            </a:r>
            <a:r>
              <a:rPr lang="ru-RU" sz="1400" b="1" dirty="0">
                <a:latin typeface="Aptos" panose="020B0004020202020204" pitchFamily="34" charset="0"/>
              </a:rPr>
              <a:t>Мапа </a:t>
            </a:r>
            <a:r>
              <a:rPr lang="ru-RU" sz="1400" b="1" dirty="0" err="1">
                <a:latin typeface="Aptos" panose="020B0004020202020204" pitchFamily="34" charset="0"/>
              </a:rPr>
              <a:t>національних</a:t>
            </a:r>
            <a:r>
              <a:rPr lang="ru-RU" sz="1400" b="1" dirty="0"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latin typeface="Aptos" panose="020B0004020202020204" pitchFamily="34" charset="0"/>
              </a:rPr>
              <a:t>інтересів</a:t>
            </a:r>
            <a:r>
              <a:rPr lang="ru-RU" sz="1400" b="1" dirty="0"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latin typeface="Aptos" panose="020B0004020202020204" pitchFamily="34" charset="0"/>
              </a:rPr>
              <a:t>України</a:t>
            </a:r>
            <a:r>
              <a:rPr lang="ru-RU" sz="1400" dirty="0">
                <a:latin typeface="Aptos" panose="020B0004020202020204" pitchFamily="34" charset="0"/>
              </a:rPr>
              <a:t>»</a:t>
            </a: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effectLst/>
                <a:latin typeface="Aptos" panose="020B0004020202020204" pitchFamily="34" charset="0"/>
              </a:rPr>
              <a:t>Для визначення теми есе – виберіть країну світу та покажіть її з позиції значення для України, аналізуючи її крізь призму політичних, економічних, інформаційних, безпекових чинників, визначаючи можливості для співпраці та партнерства чи, навпаки, визначаючи ризики та небезпеки у відносинах з Україною.  Таким чином ми окреслимо мапу національних інтересів України, що дозволить сформувати бачення місця України в міжнародній політиці, передусім як лідера серед сусідів, а також вагомого партнера для віддалених регіонів.</a:t>
            </a:r>
          </a:p>
          <a:p>
            <a:pPr algn="l" fontAlgn="base">
              <a:spcBef>
                <a:spcPts val="0"/>
              </a:spcBef>
            </a:pPr>
            <a:endParaRPr lang="uk-UA" sz="1400" dirty="0">
              <a:latin typeface="Aptos" panose="020B0004020202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effectLst/>
                <a:latin typeface="Aptos" panose="020B0004020202020204" pitchFamily="34" charset="0"/>
              </a:rPr>
              <a:t>До Конкурсу приймаються оригінальні, неопубліковані раніше роботи у вигляді науково-публіцистичних есе, що містять власні обґрунтовані міркування, мають проблемний характер, у яких розкриваються тема та проблематика Конкурсу та які мають теоретичну і практичну цінність. </a:t>
            </a:r>
          </a:p>
          <a:p>
            <a:pPr algn="l" fontAlgn="base">
              <a:spcBef>
                <a:spcPts val="0"/>
              </a:spcBef>
            </a:pPr>
            <a:endParaRPr lang="uk-UA" sz="1400" dirty="0">
              <a:latin typeface="Aptos" panose="020B0004020202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1400" i="0" dirty="0" err="1">
                <a:effectLst/>
                <a:latin typeface="Aptos" panose="020B0004020202020204" pitchFamily="34" charset="0"/>
              </a:rPr>
              <a:t>Призовий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 фонд Конкурсу: 1 </a:t>
            </a:r>
            <a:r>
              <a:rPr lang="ru-RU" sz="1400" i="0" dirty="0" err="1">
                <a:effectLst/>
                <a:latin typeface="Aptos" panose="020B0004020202020204" pitchFamily="34" charset="0"/>
              </a:rPr>
              <a:t>місце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 – 10 тис грн; 2 </a:t>
            </a:r>
            <a:r>
              <a:rPr lang="ru-RU" sz="1400" i="0" dirty="0" err="1">
                <a:effectLst/>
                <a:latin typeface="Aptos" panose="020B0004020202020204" pitchFamily="34" charset="0"/>
              </a:rPr>
              <a:t>місце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 – 5 тис грн; 3 </a:t>
            </a:r>
            <a:r>
              <a:rPr lang="ru-RU" sz="1400" i="0" dirty="0" err="1">
                <a:effectLst/>
                <a:latin typeface="Aptos" panose="020B0004020202020204" pitchFamily="34" charset="0"/>
              </a:rPr>
              <a:t>місце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 – 3 тис грн</a:t>
            </a:r>
          </a:p>
          <a:p>
            <a:pPr algn="l" fontAlgn="base">
              <a:spcBef>
                <a:spcPts val="0"/>
              </a:spcBef>
            </a:pPr>
            <a:endParaRPr lang="ru-RU" sz="1400" i="0" dirty="0">
              <a:effectLst/>
              <a:latin typeface="Aptos" panose="020B0004020202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ru-RU" sz="1400" b="1" i="0" dirty="0" err="1">
                <a:effectLst/>
                <a:latin typeface="Aptos" panose="020B0004020202020204" pitchFamily="34" charset="0"/>
              </a:rPr>
              <a:t>Кінцевий</a:t>
            </a:r>
            <a:r>
              <a:rPr lang="ru-RU" sz="1400" b="1" i="0" dirty="0">
                <a:effectLst/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latin typeface="Aptos" panose="020B0004020202020204" pitchFamily="34" charset="0"/>
              </a:rPr>
              <a:t>т</a:t>
            </a:r>
            <a:r>
              <a:rPr lang="ru-RU" sz="1400" b="1" i="0" dirty="0" err="1">
                <a:effectLst/>
                <a:latin typeface="Aptos" panose="020B0004020202020204" pitchFamily="34" charset="0"/>
              </a:rPr>
              <a:t>ермін</a:t>
            </a:r>
            <a:r>
              <a:rPr lang="ru-RU" sz="1400" b="1" i="0" dirty="0">
                <a:effectLst/>
                <a:latin typeface="Aptos" panose="020B0004020202020204" pitchFamily="34" charset="0"/>
              </a:rPr>
              <a:t> </a:t>
            </a:r>
            <a:r>
              <a:rPr lang="ru-RU" sz="1400" b="1" i="0" dirty="0" err="1">
                <a:effectLst/>
                <a:latin typeface="Aptos" panose="020B0004020202020204" pitchFamily="34" charset="0"/>
              </a:rPr>
              <a:t>подачі</a:t>
            </a:r>
            <a:r>
              <a:rPr lang="ru-RU" sz="1400" b="1" i="0" dirty="0">
                <a:effectLst/>
                <a:latin typeface="Aptos" panose="020B0004020202020204" pitchFamily="34" charset="0"/>
              </a:rPr>
              <a:t> </a:t>
            </a:r>
            <a:r>
              <a:rPr lang="ru-RU" sz="1400" b="1" i="0" dirty="0" err="1">
                <a:effectLst/>
                <a:latin typeface="Aptos" panose="020B0004020202020204" pitchFamily="34" charset="0"/>
              </a:rPr>
              <a:t>робіт</a:t>
            </a:r>
            <a:r>
              <a:rPr lang="ru-RU" sz="1400" b="1" i="0" dirty="0">
                <a:effectLst/>
                <a:latin typeface="Aptos" panose="020B0004020202020204" pitchFamily="34" charset="0"/>
              </a:rPr>
              <a:t> : 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до 15 </a:t>
            </a:r>
            <a:r>
              <a:rPr lang="ru-RU" sz="1400" i="0" dirty="0" err="1">
                <a:effectLst/>
                <a:latin typeface="Aptos" panose="020B0004020202020204" pitchFamily="34" charset="0"/>
              </a:rPr>
              <a:t>грудня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 2025 року в </a:t>
            </a:r>
            <a:r>
              <a:rPr lang="ru-RU" sz="1400" i="0" dirty="0" err="1">
                <a:effectLst/>
                <a:latin typeface="Aptos" panose="020B0004020202020204" pitchFamily="34" charset="0"/>
              </a:rPr>
              <a:t>електронній</a:t>
            </a:r>
            <a:r>
              <a:rPr lang="ru-RU" sz="1400" i="0" dirty="0">
                <a:effectLst/>
                <a:latin typeface="Aptos" panose="020B0004020202020204" pitchFamily="34" charset="0"/>
              </a:rPr>
              <a:t> </a:t>
            </a:r>
            <a:r>
              <a:rPr lang="ru-RU" sz="1400" i="0" dirty="0" err="1">
                <a:effectLst/>
                <a:latin typeface="Aptos" panose="020B0004020202020204" pitchFamily="34" charset="0"/>
              </a:rPr>
              <a:t>формі</a:t>
            </a:r>
            <a:endParaRPr lang="ru-RU" sz="1400" i="0" dirty="0">
              <a:effectLst/>
              <a:latin typeface="Aptos" panose="020B0004020202020204" pitchFamily="34" charset="0"/>
            </a:endParaRPr>
          </a:p>
          <a:p>
            <a:pPr algn="l" fontAlgn="base">
              <a:spcBef>
                <a:spcPts val="0"/>
              </a:spcBef>
            </a:pPr>
            <a:endParaRPr lang="ru-RU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ts val="0"/>
              </a:spcBef>
            </a:pPr>
            <a:endParaRPr lang="uk-UA" sz="12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E1119-C93F-9397-5A9C-4BA54743E82E}"/>
              </a:ext>
            </a:extLst>
          </p:cNvPr>
          <p:cNvSpPr txBox="1"/>
          <p:nvPr/>
        </p:nvSpPr>
        <p:spPr>
          <a:xfrm>
            <a:off x="463488" y="5856839"/>
            <a:ext cx="5800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</a:t>
            </a:r>
            <a:r>
              <a:rPr lang="uk-UA" b="1" dirty="0">
                <a:latin typeface="Aptos" panose="020B0004020202020204" pitchFamily="34" charset="0"/>
                <a:cs typeface="Times New Roman" panose="02020603050405020304" pitchFamily="18" charset="0"/>
              </a:rPr>
              <a:t>деталі конкурсу</a:t>
            </a:r>
            <a:r>
              <a:rPr lang="uk-UA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solidFill>
                  <a:srgbClr val="EAEAEA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800" b="1" dirty="0">
              <a:solidFill>
                <a:srgbClr val="EAEAEA"/>
              </a:solidFill>
              <a:latin typeface="Aptos" panose="020B0004020202020204" pitchFamily="34" charset="0"/>
            </a:endParaRPr>
          </a:p>
          <a:p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</a:rPr>
              <a:t> </a:t>
            </a:r>
            <a:r>
              <a:rPr lang="de-AT" sz="18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https://ussd.org.ua/2025/10/15/konkurs-eseyiv-na-temu-mapa-naczionalnyh-interesiv-ukrayiny/</a:t>
            </a:r>
            <a:r>
              <a:rPr lang="uk-UA" sz="18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Placeholder 18" descr="View of the mountains with a light, low fog with stars and clouds in the sky">
            <a:extLst>
              <a:ext uri="{FF2B5EF4-FFF2-40B4-BE49-F238E27FC236}">
                <a16:creationId xmlns:a16="http://schemas.microsoft.com/office/drawing/2014/main" id="{D71F4F1A-DA4F-5F95-1DE9-2133B7DD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" r="238"/>
          <a:stretch/>
        </p:blipFill>
        <p:spPr>
          <a:xfrm>
            <a:off x="0" y="0"/>
            <a:ext cx="7123176" cy="1965960"/>
          </a:xfrm>
          <a:prstGeom prst="rect">
            <a:avLst/>
          </a:prstGeom>
        </p:spPr>
      </p:pic>
      <p:pic>
        <p:nvPicPr>
          <p:cNvPr id="3074" name="Picture 2" descr="Конкурс есеїв на тему: «Мапа національних інтересів України»">
            <a:extLst>
              <a:ext uri="{FF2B5EF4-FFF2-40B4-BE49-F238E27FC236}">
                <a16:creationId xmlns:a16="http://schemas.microsoft.com/office/drawing/2014/main" id="{B0B2149B-8505-DBBA-CFCB-03B87D749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33922"/>
          <a:stretch/>
        </p:blipFill>
        <p:spPr bwMode="auto">
          <a:xfrm>
            <a:off x="0" y="0"/>
            <a:ext cx="7123176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5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25C164-6C60-2A68-7287-EA4B977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85800"/>
            <a:ext cx="4379976" cy="5504688"/>
          </a:xfrm>
        </p:spPr>
        <p:txBody>
          <a:bodyPr>
            <a:normAutofit/>
          </a:bodyPr>
          <a:lstStyle/>
          <a:p>
            <a:r>
              <a:rPr lang="ru-RU" sz="3200" b="1" i="0" dirty="0">
                <a:effectLst/>
                <a:latin typeface="Arial Black" panose="020B0A04020102020204" pitchFamily="34" charset="0"/>
              </a:rPr>
              <a:t>Курс «</a:t>
            </a:r>
            <a:r>
              <a:rPr lang="ru-RU" sz="3200" b="1" i="0" dirty="0" err="1">
                <a:effectLst/>
                <a:latin typeface="Arial Black" panose="020B0A04020102020204" pitchFamily="34" charset="0"/>
              </a:rPr>
              <a:t>Підтримка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200" b="1" i="0" dirty="0" err="1">
                <a:effectLst/>
                <a:latin typeface="Arial Black" panose="020B0A04020102020204" pitchFamily="34" charset="0"/>
              </a:rPr>
              <a:t>креативної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200" b="1" i="0" dirty="0" err="1">
                <a:effectLst/>
                <a:latin typeface="Arial Black" panose="020B0A04020102020204" pitchFamily="34" charset="0"/>
              </a:rPr>
              <a:t>економіки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» для </a:t>
            </a:r>
            <a:r>
              <a:rPr lang="ru-RU" sz="3200" b="1" i="0" dirty="0" err="1">
                <a:effectLst/>
                <a:latin typeface="Arial Black" panose="020B0A04020102020204" pitchFamily="34" charset="0"/>
              </a:rPr>
              <a:t>регіонального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200" b="1" i="0" dirty="0" err="1">
                <a:effectLst/>
                <a:latin typeface="Arial Black" panose="020B0A04020102020204" pitchFamily="34" charset="0"/>
              </a:rPr>
              <a:t>розвитку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200" b="1" i="0" dirty="0" err="1">
                <a:effectLst/>
                <a:latin typeface="Arial Black" panose="020B0A04020102020204" pitchFamily="34" charset="0"/>
              </a:rPr>
              <a:t>від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 </a:t>
            </a:r>
            <a:r>
              <a:rPr lang="de-AT" sz="3200" b="1" i="0" dirty="0">
                <a:effectLst/>
                <a:latin typeface="Arial Black" panose="020B0A04020102020204" pitchFamily="34" charset="0"/>
              </a:rPr>
              <a:t>British Council </a:t>
            </a:r>
            <a:r>
              <a:rPr lang="ru-RU" sz="3200" b="1" i="0" dirty="0">
                <a:effectLst/>
                <a:latin typeface="Arial Black" panose="020B0A04020102020204" pitchFamily="34" charset="0"/>
              </a:rPr>
              <a:t>та </a:t>
            </a:r>
            <a:r>
              <a:rPr lang="de-AT" sz="3200" b="1" i="0" dirty="0">
                <a:effectLst/>
                <a:latin typeface="Arial Black" panose="020B0A04020102020204" pitchFamily="34" charset="0"/>
              </a:rPr>
              <a:t>UCORD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4C87C-25C4-A6EA-C211-A64352307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2654" y="2194560"/>
            <a:ext cx="6822186" cy="466343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Запрошуються до участі:  творці політик, представники культурних інституцій та професіонали у сфері креативних індустрій, які прагнуть посилити розвиток своїх регіонів завдяки інструментам креативної економіки.</a:t>
            </a:r>
          </a:p>
          <a:p>
            <a:pPr algn="l"/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«Підтримка креативної економіки» — це навчальна онлайн-програма, розроблена Британською Радою спільно з </a:t>
            </a:r>
            <a:r>
              <a:rPr lang="de-AT" sz="2900" dirty="0">
                <a:latin typeface="Aptos" panose="020B0004020202020204" pitchFamily="34" charset="0"/>
                <a:cs typeface="Arial" panose="020B0604020202020204" pitchFamily="34" charset="0"/>
              </a:rPr>
              <a:t>Cultural Associates Oxford. </a:t>
            </a:r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У 2025 році програма реалізується у партнерстві зі Швейцарсько-українським </a:t>
            </a:r>
            <a:r>
              <a:rPr lang="uk-UA" sz="2900" dirty="0" err="1">
                <a:latin typeface="Aptos" panose="020B0004020202020204" pitchFamily="34" charset="0"/>
                <a:cs typeface="Arial" panose="020B0604020202020204" pitchFamily="34" charset="0"/>
              </a:rPr>
              <a:t>проєктом</a:t>
            </a:r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 «Згуртованість та регіональний розвиток України», </a:t>
            </a:r>
            <a:r>
              <a:rPr lang="de-AT" sz="2900" dirty="0">
                <a:latin typeface="Aptos" panose="020B0004020202020204" pitchFamily="34" charset="0"/>
                <a:cs typeface="Arial" panose="020B0604020202020204" pitchFamily="34" charset="0"/>
              </a:rPr>
              <a:t>UCORD, </a:t>
            </a:r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що впроваджується за підтримки Швейцарії компанією </a:t>
            </a:r>
            <a:r>
              <a:rPr lang="de-AT" sz="2900" dirty="0">
                <a:latin typeface="Aptos" panose="020B0004020202020204" pitchFamily="34" charset="0"/>
                <a:cs typeface="Arial" panose="020B0604020202020204" pitchFamily="34" charset="0"/>
              </a:rPr>
              <a:t>NIRAS </a:t>
            </a:r>
            <a:r>
              <a:rPr lang="de-AT" sz="2900" dirty="0" err="1">
                <a:latin typeface="Aptos" panose="020B0004020202020204" pitchFamily="34" charset="0"/>
                <a:cs typeface="Arial" panose="020B0604020202020204" pitchFamily="34" charset="0"/>
              </a:rPr>
              <a:t>Sweden</a:t>
            </a:r>
            <a:r>
              <a:rPr lang="de-AT" sz="2900" dirty="0">
                <a:latin typeface="Aptos" panose="020B0004020202020204" pitchFamily="34" charset="0"/>
                <a:cs typeface="Arial" panose="020B0604020202020204" pitchFamily="34" charset="0"/>
              </a:rPr>
              <a:t> AB </a:t>
            </a:r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у шести пілотних регіонах України.</a:t>
            </a:r>
          </a:p>
          <a:p>
            <a:pPr algn="l"/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Програма складається з шести змістовних модулів, що поступово знайомлять учасників із ключовими аспектами креативної економіки — від розуміння сектору до політик, підприємництва, цифрових інновацій і розвитку територій. Кожен модуль містить 3–4 заняття з </a:t>
            </a:r>
            <a:r>
              <a:rPr lang="uk-UA" sz="2900" dirty="0" err="1">
                <a:latin typeface="Aptos" panose="020B0004020202020204" pitchFamily="34" charset="0"/>
                <a:cs typeface="Arial" panose="020B0604020202020204" pitchFamily="34" charset="0"/>
              </a:rPr>
              <a:t>відеолекціями</a:t>
            </a:r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, практичними завданнями та додатковими матеріалами.</a:t>
            </a:r>
          </a:p>
          <a:p>
            <a:pPr algn="l"/>
            <a:r>
              <a:rPr lang="uk-UA" sz="2900" b="1" dirty="0">
                <a:latin typeface="Aptos" panose="020B0004020202020204" pitchFamily="34" charset="0"/>
                <a:cs typeface="Arial" panose="020B0604020202020204" pitchFamily="34" charset="0"/>
              </a:rPr>
              <a:t>Кінцевий термін реєстрації</a:t>
            </a:r>
            <a:r>
              <a:rPr lang="uk-UA" sz="2900" dirty="0">
                <a:latin typeface="Aptos" panose="020B0004020202020204" pitchFamily="34" charset="0"/>
                <a:cs typeface="Arial" panose="020B0604020202020204" pitchFamily="34" charset="0"/>
              </a:rPr>
              <a:t>: 17 грудня 2025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B25C6-F8DA-F2D9-D3CF-49CE3504F558}"/>
              </a:ext>
            </a:extLst>
          </p:cNvPr>
          <p:cNvSpPr txBox="1"/>
          <p:nvPr/>
        </p:nvSpPr>
        <p:spPr>
          <a:xfrm>
            <a:off x="6302502" y="6372010"/>
            <a:ext cx="5288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: </a:t>
            </a:r>
            <a:r>
              <a:rPr lang="de-AT" dirty="0">
                <a:hlinkClick r:id="rId3"/>
              </a:rPr>
              <a:t>https://surl.li/wudfkk</a:t>
            </a:r>
            <a:r>
              <a:rPr lang="uk-UA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ED18044-BA0E-D777-72D1-301C207AD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20017"/>
          <a:stretch/>
        </p:blipFill>
        <p:spPr bwMode="auto">
          <a:xfrm>
            <a:off x="5047488" y="0"/>
            <a:ext cx="7144512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5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667512"/>
            <a:ext cx="4250436" cy="5522976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Конкурс</a:t>
            </a:r>
            <a:br>
              <a:rPr lang="ru-RU" b="0" dirty="0">
                <a:solidFill>
                  <a:srgbClr val="100030"/>
                </a:solidFill>
                <a:effectLst/>
                <a:latin typeface="Arial Black" panose="020B0A04020102020204" pitchFamily="34" charset="0"/>
              </a:rPr>
            </a:br>
            <a:r>
              <a:rPr lang="ru-RU" b="0" dirty="0">
                <a:effectLst/>
                <a:latin typeface="Arial Black" panose="020B0A04020102020204" pitchFamily="34" charset="0"/>
              </a:rPr>
              <a:t>«100 СОНЯЧНИХ ШКІЛ» </a:t>
            </a:r>
            <a:br>
              <a:rPr lang="ru-RU" b="0" dirty="0">
                <a:solidFill>
                  <a:srgbClr val="100030"/>
                </a:solidFill>
                <a:effectLst/>
                <a:latin typeface="wfont_8dbbea_61170e141595491f9003539e4317b196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4884" y="2130553"/>
            <a:ext cx="6720840" cy="3895344"/>
          </a:xfrm>
        </p:spPr>
        <p:txBody>
          <a:bodyPr>
            <a:noAutofit/>
          </a:bodyPr>
          <a:lstStyle/>
          <a:p>
            <a:pPr algn="l" fontAlgn="base"/>
            <a:r>
              <a:rPr lang="uk-UA" sz="1400" b="0" i="0" dirty="0">
                <a:solidFill>
                  <a:srgbClr val="100030"/>
                </a:solidFill>
                <a:effectLst/>
                <a:latin typeface="Aptos" panose="020B0004020202020204" pitchFamily="34" charset="0"/>
              </a:rPr>
              <a:t>Якщо ви представники шкіл і лікарень, ви можете подати заявку на встановлення для свого закладу сонячної електростанції з системою накопичення енергії.</a:t>
            </a:r>
          </a:p>
          <a:p>
            <a:pPr algn="l" fontAlgn="base"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Ваша школа підходить, якщо:</a:t>
            </a:r>
          </a:p>
          <a:p>
            <a:pPr marL="285750" indent="-285750" algn="l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працює в </a:t>
            </a:r>
            <a:r>
              <a:rPr lang="uk-UA" sz="140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оффлайн</a:t>
            </a: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/змішаному форматі; </a:t>
            </a:r>
          </a:p>
          <a:p>
            <a:pPr marL="285750" indent="-285750" algn="l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місткість школи мінімум 500 дітей; </a:t>
            </a:r>
          </a:p>
          <a:p>
            <a:pPr marL="285750" indent="-285750" algn="l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має працююче укриття (бомбосховище);</a:t>
            </a:r>
          </a:p>
          <a:p>
            <a:pPr marL="285750" indent="-285750" algn="l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є дах, на якому можна встановлювати сонячні панелі:</a:t>
            </a:r>
          </a:p>
          <a:p>
            <a:pPr algn="l" fontAlgn="base">
              <a:spcBef>
                <a:spcPts val="0"/>
              </a:spcBef>
            </a:pPr>
            <a:r>
              <a:rPr lang="uk-UA" sz="1400" dirty="0">
                <a:solidFill>
                  <a:srgbClr val="000000"/>
                </a:solidFill>
                <a:latin typeface="Aptos" panose="020B0004020202020204" pitchFamily="34" charset="0"/>
              </a:rPr>
              <a:t>-</a:t>
            </a: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не з шиферу</a:t>
            </a: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 не в аварійному стані</a:t>
            </a: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 не містить великої кількості зайвих конструкцій вздовж усієї площини (багато «грибків», антен та подібних конструкцій)</a:t>
            </a: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 дах не затінюється протягом більшої частини світового дня.</a:t>
            </a:r>
          </a:p>
          <a:p>
            <a:pPr algn="l" fontAlgn="base">
              <a:spcBef>
                <a:spcPts val="0"/>
              </a:spcBef>
            </a:pPr>
            <a:r>
              <a:rPr lang="uk-UA" sz="14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👉🏻 Якщо у вас всі 5 «так», заповнюйте заявку</a:t>
            </a:r>
          </a:p>
          <a:p>
            <a:pPr algn="l" fontAlgn="base">
              <a:spcBef>
                <a:spcPts val="0"/>
              </a:spcBef>
            </a:pPr>
            <a:r>
              <a:rPr lang="uk-UA" sz="1400" b="1" dirty="0">
                <a:solidFill>
                  <a:srgbClr val="000000"/>
                </a:solidFill>
                <a:latin typeface="Aptos" panose="020B0004020202020204" pitchFamily="34" charset="0"/>
              </a:rPr>
              <a:t> Кінцевий термін : </a:t>
            </a:r>
            <a:r>
              <a:rPr lang="uk-UA" sz="1400" dirty="0">
                <a:solidFill>
                  <a:srgbClr val="000000"/>
                </a:solidFill>
                <a:latin typeface="Aptos" panose="020B0004020202020204" pitchFamily="34" charset="0"/>
              </a:rPr>
              <a:t>30.12.2025</a:t>
            </a:r>
            <a:endParaRPr lang="uk-UA" sz="140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E1119-C93F-9397-5A9C-4BA54743E82E}"/>
              </a:ext>
            </a:extLst>
          </p:cNvPr>
          <p:cNvSpPr txBox="1"/>
          <p:nvPr/>
        </p:nvSpPr>
        <p:spPr>
          <a:xfrm>
            <a:off x="481776" y="6025897"/>
            <a:ext cx="622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📎  </a:t>
            </a:r>
            <a:r>
              <a:rPr lang="uk-UA" sz="1800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заявка:</a:t>
            </a:r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800" dirty="0">
              <a:solidFill>
                <a:srgbClr val="EAEAEA"/>
              </a:solidFill>
              <a:latin typeface="Aptos" panose="020B0004020202020204" pitchFamily="34" charset="0"/>
            </a:endParaRPr>
          </a:p>
          <a:p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</a:rPr>
              <a:t> </a:t>
            </a:r>
            <a:r>
              <a:rPr lang="de-AT" sz="18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https://www.energyactua.com/uk/apply-for-100solarschools</a:t>
            </a:r>
            <a:endParaRPr lang="uk-UA" sz="1800" dirty="0">
              <a:solidFill>
                <a:srgbClr val="0070C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18" descr="View of the mountains with a light, low fog with stars and clouds in the sky">
            <a:extLst>
              <a:ext uri="{FF2B5EF4-FFF2-40B4-BE49-F238E27FC236}">
                <a16:creationId xmlns:a16="http://schemas.microsoft.com/office/drawing/2014/main" id="{D71F4F1A-DA4F-5F95-1DE9-2133B7DD69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" r="238"/>
          <a:stretch/>
        </p:blipFill>
        <p:spPr>
          <a:xfrm>
            <a:off x="0" y="0"/>
            <a:ext cx="7123176" cy="1965960"/>
          </a:xfrm>
          <a:prstGeom prst="rect">
            <a:avLst/>
          </a:prstGeom>
        </p:spPr>
      </p:pic>
      <p:pic>
        <p:nvPicPr>
          <p:cNvPr id="5124" name="Picture 4" descr="Немає опису світлини.">
            <a:extLst>
              <a:ext uri="{FF2B5EF4-FFF2-40B4-BE49-F238E27FC236}">
                <a16:creationId xmlns:a16="http://schemas.microsoft.com/office/drawing/2014/main" id="{9FF6CD27-8B35-B0ED-C873-1F64F17B6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2" b="12983"/>
          <a:stretch/>
        </p:blipFill>
        <p:spPr bwMode="auto">
          <a:xfrm>
            <a:off x="0" y="0"/>
            <a:ext cx="7123176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9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25C164-6C60-2A68-7287-EA4B977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85800"/>
            <a:ext cx="3867912" cy="5504688"/>
          </a:xfrm>
        </p:spPr>
        <p:txBody>
          <a:bodyPr>
            <a:normAutofit/>
          </a:bodyPr>
          <a:lstStyle/>
          <a:p>
            <a:r>
              <a:rPr lang="uk-UA" b="1" i="0" dirty="0">
                <a:effectLst/>
                <a:latin typeface="Arial Black" panose="020B0A04020102020204" pitchFamily="34" charset="0"/>
              </a:rPr>
              <a:t>Гранти на розширення доступу до освіти та спорту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4C87C-25C4-A6EA-C211-A64352307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5430" y="2009447"/>
            <a:ext cx="6651498" cy="375127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uk-UA" sz="2900" dirty="0">
                <a:latin typeface="Aptos" panose="020B0004020202020204" pitchFamily="34" charset="0"/>
              </a:rPr>
              <a:t>Фонд освіти </a:t>
            </a:r>
            <a:r>
              <a:rPr lang="de-AT" sz="2900" dirty="0">
                <a:latin typeface="Aptos" panose="020B0004020202020204" pitchFamily="34" charset="0"/>
              </a:rPr>
              <a:t>FIFA</a:t>
            </a:r>
            <a:r>
              <a:rPr lang="uk-UA" sz="2900" dirty="0">
                <a:latin typeface="Aptos" panose="020B0004020202020204" pitchFamily="34" charset="0"/>
              </a:rPr>
              <a:t> та </a:t>
            </a:r>
            <a:r>
              <a:rPr lang="de-AT" sz="2900" dirty="0">
                <a:latin typeface="Aptos" panose="020B0004020202020204" pitchFamily="34" charset="0"/>
              </a:rPr>
              <a:t>Global Citizen </a:t>
            </a:r>
            <a:r>
              <a:rPr lang="uk-UA" sz="2900" dirty="0">
                <a:latin typeface="Aptos" panose="020B0004020202020204" pitchFamily="34" charset="0"/>
              </a:rPr>
              <a:t>підтримують низові організації, які розширюють доступ до якісної освіти та спорту для дітей у малозабезпечених громадах. Об’єднуючи ресурси та партнерства, </a:t>
            </a:r>
            <a:r>
              <a:rPr lang="de-AT" sz="2900" dirty="0">
                <a:latin typeface="Aptos" panose="020B0004020202020204" pitchFamily="34" charset="0"/>
              </a:rPr>
              <a:t>FIFA </a:t>
            </a:r>
            <a:r>
              <a:rPr lang="uk-UA" sz="2900" dirty="0">
                <a:latin typeface="Aptos" panose="020B0004020202020204" pitchFamily="34" charset="0"/>
              </a:rPr>
              <a:t>та </a:t>
            </a:r>
            <a:r>
              <a:rPr lang="de-AT" sz="2900" dirty="0">
                <a:latin typeface="Aptos" panose="020B0004020202020204" pitchFamily="34" charset="0"/>
              </a:rPr>
              <a:t>Global Citizen </a:t>
            </a:r>
            <a:r>
              <a:rPr lang="uk-UA" sz="2900" dirty="0">
                <a:latin typeface="Aptos" panose="020B0004020202020204" pitchFamily="34" charset="0"/>
              </a:rPr>
              <a:t>прагнуть дати кожній дитині можливість навчатися, рости та процвітати. Подайте заявку зараз, щоб приєднатися до  побудови яскравішого та </a:t>
            </a:r>
            <a:r>
              <a:rPr lang="uk-UA" sz="2900" dirty="0" err="1">
                <a:latin typeface="Aptos" panose="020B0004020202020204" pitchFamily="34" charset="0"/>
              </a:rPr>
              <a:t>справедливішого</a:t>
            </a:r>
            <a:r>
              <a:rPr lang="uk-UA" sz="2900" dirty="0">
                <a:latin typeface="Aptos" panose="020B0004020202020204" pitchFamily="34" charset="0"/>
              </a:rPr>
              <a:t> майбутнього для дітей у всьому світі.</a:t>
            </a:r>
          </a:p>
          <a:p>
            <a:pPr algn="l"/>
            <a:r>
              <a:rPr lang="ru-RU" sz="2900" dirty="0" err="1">
                <a:latin typeface="Aptos" panose="020B0004020202020204" pitchFamily="34" charset="0"/>
              </a:rPr>
              <a:t>Організації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можуть</a:t>
            </a:r>
            <a:r>
              <a:rPr lang="ru-RU" sz="2900" dirty="0">
                <a:latin typeface="Aptos" panose="020B0004020202020204" pitchFamily="34" charset="0"/>
              </a:rPr>
              <a:t> подати заявку на </a:t>
            </a:r>
            <a:r>
              <a:rPr lang="ru-RU" sz="2900" dirty="0" err="1">
                <a:latin typeface="Aptos" panose="020B0004020202020204" pitchFamily="34" charset="0"/>
              </a:rPr>
              <a:t>загальну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операційну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підтримку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або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підтримку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програм</a:t>
            </a:r>
            <a:r>
              <a:rPr lang="ru-RU" sz="2900" dirty="0">
                <a:latin typeface="Aptos" panose="020B0004020202020204" pitchFamily="34" charset="0"/>
              </a:rPr>
              <a:t>/</a:t>
            </a:r>
            <a:r>
              <a:rPr lang="ru-RU" sz="2900" dirty="0" err="1">
                <a:latin typeface="Aptos" panose="020B0004020202020204" pitchFamily="34" charset="0"/>
              </a:rPr>
              <a:t>проектів</a:t>
            </a:r>
            <a:endParaRPr lang="ru-RU" sz="2900" dirty="0">
              <a:latin typeface="Aptos" panose="020B0004020202020204" pitchFamily="34" charset="0"/>
            </a:endParaRPr>
          </a:p>
          <a:p>
            <a:pPr algn="l"/>
            <a:r>
              <a:rPr lang="ru-RU" sz="2900" dirty="0" err="1">
                <a:latin typeface="Aptos" panose="020B0004020202020204" pitchFamily="34" charset="0"/>
              </a:rPr>
              <a:t>Заявники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повинні</a:t>
            </a:r>
            <a:r>
              <a:rPr lang="ru-RU" sz="2900" dirty="0">
                <a:latin typeface="Aptos" panose="020B0004020202020204" pitchFamily="34" charset="0"/>
              </a:rPr>
              <a:t> бути </a:t>
            </a:r>
            <a:r>
              <a:rPr lang="ru-RU" sz="2900" dirty="0" err="1">
                <a:latin typeface="Aptos" panose="020B0004020202020204" pitchFamily="34" charset="0"/>
              </a:rPr>
              <a:t>громадськими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організаціями</a:t>
            </a:r>
            <a:r>
              <a:rPr lang="ru-RU" sz="2900" dirty="0">
                <a:latin typeface="Aptos" panose="020B0004020202020204" pitchFamily="34" charset="0"/>
              </a:rPr>
              <a:t> на </a:t>
            </a:r>
            <a:r>
              <a:rPr lang="ru-RU" sz="2900" dirty="0" err="1">
                <a:latin typeface="Aptos" panose="020B0004020202020204" pitchFamily="34" charset="0"/>
              </a:rPr>
              <a:t>місцях</a:t>
            </a:r>
            <a:r>
              <a:rPr lang="ru-RU" sz="2900" dirty="0">
                <a:latin typeface="Aptos" panose="020B0004020202020204" pitchFamily="34" charset="0"/>
              </a:rPr>
              <a:t>, </a:t>
            </a:r>
            <a:r>
              <a:rPr lang="ru-RU" sz="2900" dirty="0" err="1">
                <a:latin typeface="Aptos" panose="020B0004020202020204" pitchFamily="34" charset="0"/>
              </a:rPr>
              <a:t>що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обслуговують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від</a:t>
            </a:r>
            <a:r>
              <a:rPr lang="ru-RU" sz="2900" dirty="0">
                <a:latin typeface="Aptos" panose="020B0004020202020204" pitchFamily="34" charset="0"/>
              </a:rPr>
              <a:t> 500 до 10 000 </a:t>
            </a:r>
            <a:r>
              <a:rPr lang="ru-RU" sz="2900" dirty="0" err="1">
                <a:latin typeface="Aptos" panose="020B0004020202020204" pitchFamily="34" charset="0"/>
              </a:rPr>
              <a:t>осіб</a:t>
            </a:r>
            <a:r>
              <a:rPr lang="ru-RU" sz="2900" dirty="0">
                <a:latin typeface="Aptos" panose="020B0004020202020204" pitchFamily="34" charset="0"/>
              </a:rPr>
              <a:t>.</a:t>
            </a:r>
          </a:p>
          <a:p>
            <a:pPr algn="l"/>
            <a:r>
              <a:rPr lang="ru-RU" sz="2900" dirty="0" err="1">
                <a:latin typeface="Aptos" panose="020B0004020202020204" pitchFamily="34" charset="0"/>
              </a:rPr>
              <a:t>Запитувана</a:t>
            </a:r>
            <a:r>
              <a:rPr lang="ru-RU" sz="2900" dirty="0">
                <a:latin typeface="Aptos" panose="020B0004020202020204" pitchFamily="34" charset="0"/>
              </a:rPr>
              <a:t> сума повинна бути </a:t>
            </a:r>
            <a:r>
              <a:rPr lang="ru-RU" sz="2900" dirty="0" err="1">
                <a:latin typeface="Aptos" panose="020B0004020202020204" pitchFamily="34" charset="0"/>
              </a:rPr>
              <a:t>меншою</a:t>
            </a:r>
            <a:r>
              <a:rPr lang="ru-RU" sz="2900" dirty="0">
                <a:latin typeface="Aptos" panose="020B0004020202020204" pitchFamily="34" charset="0"/>
              </a:rPr>
              <a:t> за 50% </a:t>
            </a:r>
            <a:r>
              <a:rPr lang="ru-RU" sz="2900" dirty="0" err="1">
                <a:latin typeface="Aptos" panose="020B0004020202020204" pitchFamily="34" charset="0"/>
              </a:rPr>
              <a:t>річного</a:t>
            </a:r>
            <a:r>
              <a:rPr lang="ru-RU" sz="2900" dirty="0">
                <a:latin typeface="Aptos" panose="020B0004020202020204" pitchFamily="34" charset="0"/>
              </a:rPr>
              <a:t> бюджету </a:t>
            </a:r>
            <a:r>
              <a:rPr lang="ru-RU" sz="2900" dirty="0" err="1">
                <a:latin typeface="Aptos" panose="020B0004020202020204" pitchFamily="34" charset="0"/>
              </a:rPr>
              <a:t>заявника</a:t>
            </a:r>
            <a:r>
              <a:rPr lang="ru-RU" sz="2900" dirty="0">
                <a:latin typeface="Aptos" panose="020B0004020202020204" pitchFamily="34" charset="0"/>
              </a:rPr>
              <a:t> на </a:t>
            </a:r>
            <a:r>
              <a:rPr lang="ru-RU" sz="2900" dirty="0" err="1">
                <a:latin typeface="Aptos" panose="020B0004020202020204" pitchFamily="34" charset="0"/>
              </a:rPr>
              <a:t>запропонований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грантовий</a:t>
            </a:r>
            <a:r>
              <a:rPr lang="ru-RU" sz="2900" dirty="0">
                <a:latin typeface="Aptos" panose="020B0004020202020204" pitchFamily="34" charset="0"/>
              </a:rPr>
              <a:t> </a:t>
            </a:r>
            <a:r>
              <a:rPr lang="ru-RU" sz="2900" dirty="0" err="1">
                <a:latin typeface="Aptos" panose="020B0004020202020204" pitchFamily="34" charset="0"/>
              </a:rPr>
              <a:t>рік</a:t>
            </a:r>
            <a:r>
              <a:rPr lang="ru-RU" sz="2900" dirty="0">
                <a:latin typeface="Aptos" panose="020B0004020202020204" pitchFamily="34" charset="0"/>
              </a:rPr>
              <a:t>.</a:t>
            </a:r>
            <a:endParaRPr lang="uk-UA" sz="29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uk-UA" sz="2900" b="1" dirty="0">
                <a:latin typeface="Aptos" panose="020B0004020202020204" pitchFamily="34" charset="0"/>
              </a:rPr>
              <a:t>Кінцевий термін подачі заявки</a:t>
            </a:r>
            <a:r>
              <a:rPr lang="uk-UA" sz="2900" dirty="0">
                <a:latin typeface="Aptos" panose="020B0004020202020204" pitchFamily="34" charset="0"/>
              </a:rPr>
              <a:t>: 31 грудня 2025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B25C6-F8DA-F2D9-D3CF-49CE3504F558}"/>
              </a:ext>
            </a:extLst>
          </p:cNvPr>
          <p:cNvSpPr txBox="1"/>
          <p:nvPr/>
        </p:nvSpPr>
        <p:spPr>
          <a:xfrm>
            <a:off x="5409980" y="5667923"/>
            <a:ext cx="6422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Aptos" panose="020B0004020202020204" pitchFamily="34" charset="0"/>
              </a:rPr>
              <a:t>Більше інформації: </a:t>
            </a:r>
            <a:r>
              <a:rPr lang="de-AT" dirty="0">
                <a:latin typeface="Aptos" panose="020B0004020202020204" pitchFamily="34" charset="0"/>
                <a:hlinkClick r:id="rId3"/>
              </a:rPr>
              <a:t>https://www.globalcitizen.org/en/projects/fifa-global-citizen-education-fund/apply/</a:t>
            </a:r>
            <a:r>
              <a:rPr lang="uk-UA" dirty="0"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0D5E0-1457-8473-191A-C2332812AE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57" r="965" b="40710"/>
          <a:stretch/>
        </p:blipFill>
        <p:spPr>
          <a:xfrm>
            <a:off x="5050479" y="1"/>
            <a:ext cx="7141521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7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928" y="667512"/>
            <a:ext cx="4636008" cy="5522976"/>
          </a:xfrm>
        </p:spPr>
        <p:txBody>
          <a:bodyPr anchor="ctr">
            <a:normAutofit fontScale="90000"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ГРАНТИ ДЛЯ ГО НА ВІДНОВЛЕННЯ ТА ПІДВИЩЕННЯ СТІЙКОСТІ ГРОМАД, ЩО ПОСТРАЖДАЛИ ВІД ВІЙНИ (CDP)</a:t>
            </a:r>
            <a:br>
              <a:rPr lang="ru-RU" b="0" dirty="0">
                <a:solidFill>
                  <a:srgbClr val="100030"/>
                </a:solidFill>
                <a:effectLst/>
                <a:latin typeface="wfont_8dbbea_61170e141595491f9003539e4317b196"/>
              </a:rPr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662" y="2112264"/>
            <a:ext cx="6720840" cy="420624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uk-UA" sz="1600" dirty="0">
                <a:latin typeface="Aptos" panose="020B0004020202020204" pitchFamily="34" charset="0"/>
              </a:rPr>
              <a:t>Гранти програми </a:t>
            </a:r>
            <a:r>
              <a:rPr lang="ru-RU" sz="1600" dirty="0">
                <a:latin typeface="Aptos" panose="020B0004020202020204" pitchFamily="34" charset="0"/>
              </a:rPr>
              <a:t>CDP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uk-UA" sz="1600" dirty="0">
                <a:latin typeface="Aptos" panose="020B0004020202020204" pitchFamily="34" charset="0"/>
              </a:rPr>
              <a:t>підтримують середньострокові та довгострокові зусилля з відновлення та стійкості в громадах, які постраждали від природних та антропогенних катастроф, включаючи конфлікти та гуманітарні кризи.</a:t>
            </a:r>
          </a:p>
          <a:p>
            <a:pPr algn="l">
              <a:spcBef>
                <a:spcPts val="0"/>
              </a:spcBef>
            </a:pPr>
            <a:endParaRPr lang="uk-UA" sz="1600" dirty="0"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uk-UA" sz="1600" dirty="0">
                <a:latin typeface="Aptos" panose="020B0004020202020204" pitchFamily="34" charset="0"/>
              </a:rPr>
              <a:t>Зосереджуючись на історично </a:t>
            </a:r>
            <a:r>
              <a:rPr lang="uk-UA" sz="1600" dirty="0" err="1">
                <a:latin typeface="Aptos" panose="020B0004020202020204" pitchFamily="34" charset="0"/>
              </a:rPr>
              <a:t>маргіналізованих</a:t>
            </a:r>
            <a:r>
              <a:rPr lang="uk-UA" sz="1600" dirty="0">
                <a:latin typeface="Aptos" panose="020B0004020202020204" pitchFamily="34" charset="0"/>
              </a:rPr>
              <a:t> та ризикованих групах населення, </a:t>
            </a:r>
            <a:r>
              <a:rPr lang="de-AT" sz="1600" dirty="0">
                <a:latin typeface="Aptos" panose="020B0004020202020204" pitchFamily="34" charset="0"/>
              </a:rPr>
              <a:t>CDP </a:t>
            </a:r>
            <a:r>
              <a:rPr lang="uk-UA" sz="1600" dirty="0">
                <a:latin typeface="Aptos" panose="020B0004020202020204" pitchFamily="34" charset="0"/>
              </a:rPr>
              <a:t>надає пріоритет інвестиціям у місцеві організації для підтримки низки програм, критично важливих для відновлення окремих осіб та громад.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latin typeface="Aptos" panose="020B0004020202020204" pitchFamily="34" charset="0"/>
              </a:rPr>
              <a:t>Сума грантів: від 100 000 до 900 000 </a:t>
            </a:r>
            <a:r>
              <a:rPr lang="en-US" sz="1600" dirty="0">
                <a:latin typeface="Aptos" panose="020B0004020202020204" pitchFamily="34" charset="0"/>
              </a:rPr>
              <a:t>$</a:t>
            </a:r>
            <a:endParaRPr lang="uk-UA" sz="1600" dirty="0"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uk-UA" sz="1600" dirty="0">
              <a:latin typeface="Aptos" panose="020B0004020202020204" pitchFamily="34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b="1" dirty="0">
                <a:latin typeface="Aptos" panose="020B0004020202020204" pitchFamily="34" charset="0"/>
              </a:rPr>
              <a:t>Кінцевий термін подачі заявок: </a:t>
            </a:r>
            <a:r>
              <a:rPr lang="uk-UA" sz="1600" dirty="0">
                <a:latin typeface="Aptos" panose="020B0004020202020204" pitchFamily="34" charset="0"/>
              </a:rPr>
              <a:t>15 грудня 2025 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uk-UA" dirty="0"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uk-UA" sz="900" dirty="0">
              <a:solidFill>
                <a:srgbClr val="1F201E"/>
              </a:solidFill>
              <a:latin typeface="PP Telegraf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uk-UA" sz="900" b="0" i="0" dirty="0">
              <a:solidFill>
                <a:srgbClr val="1F201E"/>
              </a:solidFill>
              <a:effectLst/>
              <a:latin typeface="PP Telegra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E1119-C93F-9397-5A9C-4BA54743E82E}"/>
              </a:ext>
            </a:extLst>
          </p:cNvPr>
          <p:cNvSpPr txBox="1"/>
          <p:nvPr/>
        </p:nvSpPr>
        <p:spPr>
          <a:xfrm>
            <a:off x="378144" y="5961889"/>
            <a:ext cx="6639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📎  </a:t>
            </a:r>
            <a:r>
              <a:rPr lang="uk-UA" sz="1800" dirty="0">
                <a:latin typeface="Aptos" panose="020B0004020202020204" pitchFamily="34" charset="0"/>
                <a:cs typeface="Times New Roman" panose="02020603050405020304" pitchFamily="18" charset="0"/>
              </a:rPr>
              <a:t>Більше інформації та форма заявки:</a:t>
            </a:r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sz="1800" dirty="0">
              <a:solidFill>
                <a:srgbClr val="EAEAEA"/>
              </a:solidFill>
              <a:latin typeface="Aptos" panose="020B0004020202020204" pitchFamily="34" charset="0"/>
            </a:endParaRPr>
          </a:p>
          <a:p>
            <a:r>
              <a:rPr lang="uk-UA" sz="1800" dirty="0">
                <a:solidFill>
                  <a:srgbClr val="EAEAEA"/>
                </a:solidFill>
                <a:latin typeface="Aptos" panose="020B0004020202020204" pitchFamily="34" charset="0"/>
              </a:rPr>
              <a:t> </a:t>
            </a:r>
            <a:r>
              <a:rPr lang="de-AT" sz="18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https://disasterphilanthropy.org/cdp-funds/our-grantmaking-process/</a:t>
            </a:r>
            <a:r>
              <a:rPr lang="uk-UA" sz="18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A4291-AF39-08BA-0570-5A7769BC5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49" t="37733" r="4069" b="21600"/>
          <a:stretch/>
        </p:blipFill>
        <p:spPr>
          <a:xfrm>
            <a:off x="0" y="-1"/>
            <a:ext cx="7123176" cy="1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25C164-6C60-2A68-7287-EA4B977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85800"/>
            <a:ext cx="3867912" cy="5504688"/>
          </a:xfrm>
        </p:spPr>
        <p:txBody>
          <a:bodyPr>
            <a:normAutofit/>
          </a:bodyPr>
          <a:lstStyle/>
          <a:p>
            <a:br>
              <a:rPr lang="ru-RU" sz="3200" b="1" i="0" dirty="0">
                <a:effectLst/>
                <a:latin typeface="Arial Black" panose="020B0A04020102020204" pitchFamily="34" charset="0"/>
              </a:rPr>
            </a:br>
            <a:r>
              <a:rPr lang="ru-RU" sz="3200" b="1" i="0" dirty="0">
                <a:effectLst/>
                <a:latin typeface="Arial Black" panose="020B0A04020102020204" pitchFamily="34" charset="0"/>
              </a:rPr>
              <a:t>ГРАНТ ДЛЯ ЖІНОК-ПІДПРИЄМИЦЬ:  100 000 ГРН – НА БІЗНЕС ТА НА СЕБЕ!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4C87C-25C4-A6EA-C211-A64352307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8943" y="1710556"/>
            <a:ext cx="6539865" cy="4688887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Грант 100 000 грн – на бізнес ТА на себе! Ви тримаєте бізнес на своїх плечах, але забули, коли востаннє дбали про себе? </a:t>
            </a:r>
            <a:r>
              <a:rPr lang="uk-UA" sz="4800" dirty="0" err="1">
                <a:latin typeface="Aptos" panose="020B0004020202020204" pitchFamily="34" charset="0"/>
              </a:rPr>
              <a:t>Данон</a:t>
            </a:r>
            <a:r>
              <a:rPr lang="uk-UA" sz="4800" dirty="0">
                <a:latin typeface="Aptos" panose="020B0004020202020204" pitchFamily="34" charset="0"/>
              </a:rPr>
              <a:t> </a:t>
            </a:r>
            <a:r>
              <a:rPr lang="uk-UA" sz="4800" dirty="0" err="1">
                <a:latin typeface="Aptos" panose="020B0004020202020204" pitchFamily="34" charset="0"/>
              </a:rPr>
              <a:t>Активіа</a:t>
            </a:r>
            <a:r>
              <a:rPr lang="uk-UA" sz="4800" dirty="0">
                <a:latin typeface="Aptos" panose="020B0004020202020204" pitchFamily="34" charset="0"/>
              </a:rPr>
              <a:t> і </a:t>
            </a:r>
            <a:r>
              <a:rPr lang="de-AT" sz="4800" dirty="0">
                <a:latin typeface="Aptos" panose="020B0004020202020204" pitchFamily="34" charset="0"/>
              </a:rPr>
              <a:t>U&amp;WE HUB </a:t>
            </a:r>
            <a:r>
              <a:rPr lang="uk-UA" sz="4800" dirty="0">
                <a:latin typeface="Aptos" panose="020B0004020202020204" pitchFamily="34" charset="0"/>
              </a:rPr>
              <a:t>прагнуть підтримати вас. Це не звичайний бізнес-грант. Це РЕВОЛЮЦІЯ у підтримці!</a:t>
            </a:r>
          </a:p>
          <a:p>
            <a:pPr algn="l">
              <a:spcBef>
                <a:spcPts val="0"/>
              </a:spcBef>
            </a:pPr>
            <a:endParaRPr lang="uk-UA" sz="4800" dirty="0">
              <a:latin typeface="Aptos" panose="020B00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Вперше в Україні: 100 000 грн, де 50% – на ВАШУ душу, і 50% – на ваш бізнес!  Чому? Бо вигорілий підприємець = мертвий бізнес. Це факт.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  Хто може отримати 100 000 грн? Базові умови (це легко!):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✔️ Ви – жінка-підприємець з мікро/малим бізнесом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✔️ Ваш бізнес зареєстрований до 1 вересня 2024 року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✔️ Ви – податковий резидент України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✔️ Ваш бізнес працює НЕ на окупованих територіях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✔️ У вас є документи (виписка з ЄДР, декларації, банківські довідки)</a:t>
            </a:r>
          </a:p>
          <a:p>
            <a:pPr algn="l">
              <a:spcBef>
                <a:spcPts val="0"/>
              </a:spcBef>
            </a:pPr>
            <a:endParaRPr lang="uk-UA" sz="1200" dirty="0">
              <a:latin typeface="Aptos" panose="020B00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 На ЩО можна витратити грант ?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50 000 грн – на СЕБЕ (так, на СЕБЕ!):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🧠 Сесії з психологом (ви заслуговуєте це!)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💪 </a:t>
            </a:r>
            <a:r>
              <a:rPr lang="uk-UA" sz="4800" dirty="0" err="1">
                <a:latin typeface="Aptos" panose="020B0004020202020204" pitchFamily="34" charset="0"/>
              </a:rPr>
              <a:t>Коучинг</a:t>
            </a:r>
            <a:r>
              <a:rPr lang="uk-UA" sz="4800" dirty="0">
                <a:latin typeface="Aptos" panose="020B0004020202020204" pitchFamily="34" charset="0"/>
              </a:rPr>
              <a:t> для відновлення ресурсу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🌿 Відновлювальні програми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📚 Навчання для особистого зростання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❤️ Все, що повертає вас до життя!</a:t>
            </a:r>
          </a:p>
          <a:p>
            <a:pPr algn="l">
              <a:spcBef>
                <a:spcPts val="0"/>
              </a:spcBef>
            </a:pPr>
            <a:endParaRPr lang="uk-UA" sz="800" dirty="0">
              <a:latin typeface="Aptos" panose="020B00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50 000 грн – на БІЗНЕС: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 Обладнання, матеріали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 Послуги професіоналів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 Масштабування процесів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dirty="0">
                <a:latin typeface="Aptos" panose="020B0004020202020204" pitchFamily="34" charset="0"/>
              </a:rPr>
              <a:t>-  Те, що виведе бізнес на новий рівень</a:t>
            </a:r>
          </a:p>
          <a:p>
            <a:pPr marL="0" indent="0" algn="l">
              <a:spcBef>
                <a:spcPts val="0"/>
              </a:spcBef>
              <a:buNone/>
            </a:pPr>
            <a:endParaRPr lang="uk-UA" sz="4800" dirty="0">
              <a:latin typeface="Aptos" panose="020B00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uk-UA" sz="4800" b="1" dirty="0">
                <a:latin typeface="Aptos" panose="020B0004020202020204" pitchFamily="34" charset="0"/>
              </a:rPr>
              <a:t>Кінцевий термін подачі заявки: </a:t>
            </a:r>
            <a:r>
              <a:rPr lang="uk-UA" sz="4800" dirty="0">
                <a:latin typeface="Aptos" panose="020B0004020202020204" pitchFamily="34" charset="0"/>
              </a:rPr>
              <a:t>15 грудня 2025</a:t>
            </a: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B25C6-F8DA-F2D9-D3CF-49CE3504F558}"/>
              </a:ext>
            </a:extLst>
          </p:cNvPr>
          <p:cNvSpPr txBox="1"/>
          <p:nvPr/>
        </p:nvSpPr>
        <p:spPr>
          <a:xfrm>
            <a:off x="5426773" y="6399443"/>
            <a:ext cx="642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80809"/>
                </a:solidFill>
                <a:effectLst/>
                <a:latin typeface="Aptos" panose="020B0004020202020204" pitchFamily="34" charset="0"/>
              </a:rPr>
              <a:t>Подати заявку </a:t>
            </a:r>
            <a:r>
              <a:rPr lang="ru-RU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: </a:t>
            </a:r>
            <a:r>
              <a:rPr lang="ru-RU" b="1" i="0" u="none" strike="noStrike" dirty="0">
                <a:solidFill>
                  <a:srgbClr val="0064D1"/>
                </a:solidFill>
                <a:effectLst/>
                <a:latin typeface="inherit"/>
                <a:hlinkClick r:id="rId3"/>
              </a:rPr>
              <a:t>https://forms.gle/vCs2vU4Hxce5sBSS9</a:t>
            </a:r>
            <a:r>
              <a:rPr lang="ru-RU" b="1" i="0" u="none" strike="noStrike" dirty="0">
                <a:solidFill>
                  <a:srgbClr val="0064D1"/>
                </a:solidFill>
                <a:effectLst/>
                <a:latin typeface="inherit"/>
              </a:rPr>
              <a:t> </a:t>
            </a:r>
            <a:endParaRPr lang="ru-RU" b="0" i="0" u="none" strike="noStrike" dirty="0">
              <a:solidFill>
                <a:srgbClr val="080809"/>
              </a:solidFill>
              <a:effectLst/>
              <a:latin typeface="inherit"/>
            </a:endParaRPr>
          </a:p>
        </p:txBody>
      </p:sp>
      <p:pic>
        <p:nvPicPr>
          <p:cNvPr id="2050" name="Picture 2" descr="На зображенні може бути: текст">
            <a:extLst>
              <a:ext uri="{FF2B5EF4-FFF2-40B4-BE49-F238E27FC236}">
                <a16:creationId xmlns:a16="http://schemas.microsoft.com/office/drawing/2014/main" id="{0E1D5A1B-BAA5-4271-FFA4-1ECFA528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8"/>
          <a:stretch/>
        </p:blipFill>
        <p:spPr bwMode="auto">
          <a:xfrm>
            <a:off x="5084064" y="0"/>
            <a:ext cx="7107936" cy="1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41868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2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Design_win32_CP_v3" id="{814715DD-6C76-4F1A-ACBC-CB50DF76A204}" vid="{32B98461-600B-47E5-8B97-25031B2AA7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Background xmlns="71af3243-3dd4-4a8d-8c0d-dd76da1f02a5">false</Background>
    <Status xmlns="71af3243-3dd4-4a8d-8c0d-dd76da1f02a5">Not started</Status>
    <TaxCatchAll xmlns="230e9df3-be65-4c73-a93b-d1236ebd677e" xsi:nil="true"/>
    <ImageTagsTaxHTField xmlns="71af3243-3dd4-4a8d-8c0d-dd76da1f02a5">
      <Terms xmlns="http://schemas.microsoft.com/office/infopath/2007/PartnerControls"/>
    </ImageTagsTaxHTField>
    <Image xmlns="71af3243-3dd4-4a8d-8c0d-dd76da1f02a5">
      <Url xsi:nil="true"/>
      <Description xsi:nil="true"/>
    </Image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26E5B-BE06-44ED-944C-46B3BE1A406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E4B3662-E706-427A-8C63-55F1C5B1C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D5551C-388C-42EB-B1BB-B0BF4434B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1834</Words>
  <Application>Microsoft Office PowerPoint</Application>
  <PresentationFormat>Широкий екран</PresentationFormat>
  <Paragraphs>139</Paragraphs>
  <Slides>12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4" baseType="lpstr">
      <vt:lpstr>Aptos</vt:lpstr>
      <vt:lpstr>Arial</vt:lpstr>
      <vt:lpstr>Arial Black</vt:lpstr>
      <vt:lpstr>Avenir Next LT Pro</vt:lpstr>
      <vt:lpstr>Avenir Next LT Pro Light</vt:lpstr>
      <vt:lpstr>inherit</vt:lpstr>
      <vt:lpstr>M PLUS 1p</vt:lpstr>
      <vt:lpstr>PP Telegraf</vt:lpstr>
      <vt:lpstr>Segoe UI Historic</vt:lpstr>
      <vt:lpstr>Times New Roman</vt:lpstr>
      <vt:lpstr>wfont_8dbbea_61170e141595491f9003539e4317b196</vt:lpstr>
      <vt:lpstr>ColorBlockVTI</vt:lpstr>
      <vt:lpstr>Можливості грудня 2025</vt:lpstr>
      <vt:lpstr>Culture Moves Europe: гранти на професійні подорожі для митців та професіоналів культури</vt:lpstr>
      <vt:lpstr>Прийом заявок на інкубаційну програму для центрів психологічної, фізичної та соціальної реабілітації</vt:lpstr>
      <vt:lpstr>Конкурс есеїв на тему: «Мапа національних інтересів України»</vt:lpstr>
      <vt:lpstr>Курс «Підтримка креативної економіки» для регіонального розвитку від British Council та UCORD</vt:lpstr>
      <vt:lpstr>Конкурс «100 СОНЯЧНИХ ШКІЛ»  </vt:lpstr>
      <vt:lpstr>Гранти на розширення доступу до освіти та спорту</vt:lpstr>
      <vt:lpstr>ГРАНТИ ДЛЯ ГО НА ВІДНОВЛЕННЯ ТА ПІДВИЩЕННЯ СТІЙКОСТІ ГРОМАД, ЩО ПОСТРАЖДАЛИ ВІД ВІЙНИ (CDP) </vt:lpstr>
      <vt:lpstr> ГРАНТ ДЛЯ ЖІНОК-ПІДПРИЄМИЦЬ:  100 000 ГРН – НА БІЗНЕС ТА НА СЕБЕ!</vt:lpstr>
      <vt:lpstr>Проєкт «Голос жінок і лідерство: нова сила» (2025–2029) </vt:lpstr>
      <vt:lpstr>Грантовий конкурс від Outdoor-Online для студентів України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2024-05-31T16:24:46Z</dcterms:created>
  <dcterms:modified xsi:type="dcterms:W3CDTF">2025-12-01T14:50:27Z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0x01010079F111ED35F8CC479449609E8A0923A6</vt:lpwstr>
  </property>
</Properties>
</file>