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326" r:id="rId6"/>
    <p:sldId id="315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А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570"/>
    <a:srgbClr val="3A7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34" autoAdjust="0"/>
    <p:restoredTop sz="96327" autoAdjust="0"/>
  </p:normalViewPr>
  <p:slideViewPr>
    <p:cSldViewPr snapToGrid="0">
      <p:cViewPr varScale="1">
        <p:scale>
          <a:sx n="107" d="100"/>
          <a:sy n="107" d="100"/>
        </p:scale>
        <p:origin x="120" y="192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9/1/2025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9/1/2025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1901952"/>
            <a:ext cx="4078224" cy="2054388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840" y="3995928"/>
            <a:ext cx="4078224" cy="64767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D840A27-9145-55C3-EC0D-067E580C7B2F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156699" y="4220465"/>
            <a:ext cx="2185792" cy="45720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D271407-2A7C-722A-0103-FD07F037E5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6699" y="4707873"/>
            <a:ext cx="2185792" cy="10071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29F36B0-6E5A-7750-4DF5-9BEC42E18D43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573225" y="4220465"/>
            <a:ext cx="2185792" cy="45720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812D4754-2232-0EF9-BC7B-55413FA8AE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73225" y="4707873"/>
            <a:ext cx="2185792" cy="10071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1EECEF9-D98F-A3BC-93AA-44D2853ABA60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156699" y="2491873"/>
            <a:ext cx="2185792" cy="45720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AD5EFBBC-536B-8A32-8171-F38F937A67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56699" y="2979281"/>
            <a:ext cx="2185792" cy="10071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359258B1-6352-FB7C-BB2D-C35AB6EF332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573225" y="2491873"/>
            <a:ext cx="2185792" cy="45720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713DD997-1130-A778-0049-2767A4FFA9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3225" y="2979281"/>
            <a:ext cx="2185792" cy="10071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ooter Placeholder 7">
            <a:extLst>
              <a:ext uri="{FF2B5EF4-FFF2-40B4-BE49-F238E27FC236}">
                <a16:creationId xmlns:a16="http://schemas.microsoft.com/office/drawing/2014/main" id="{BAF25DF6-9D20-554E-9847-0B63376D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286B9520-5DDF-23A3-3471-FF2E6464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E19F58C-2700-2E0B-257C-F038C29BC5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0"/>
            <a:ext cx="5635532" cy="5715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39A64F-0E82-3B0B-A002-9E28DF1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3" y="1062164"/>
            <a:ext cx="4352862" cy="106238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7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23615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3429000"/>
            <a:ext cx="4953000" cy="228600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71EE8F4-CD75-FB20-B986-44B31703EF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" y="1062164"/>
            <a:ext cx="5356211" cy="4652836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B90EE8-69B7-0A01-B397-78E785B1B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6988" y="2787650"/>
            <a:ext cx="4953000" cy="4572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1B7EA28-61E1-38E4-2650-A97BC8BB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0E445CF1-3881-5B04-A9A4-282225CA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CBFD7F-3FEB-C562-E94B-A5F0FE4489E6}"/>
              </a:ext>
            </a:extLst>
          </p:cNvPr>
          <p:cNvSpPr txBox="1"/>
          <p:nvPr userDrawn="1"/>
        </p:nvSpPr>
        <p:spPr>
          <a:xfrm>
            <a:off x="7189940" y="66012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B8E178B-B813-0C29-61CD-48C07347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B16787D-82A9-4F46-6F4B-8A56E65C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0AC999E-9405-FC59-56E3-5E3B9F28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4" y="1062164"/>
            <a:ext cx="10112564" cy="749538"/>
          </a:xfrm>
        </p:spPr>
        <p:txBody>
          <a:bodyPr anchor="t"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32ED2CAA-D61C-0D90-423B-1682C789EF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99566" y="4099394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5B584320-848A-F64B-B615-EC046F70F95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01156" y="4692968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550281F4-2F8B-07D5-132C-423E5364B4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46500" y="1819657"/>
            <a:ext cx="4445500" cy="4288473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6B5E911A-9199-8DBE-007F-795E11FFB4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2633" y="4099394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0" name="Text Placeholder 18">
            <a:extLst>
              <a:ext uri="{FF2B5EF4-FFF2-40B4-BE49-F238E27FC236}">
                <a16:creationId xmlns:a16="http://schemas.microsoft.com/office/drawing/2014/main" id="{DF521BEE-72B4-6D50-84EC-4DC55B8D0CD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4223" y="4692968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239E5F18-6B32-3217-7951-A5BE7D507B0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99566" y="1819657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2" name="Text Placeholder 18">
            <a:extLst>
              <a:ext uri="{FF2B5EF4-FFF2-40B4-BE49-F238E27FC236}">
                <a16:creationId xmlns:a16="http://schemas.microsoft.com/office/drawing/2014/main" id="{EEA848A3-478E-51CC-CD84-6ED80DFCE9C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01156" y="2413231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3525A008-9785-1D0E-BAAC-F447EF1A8E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2633" y="1819657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3A7DA01A-DAC8-D5BA-54C4-59788BC6F6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54223" y="2413231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9941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F68C6A-FCB6-3345-EE10-E21D3C9F0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614"/>
            <a:ext cx="10515600" cy="1044074"/>
          </a:xfrm>
        </p:spPr>
        <p:txBody>
          <a:bodyPr anchor="t"/>
          <a:lstStyle>
            <a:lvl1pPr algn="ctr"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1718402"/>
            <a:ext cx="3443883" cy="35661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5394960"/>
            <a:ext cx="3443883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5779008"/>
            <a:ext cx="3443883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74058" y="1718798"/>
            <a:ext cx="3443883" cy="35661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4057" y="5394960"/>
            <a:ext cx="3443883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4057" y="5779008"/>
            <a:ext cx="3443883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09916" y="1718402"/>
            <a:ext cx="3443883" cy="35661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09915" y="5394960"/>
            <a:ext cx="3443883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09915" y="5779008"/>
            <a:ext cx="3443883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02853C4A-0AC0-3EC4-2BC5-AEE3C8A4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21" name="Slide Number Placeholder 8">
            <a:extLst>
              <a:ext uri="{FF2B5EF4-FFF2-40B4-BE49-F238E27FC236}">
                <a16:creationId xmlns:a16="http://schemas.microsoft.com/office/drawing/2014/main" id="{3629D386-F559-A276-4443-C29678BA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164"/>
            <a:ext cx="2911867" cy="1725486"/>
          </a:xfrm>
        </p:spPr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CEAE8A-9ADA-0B65-76CD-F0CC632DFB8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8200" y="3989514"/>
            <a:ext cx="10515600" cy="2118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D0365C8-B6BF-A864-123B-A6F2EEC179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8600" y="1"/>
            <a:ext cx="7315200" cy="3698696"/>
          </a:xfrm>
          <a:noFill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844692A4-EDC3-2E38-2AFD-41C6C923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C9B20B20-1FD1-EBDE-FA1C-D4AF930C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71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1939E1B-F286-9912-6D4E-158007A092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33344" y="457200"/>
            <a:ext cx="8599932" cy="59436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024" y="2141919"/>
            <a:ext cx="3167636" cy="2054388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024" y="4507992"/>
            <a:ext cx="2560320" cy="64767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1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0" r:id="rId3"/>
    <p:sldLayoutId id="2147483696" r:id="rId4"/>
    <p:sldLayoutId id="2147483654" r:id="rId5"/>
    <p:sldLayoutId id="2147483693" r:id="rId6"/>
    <p:sldLayoutId id="2147483692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forms.gle/sNvLxgQ3Qt7MKeAj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adapterra.org.ua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Ecoclubrivne.org/posts/pfbid0Mc41NZZ9AXYV6LbZjhTW3uFAYNz3t3FPCsEyeGr6ZHHofwcMG1w7BGV3zZpcMJa4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vents/1759566834644073/?acontext=%7B%22event_action_history%22%3A%5b%7B%22surface%22%3A%22search%22%7D%2C%7B%22mechanism%22%3A%22attachment%22%2C%22surface%22%3A%22newsfeed%22%7D%5d%2C%22ref_notif_type%22%3Anull%7D" TargetMode="External"/><Relationship Id="rId2" Type="http://schemas.openxmlformats.org/officeDocument/2006/relationships/hyperlink" Target="https://l.facebook.com/l.php?u=https%3A%2F%2Fbit.ly%2F3JzVwQ1%3Ffbclid%3DIwZXh0bgNhZW0CMTAAYnJpZBExWHJTV2tsOUUwalVUNW1mSwEejsmAyAq176Gk8H6TEpl8efWs6lopfrNIoOesfdE-Ko2xDOZLNZ3VkUFmK4M_aem_5LVZOMYRLRPR38qOlG_7yw&amp;h=AT0oC4DIiS39YuDriRSxNMiZFPtjkK7PI_bH20PHi03j5Eg35b5B_LygJJprepOJG22UNQZD8LIPrFr8Je39kk4oPRiiMVhqM8dAQzikCH3KDE9v9mPY0bB-n9cyjj5WTuc50jiJmWUlTllt&amp;__tn__=q&amp;c%5b0%5d=AT2l9AqWYJ1NBoMBJ6-fTMvILovXKkm3OjMUkbqoIhC97phR-UgbgQn3XfG4TPPRBkNpDyi9bFaK3dnBc-4EMiSUVJMmFofJiE4BCpRxPqEOgqafWxEl2Adf50jxro6YiXRGhW-f_KbN8sL5TNkoIn0vRlct8Pktcd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l.facebook.com/l.php?u=https%3A%2F%2Fbit.ly%2F4mYxOeI%3Ffbclid%3DIwZXh0bgNhZW0CMTAAYnJpZBExWHJTV2tsOUUwalVUNW1mSwEeg46XPEVb7eehKQ1UHqNgACxy4blKNQfXrNzoc8zi7AV4ZZM05M6BFNr2nYE_aem_5aOD8tUxPwNCCOV8igIhyA&amp;h=AT2ptQ1SzTXZxVCc6QZ3d8aFqBBZDqKUskAwD20H5n2tr_u-HOJU0KbjL3hqXLqEfoIe-T0zuRl6pR3e-jKUxycMBkWclP9hkCMA-QFkDsuLqIKf3TWOuo3IJHXuDAzNny0uSj-Gm_ftehKW&amp;__tn__=q&amp;c%5b0%5d=AT2l9AqWYJ1NBoMBJ6-fTMvILovXKkm3OjMUkbqoIhC97phR-UgbgQn3XfG4TPPRBkNpDyi9bFaK3dnBc-4EMiSUVJMmFofJiE4BCpRxPqEOgqafWxEl2Adf50jxro6YiXRGhW-f_KbN8sL5TNkoIn0vRlct8Pktcd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m.eef.org.ua/dashboard/program/pidtrymka_iniciativ_recovery/info/description?fbclid=IwY2xjawMLn7tleHRuA2FlbQIxMABicmlkETF2d3NYeW9hbUhIbDJuZ2dKAR7O2l_glIpgnJGEsi1hJHD-QDfEkau9gV-ZtMdFTBPSplNCb0wVISfAD7UZiA_aem_096GRVjsMv88AVB0CHHRfQ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kas.de/uk/web/ukraine/veranstaltungen/detail/-/content/zinoce-liderstvo-v-miscevij-gromadi-25-27-veresna-2025-rok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stiftung-evz.de/was-wir-foerdern/yemistechko/ausschreibung-dritte-orte-ukr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tiftung-evz.de/en/what-we-support/young-civil-societies-for-democracy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s://korosten-rada.gov.ua/" TargetMode="External"/><Relationship Id="rId7" Type="http://schemas.openxmlformats.org/officeDocument/2006/relationships/image" Target="../media/image19.png"/><Relationship Id="rId2" Type="http://schemas.openxmlformats.org/officeDocument/2006/relationships/hyperlink" Target="mailto:project@korosten-rada.gov.u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facebook.com/profile.php?id=6155046576431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proteinua.com/" TargetMode="External"/><Relationship Id="rId2" Type="http://schemas.openxmlformats.org/officeDocument/2006/relationships/hyperlink" Target="https://myproteinua.com/ostanni-novini/scholarshi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jPFotweS6pmS5TLY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thon.egap.in.u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.britishcouncil.org/get-involved/opportunities/climate-adaptation-creatives?fbclid=IwY2xjawMLu_BleHRuA2FlbQIxMABicmlkETF2d3NYeW9hbUhIbDJuZ2dKAR7w3MLwNST5oumKJXQD_CUP8eaxLt8YA7Ybt-UyRsrGdiMRPJ99o3Y8KANyfQ_aem_N0QPLz2uWxmzL0Y5Vct7qQ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uropeanheritageawards.eu/appl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grants.ukraine@momentum4humanity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haszmin.com.ua/do-40-000-dol-granty-na-pilotuvannya-modeli-nadannya-reabilitatsijnyh-poslug-na-rivni-gromad-rehab4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coclubrivne.org/posts/pfbid08dGThaAdv1eJcCSmEhBKGn3MeLGcJEprTQ2wk6sibfQyEEgbEMEnmKgGuTojcwcwl" TargetMode="External"/><Relationship Id="rId2" Type="http://schemas.openxmlformats.org/officeDocument/2006/relationships/hyperlink" Target="https://docs.google.com/forms/d/e/1FAIpQLSeMz_RWVKYvpNFZO6hICQzLt1GHtwRhVT06Zy1Ju4qZA402WA/viewform?fbclid=IwY2xjawMiMzZleHRuA2FlbQIxMABicmlkETFVQ1FpblNEUG9KSWhZaXgwAR5ottzsXkUyQHjzL8u1dvaoBt5ikKDqE4r29hI8YPPXwKiLwfKeD5GyQegSdw_aem_s3IYiHrp7WjTDzIuZM6BA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vse.ee/climateweekua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events/1648478183222724/?acontext=%7B%22event_action_history%22%3A%5b%7B%22surface%22%3A%22home%22%7D%2C%7B%22mechanism%22%3A%22attachment%22%2C%22surface%22%3A%22newsfeed%22%7D%5d%2C%22ref_notif_type%22%3Anull%7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зображення 6">
            <a:extLst>
              <a:ext uri="{FF2B5EF4-FFF2-40B4-BE49-F238E27FC236}">
                <a16:creationId xmlns:a16="http://schemas.microsoft.com/office/drawing/2014/main" id="{354F7435-3463-C367-CF52-C871AAD761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rcRect t="13935" b="13935"/>
          <a:stretch>
            <a:fillRect/>
          </a:stretch>
        </p:blipFill>
        <p:spPr>
          <a:xfrm>
            <a:off x="393855" y="260293"/>
            <a:ext cx="11404290" cy="6169350"/>
          </a:xfrm>
          <a:solidFill>
            <a:schemeClr val="bg1">
              <a:lumMod val="85000"/>
              <a:alpha val="12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886" y="1702644"/>
            <a:ext cx="4444702" cy="2054388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Грантові можливості вересня</a:t>
            </a:r>
            <a:br>
              <a:rPr lang="uk-UA" sz="48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2025</a:t>
            </a:r>
            <a:endParaRPr lang="en-US" sz="4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886" y="3951104"/>
            <a:ext cx="4078224" cy="647673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Для громадян та громадських організацій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689B-9ABD-7862-944D-7F5DB94E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66" y="277161"/>
            <a:ext cx="10817134" cy="1062386"/>
          </a:xfrm>
        </p:spPr>
        <p:txBody>
          <a:bodyPr/>
          <a:lstStyle/>
          <a:p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Симпозіум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Відбудова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яке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назвати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домом: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Відновлення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на шляху до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кліматичної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нейтральності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0ECD8CB-5964-4F35-77BC-ACBBCC27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Можливості вересня 2025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2628CB4-E5A5-5D60-5FFD-D43E7680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E71805-9B37-8677-43CC-5D3B8DBBA917}"/>
              </a:ext>
            </a:extLst>
          </p:cNvPr>
          <p:cNvSpPr txBox="1"/>
          <p:nvPr/>
        </p:nvSpPr>
        <p:spPr>
          <a:xfrm>
            <a:off x="2337758" y="31055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97C5BD-6BB5-CBE0-C413-17B7D131E8FC}"/>
              </a:ext>
            </a:extLst>
          </p:cNvPr>
          <p:cNvSpPr txBox="1"/>
          <p:nvPr/>
        </p:nvSpPr>
        <p:spPr>
          <a:xfrm>
            <a:off x="2484407" y="3019244"/>
            <a:ext cx="2398143" cy="176841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BFE206-AFDD-E046-CEE6-65C87E3AD68C}"/>
              </a:ext>
            </a:extLst>
          </p:cNvPr>
          <p:cNvSpPr txBox="1"/>
          <p:nvPr/>
        </p:nvSpPr>
        <p:spPr>
          <a:xfrm>
            <a:off x="206187" y="1070276"/>
            <a:ext cx="682214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/>
              <a:t>🌍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ГО «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Екодія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» запрошує на 4-й Міжнародний симпозіум про стале відновлення України </a:t>
            </a:r>
          </a:p>
          <a:p>
            <a:r>
              <a:rPr lang="uk-UA" sz="1600" dirty="0"/>
              <a:t>♻️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Запрошують експертів/-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зі сталого розвитку міст і сільських територій, науковців/-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иць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політиків/-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инь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підприємців/-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иць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приватного сектору, що працюють над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декаробонізацією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донорські організації та представників міжнародних фінансових інституцій приєднатися до симпозіуму, присвяченого післявоєнному відновленню України та зеленому переходу.</a:t>
            </a: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📅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Дата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: 17–18 жовтня 2025 року</a:t>
            </a: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📍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: Львів, Україна (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офлайн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+ онлайн)</a:t>
            </a:r>
          </a:p>
          <a:p>
            <a:r>
              <a:rPr lang="uk-UA" sz="1600" dirty="0"/>
              <a:t>🗣️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Симпозіум має на меті зібрати провідних експертів і зацікавлені сторони для розробки інтегрованих і практичних стратегій, які відповідають складним викликам післявоєнної відбудови України. Це платформа для обміну ідеями, поширення кращих практик та розробки політичних рішень для відновлення країни. Поєднуючи міжнародний досвід і локальні знання, симпозіум формує базу знань, що відповідає на актуальні потреби та закладає основи стійкого і справедливого майбутнього. 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Кожного дня будуть працювати дві паралельні секції (треки), і кожен учасник може обрати лише одну секцію на день:</a:t>
            </a: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❗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Кількість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офлайн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-місць обмежена — учасникам радимо уважно обирати бажану секцію та формат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AF51F-6EBE-1187-2AF0-2D2067BAC78D}"/>
              </a:ext>
            </a:extLst>
          </p:cNvPr>
          <p:cNvSpPr txBox="1"/>
          <p:nvPr/>
        </p:nvSpPr>
        <p:spPr>
          <a:xfrm>
            <a:off x="7653406" y="5183068"/>
            <a:ext cx="3874784" cy="11732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🔗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Реєстрація за посиланням: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https://forms.gle/sNvLxgQ3Qt7MKeAj9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uk-UA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0093C-2A9D-0BD2-E155-0EFEA61CBD4A}"/>
              </a:ext>
            </a:extLst>
          </p:cNvPr>
          <p:cNvSpPr txBox="1"/>
          <p:nvPr/>
        </p:nvSpPr>
        <p:spPr>
          <a:xfrm>
            <a:off x="7653405" y="4787659"/>
            <a:ext cx="4117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Bef>
                <a:spcPts val="0"/>
              </a:spcBef>
            </a:pPr>
            <a:r>
              <a:rPr lang="uk-UA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Дедлайн реєстрації: </a:t>
            </a:r>
            <a:r>
              <a:rPr lang="uk-UA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вересня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Можливо, це зображення (текст)">
            <a:extLst>
              <a:ext uri="{FF2B5EF4-FFF2-40B4-BE49-F238E27FC236}">
                <a16:creationId xmlns:a16="http://schemas.microsoft.com/office/drawing/2014/main" id="{FB5FC5F9-7000-AA52-56E1-83ADD3BB4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88" y="1365624"/>
            <a:ext cx="4924183" cy="287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5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17" y="348058"/>
            <a:ext cx="10674165" cy="940583"/>
          </a:xfrm>
        </p:spPr>
        <p:txBody>
          <a:bodyPr>
            <a:noAutofit/>
          </a:bodyPr>
          <a:lstStyle/>
          <a:p>
            <a:pPr algn="l" fontAlgn="base"/>
            <a:r>
              <a:rPr lang="ru-RU" sz="2000" b="1" dirty="0">
                <a:solidFill>
                  <a:srgbClr val="577570"/>
                </a:solidFill>
                <a:latin typeface="Segoe UI Historic" panose="020B0502040204020203" pitchFamily="34" charset="0"/>
              </a:rPr>
              <a:t>К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онкурс на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найкращі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приклади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рішень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які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допомагають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 громадам,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ініціатива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 та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містам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адаптуватися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 до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зміни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клімату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  </a:t>
            </a:r>
            <a:endParaRPr lang="ru-RU" sz="2000" b="1" i="0" dirty="0">
              <a:solidFill>
                <a:srgbClr val="57757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4E5C-0CB7-D011-5577-7266AABB5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2435" y="1042444"/>
            <a:ext cx="5755871" cy="4773112"/>
          </a:xfrm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 «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Екоклуб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запустили платформу </a:t>
            </a:r>
            <a:r>
              <a:rPr lang="de-A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Adapterra</a:t>
            </a:r>
            <a:r>
              <a:rPr lang="de-AT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UA! </a:t>
            </a:r>
          </a:p>
          <a:p>
            <a:pPr algn="just" fontAlgn="base">
              <a:lnSpc>
                <a:spcPct val="100000"/>
              </a:lnSpc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Разом із запуском нового сайту </a:t>
            </a:r>
            <a:r>
              <a:rPr lang="de-A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AdapterraUA</a:t>
            </a:r>
            <a:r>
              <a:rPr lang="de-AT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 оголошуємо конкурс на найкращі приклади рішень, які допомагають громадам, ініціатива та містам адаптуватися до зміни клімату. </a:t>
            </a:r>
          </a:p>
          <a:p>
            <a:pPr algn="just" fontAlgn="base">
              <a:lnSpc>
                <a:spcPct val="100000"/>
              </a:lnSpc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💡 Подати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проєкти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можуть: муніципалітети, ОСББ, громадські організації, науковці та активісти. </a:t>
            </a:r>
          </a:p>
          <a:p>
            <a:pPr algn="just" fontAlgn="base">
              <a:lnSpc>
                <a:spcPct val="100000"/>
              </a:lnSpc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🌱 Категорії:  </a:t>
            </a:r>
          </a:p>
          <a:p>
            <a:pPr algn="just" fontAlgn="base">
              <a:lnSpc>
                <a:spcPct val="100000"/>
              </a:lnSpc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Муніципалітети </a:t>
            </a:r>
          </a:p>
          <a:p>
            <a:pPr algn="just" fontAlgn="base">
              <a:lnSpc>
                <a:spcPct val="100000"/>
              </a:lnSpc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Громадськість </a:t>
            </a:r>
          </a:p>
          <a:p>
            <a:pPr algn="just" fontAlgn="base">
              <a:lnSpc>
                <a:spcPct val="100000"/>
              </a:lnSpc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Методичні матеріали </a:t>
            </a:r>
          </a:p>
          <a:p>
            <a:pPr algn="just" fontAlgn="base">
              <a:lnSpc>
                <a:spcPct val="100000"/>
              </a:lnSpc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📅 Прийом заявок — до </a:t>
            </a:r>
            <a:r>
              <a:rPr lang="uk-UA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вересня 2025 </a:t>
            </a:r>
          </a:p>
          <a:p>
            <a:pPr algn="just" fontAlgn="base">
              <a:lnSpc>
                <a:spcPct val="100000"/>
              </a:lnSpc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📅 Онлайн-голосування — жовтень 2025 </a:t>
            </a:r>
          </a:p>
          <a:p>
            <a:pPr algn="just" fontAlgn="base">
              <a:lnSpc>
                <a:spcPct val="100000"/>
              </a:lnSpc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🏆 Зробіть Ваш захід з адаптації до зміни клімату відомим всій Україні!  </a:t>
            </a:r>
          </a:p>
          <a:p>
            <a:pPr algn="just" fontAlgn="base">
              <a:lnSpc>
                <a:spcPct val="100000"/>
              </a:lnSpc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Переможці першого етапу отримають підтримку у підготовці до онлайн голосування. А фіналісти конкурсу отримують всеукраїнське визнання та винагороду!  </a:t>
            </a:r>
          </a:p>
          <a:p>
            <a:pPr algn="just" fontAlgn="base">
              <a:lnSpc>
                <a:spcPct val="100000"/>
              </a:lnSpc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👉 Подати заявку можна на сайті: </a:t>
            </a:r>
            <a:r>
              <a:rPr lang="de-AT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https://adapterra.org.ua/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0000"/>
              </a:lnSpc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Будуймо разом кліматично стійку Україну!💚</a:t>
            </a:r>
            <a:endParaRPr lang="uk-U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0000"/>
              </a:lnSpc>
            </a:pPr>
            <a:endParaRPr lang="uk-UA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0000"/>
              </a:lnSpc>
            </a:pPr>
            <a:endParaRPr lang="uk-U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Можливості вересня 2025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4" name="Picture 4" descr="На зображенні може бути: текст «ADAPTERRAUA ПЛАТФОРМА 3 АДАПТАЦЙ до зМНИ КЛМАТУ в YKPAÄHI Прийом заявок: 27.08-10.09 Вдкрите голосування Ta професййне жр. Публ.кация на сайи та всеукрайнське визнання проекту»">
            <a:extLst>
              <a:ext uri="{FF2B5EF4-FFF2-40B4-BE49-F238E27FC236}">
                <a16:creationId xmlns:a16="http://schemas.microsoft.com/office/drawing/2014/main" id="{D0D426DD-94C9-B33B-AAEC-FE80784F8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4" y="1565461"/>
            <a:ext cx="5387788" cy="303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A14389-4E2A-F9DE-83B6-A138655BA0C5}"/>
              </a:ext>
            </a:extLst>
          </p:cNvPr>
          <p:cNvSpPr txBox="1"/>
          <p:nvPr/>
        </p:nvSpPr>
        <p:spPr>
          <a:xfrm>
            <a:off x="358589" y="5660718"/>
            <a:ext cx="4604064" cy="914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88930-009B-BE55-6912-725047A21A83}"/>
              </a:ext>
            </a:extLst>
          </p:cNvPr>
          <p:cNvSpPr txBox="1"/>
          <p:nvPr/>
        </p:nvSpPr>
        <p:spPr>
          <a:xfrm>
            <a:off x="239960" y="5238196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📍 </a:t>
            </a: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Більше інформації та форма</a:t>
            </a:r>
          </a:p>
          <a:p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 заявки: </a:t>
            </a:r>
            <a:r>
              <a:rPr lang="de-AT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https://www.facebook.com/Ecoclubrivne.org/posts/pfbid0Mc41NZZ9AXYV6LbZjhTW3uFAYNz3t3FPCsEyeGr6ZHHofwcMG1w7BGV3zZpcMJa4l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012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689B-9ABD-7862-944D-7F5DB94E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66" y="277161"/>
            <a:ext cx="8970405" cy="1062386"/>
          </a:xfrm>
        </p:spPr>
        <p:txBody>
          <a:bodyPr/>
          <a:lstStyle/>
          <a:p>
            <a:r>
              <a:rPr lang="ru-RU" sz="2000" b="1" dirty="0" err="1">
                <a:solidFill>
                  <a:srgbClr val="577570"/>
                </a:solidFill>
                <a:latin typeface="Segoe UI Historic" panose="020B0502040204020203" pitchFamily="34" charset="0"/>
              </a:rPr>
              <a:t>Щ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орічний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 Форум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правових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 реформ для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громадянського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Segoe UI Historic" panose="020B0502040204020203" pitchFamily="34" charset="0"/>
              </a:rPr>
              <a:t>суспільства</a:t>
            </a:r>
            <a:endParaRPr lang="de-AT" sz="2000" b="1" dirty="0">
              <a:solidFill>
                <a:srgbClr val="57757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0ECD8CB-5964-4F35-77BC-ACBBCC27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Можливості вересня 2025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2628CB4-E5A5-5D60-5FFD-D43E7680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E71805-9B37-8677-43CC-5D3B8DBBA917}"/>
              </a:ext>
            </a:extLst>
          </p:cNvPr>
          <p:cNvSpPr txBox="1"/>
          <p:nvPr/>
        </p:nvSpPr>
        <p:spPr>
          <a:xfrm>
            <a:off x="2337758" y="31055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97C5BD-6BB5-CBE0-C413-17B7D131E8FC}"/>
              </a:ext>
            </a:extLst>
          </p:cNvPr>
          <p:cNvSpPr txBox="1"/>
          <p:nvPr/>
        </p:nvSpPr>
        <p:spPr>
          <a:xfrm>
            <a:off x="2484407" y="3019244"/>
            <a:ext cx="2398143" cy="176841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BFE206-AFDD-E046-CEE6-65C87E3AD68C}"/>
              </a:ext>
            </a:extLst>
          </p:cNvPr>
          <p:cNvSpPr txBox="1"/>
          <p:nvPr/>
        </p:nvSpPr>
        <p:spPr>
          <a:xfrm>
            <a:off x="213072" y="1102578"/>
            <a:ext cx="709465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/>
              <a:t>⚖️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16 вересня 2025 року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Києві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відбудеться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щорічний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Форум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правових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реформ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громадянського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Захід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пройде у межах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Тижня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громадянського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sz="1600" dirty="0"/>
              <a:t>📜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Форум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традиційно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майданчиком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всеукраїнської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дискусії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прогрес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покращенні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правового поля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громадянського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Захід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проводиться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вп’яте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цьогорічна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мета –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сприяння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діалогу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органами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влади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експертами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громадськими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організаціями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міжнародними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партнерами 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бізнес-спільнотою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реалізації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правових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реформ,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ефективного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просування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шляху до членства в ЄС.</a:t>
            </a:r>
          </a:p>
          <a:p>
            <a:pPr algn="l"/>
            <a:r>
              <a:rPr lang="uk-UA" sz="1600" dirty="0"/>
              <a:t>💬 </a:t>
            </a:r>
            <a:r>
              <a:rPr lang="uk-UA" sz="16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Захід відбудеться у комбінованому форматі (онлайн/</a:t>
            </a:r>
            <a:r>
              <a:rPr lang="uk-UA" sz="1600" b="0" i="0" dirty="0" err="1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офлайн</a:t>
            </a:r>
            <a:r>
              <a:rPr lang="uk-UA" sz="16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uk-UA" sz="1600" b="0" i="0" dirty="0" err="1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Офлайн</a:t>
            </a:r>
            <a:r>
              <a:rPr lang="uk-UA" sz="16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участь передбачена для спікерів та зареєстрованих учасників, які отримали підтвердження участі.</a:t>
            </a:r>
            <a:br>
              <a:rPr lang="uk-UA" sz="16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/>
              <a:t>💻 </a:t>
            </a:r>
            <a:r>
              <a:rPr lang="uk-UA" sz="16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Онлайн забезпечується через </a:t>
            </a:r>
            <a:r>
              <a:rPr lang="de-AT" sz="16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Zoom-</a:t>
            </a:r>
            <a:r>
              <a:rPr lang="uk-UA" sz="16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платформу для зареєстрованих учасників.</a:t>
            </a:r>
          </a:p>
          <a:p>
            <a:pPr algn="l"/>
            <a:r>
              <a:rPr lang="uk-UA" sz="1600" dirty="0"/>
              <a:t>🌐</a:t>
            </a:r>
            <a:r>
              <a:rPr lang="uk-UA" sz="16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Робочі мови заходу – українська та англійська (забезпечується синхронний переклад).</a:t>
            </a:r>
          </a:p>
          <a:p>
            <a:pPr algn="l"/>
            <a:r>
              <a:rPr lang="uk-UA" sz="16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Програма форуму (оновлюється) за цим лінком </a:t>
            </a:r>
            <a:r>
              <a:rPr lang="de-AT" sz="1600" b="1" i="0" u="none" strike="noStrike" dirty="0">
                <a:solidFill>
                  <a:srgbClr val="0064D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https://bit.ly/3JzVwQ1</a:t>
            </a:r>
            <a:endParaRPr lang="de-AT" sz="1600" b="0" i="0" dirty="0">
              <a:solidFill>
                <a:srgbClr val="08080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uk-UA" sz="1600" dirty="0"/>
              <a:t>🤝 </a:t>
            </a:r>
            <a:r>
              <a:rPr lang="uk-UA" sz="16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Долучайтеся до важливих дискусій про поточні та майбутні правові реформи задля покращення роботи громадянського суспільства України!</a:t>
            </a:r>
          </a:p>
          <a:p>
            <a:pPr algn="l"/>
            <a:r>
              <a:rPr lang="uk-UA" sz="16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  <a:endParaRPr lang="de-AT" sz="1600" b="0" i="0" dirty="0">
              <a:solidFill>
                <a:srgbClr val="08080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AF51F-6EBE-1187-2AF0-2D2067BAC78D}"/>
              </a:ext>
            </a:extLst>
          </p:cNvPr>
          <p:cNvSpPr txBox="1"/>
          <p:nvPr/>
        </p:nvSpPr>
        <p:spPr>
          <a:xfrm>
            <a:off x="7746129" y="5656711"/>
            <a:ext cx="4177552" cy="11732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🔗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Більше інформації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за посиланням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0093C-2A9D-0BD2-E155-0EFEA61CBD4A}"/>
              </a:ext>
            </a:extLst>
          </p:cNvPr>
          <p:cNvSpPr txBox="1"/>
          <p:nvPr/>
        </p:nvSpPr>
        <p:spPr>
          <a:xfrm>
            <a:off x="7832125" y="4174889"/>
            <a:ext cx="4256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Bef>
                <a:spcPts val="0"/>
              </a:spcBef>
            </a:pPr>
            <a:r>
              <a:rPr lang="uk-UA" sz="1600" dirty="0"/>
              <a:t>📝 </a:t>
            </a:r>
            <a:r>
              <a:rPr lang="uk-UA" sz="16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участі необхідно  до </a:t>
            </a:r>
            <a:r>
              <a:rPr lang="uk-UA" sz="1600" b="1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вересня 2025</a:t>
            </a:r>
            <a:r>
              <a:rPr lang="uk-UA" sz="1600" b="0" i="0" dirty="0">
                <a:solidFill>
                  <a:srgbClr val="08080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заповнити реєстраційну форму за посиланням </a:t>
            </a:r>
            <a:r>
              <a:rPr lang="de-AT" sz="1600" b="1" i="0" u="none" strike="noStrike" dirty="0">
                <a:solidFill>
                  <a:srgbClr val="0064D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https://bit.ly/4mYxOeI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A1299F9-F4D2-8E14-0A4F-5E8925F35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399" y="1338109"/>
            <a:ext cx="4648388" cy="261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72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189" y="202416"/>
            <a:ext cx="9732870" cy="940583"/>
          </a:xfrm>
        </p:spPr>
        <p:txBody>
          <a:bodyPr>
            <a:noAutofit/>
          </a:bodyPr>
          <a:lstStyle/>
          <a:p>
            <a:pPr fontAlgn="base"/>
            <a:r>
              <a:rPr lang="ru-RU" sz="2000" b="0" i="0" dirty="0">
                <a:solidFill>
                  <a:srgbClr val="577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Конкурс: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Підтримка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ініціатив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ОГС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відновлення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територіальних</a:t>
            </a:r>
            <a:r>
              <a:rPr lang="ru-RU" sz="2000" b="1" i="0" dirty="0">
                <a:solidFill>
                  <a:srgbClr val="577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громад</a:t>
            </a:r>
            <a:br>
              <a:rPr lang="ru-RU" sz="1400" b="1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</a:br>
            <a:endParaRPr lang="ru-RU" sz="1400" b="1" i="0" dirty="0">
              <a:solidFill>
                <a:srgbClr val="15043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4E5C-0CB7-D011-5577-7266AABB5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8894" y="816162"/>
            <a:ext cx="7530353" cy="509994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🔹Фонд Східна Європа оголошує конкурс грантів на відновлення територіальних громад</a:t>
            </a:r>
          </a:p>
          <a:p>
            <a:pPr algn="l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Фонд Східна Європа у межах </a:t>
            </a:r>
            <a:r>
              <a:rPr lang="uk-UA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«Фенікс: Сила спільнот» за підтримки </a:t>
            </a:r>
            <a:r>
              <a:rPr lang="de-A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European Union in Ukraine 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оголошує конкурс грантів для організацій громадянського суспільства.</a:t>
            </a:r>
          </a:p>
          <a:p>
            <a:pPr algn="l">
              <a:lnSpc>
                <a:spcPct val="100000"/>
              </a:lnSpc>
            </a:pPr>
            <a:r>
              <a:rPr lang="uk-UA" sz="1600" dirty="0"/>
              <a:t>✅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Мета програми – підтримати діяльність ОГС у процесах відновлення громад, адаптації до умов воєнного стану та євроінтеграції. Окрім фінансування, відібрані організації дістануть можливість організаційного розвитку, участі в онлайн-курсах та професійного </a:t>
            </a:r>
            <a:r>
              <a:rPr lang="uk-UA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нетворкінгу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межах конкурсу </a:t>
            </a:r>
            <a:r>
              <a:rPr lang="uk-UA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надамо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підтримку 15 організаціям на суму від 1 100 000 до 1 600 000 грн. </a:t>
            </a:r>
          </a:p>
          <a:p>
            <a:pPr algn="l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📅 </a:t>
            </a:r>
            <a:r>
              <a:rPr lang="uk-UA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Дедлайн подання заяв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15:00 11 вересня 2025 року</a:t>
            </a:r>
          </a:p>
          <a:p>
            <a:pPr algn="l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Грантова підтримка передбачена для </a:t>
            </a:r>
            <a:r>
              <a:rPr lang="uk-UA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що охоплюють такі сфери:</a:t>
            </a:r>
          </a:p>
          <a:p>
            <a:pPr algn="l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🔹 аналіз потреб громад та розробка рішень щодо відновлення соціальної інфраструктури;</a:t>
            </a:r>
          </a:p>
          <a:p>
            <a:pPr algn="l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🔹 створення або оновлення стратегій розвитку, локальних програм і планів громад;</a:t>
            </a:r>
          </a:p>
          <a:p>
            <a:pPr algn="l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🔹 покращення якості публічних послуг (соціальні, освітні, медичні тощо);</a:t>
            </a:r>
          </a:p>
          <a:p>
            <a:pPr algn="l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🔹 соціальна згуртованість та співпраця між мешканцями;</a:t>
            </a:r>
          </a:p>
          <a:p>
            <a:pPr algn="l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🔹 підтримка економічної самореалізації (особливо для жінок, молоді, ВПО, ветеранів);</a:t>
            </a:r>
          </a:p>
          <a:p>
            <a:pPr algn="l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🔹 </a:t>
            </a:r>
            <a:r>
              <a:rPr lang="uk-UA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інклюзивність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публічних просторів і робочих місць;</a:t>
            </a:r>
          </a:p>
          <a:p>
            <a:pPr algn="l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🔹 психосоціальна підтримка населення;</a:t>
            </a:r>
          </a:p>
          <a:p>
            <a:pPr algn="l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🔹 робота з ветеранами, молоддю, ініціативними групами громадян.</a:t>
            </a:r>
          </a:p>
          <a:p>
            <a:pPr algn="l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Подати заяву можуть неприбуткові організації з досвідом роботи від двох років, зареєстровані в Україні.</a:t>
            </a:r>
          </a:p>
          <a:p>
            <a:pPr algn="l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📄 Подання заяв здійснюється винятково через Грантовий портал Фонду Східна Європа – </a:t>
            </a:r>
            <a:r>
              <a:rPr lang="de-A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https://gm.eef.org.ua/</a:t>
            </a:r>
          </a:p>
          <a:p>
            <a:pPr algn="just" fontAlgn="base">
              <a:lnSpc>
                <a:spcPct val="100000"/>
              </a:lnSpc>
            </a:pPr>
            <a:endParaRPr lang="uk-UA" sz="11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0000"/>
              </a:lnSpc>
            </a:pPr>
            <a:endParaRPr lang="uk-UA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Можливості вересня 2025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170" name="Picture 2" descr="На зображенні може бути: текст «ПРЯМУЕМО РАЗОМ Фонд Cxigha Enpona 【IKCHZ силаспльнот СИЛА спильнот ФЕНΙКС КОНКУРС ΓΡАНТΙВ Пидтримка ..Цв ОгС 3 відновлення териториальних громад»">
            <a:extLst>
              <a:ext uri="{FF2B5EF4-FFF2-40B4-BE49-F238E27FC236}">
                <a16:creationId xmlns:a16="http://schemas.microsoft.com/office/drawing/2014/main" id="{57A4ACD6-170A-205E-C610-82D59EF3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9" y="816162"/>
            <a:ext cx="3849220" cy="48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F3B336-9963-ACC6-E702-B42A011C83BC}"/>
              </a:ext>
            </a:extLst>
          </p:cNvPr>
          <p:cNvSpPr txBox="1"/>
          <p:nvPr/>
        </p:nvSpPr>
        <p:spPr>
          <a:xfrm>
            <a:off x="239959" y="5773457"/>
            <a:ext cx="4096870" cy="11657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uk-UA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➡ Деталі конкурсу та умови участі –  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за посиланням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652764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689B-9ABD-7862-944D-7F5DB94E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66" y="277161"/>
            <a:ext cx="8405628" cy="1062386"/>
          </a:xfrm>
        </p:spPr>
        <p:txBody>
          <a:bodyPr/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Жіноче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лідерство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місцевій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громаді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25-27 вересня 2025 року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0ECD8CB-5964-4F35-77BC-ACBBCC27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Можливості вересня 2025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2628CB4-E5A5-5D60-5FFD-D43E7680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E71805-9B37-8677-43CC-5D3B8DBBA917}"/>
              </a:ext>
            </a:extLst>
          </p:cNvPr>
          <p:cNvSpPr txBox="1"/>
          <p:nvPr/>
        </p:nvSpPr>
        <p:spPr>
          <a:xfrm>
            <a:off x="2337758" y="31055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97C5BD-6BB5-CBE0-C413-17B7D131E8FC}"/>
              </a:ext>
            </a:extLst>
          </p:cNvPr>
          <p:cNvSpPr txBox="1"/>
          <p:nvPr/>
        </p:nvSpPr>
        <p:spPr>
          <a:xfrm>
            <a:off x="2484407" y="3019244"/>
            <a:ext cx="2398143" cy="176841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BFE206-AFDD-E046-CEE6-65C87E3AD68C}"/>
              </a:ext>
            </a:extLst>
          </p:cNvPr>
          <p:cNvSpPr txBox="1"/>
          <p:nvPr/>
        </p:nvSpPr>
        <p:spPr>
          <a:xfrm>
            <a:off x="104004" y="1060486"/>
            <a:ext cx="7304193" cy="7025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👩‍💼 Другий семінар серії «Жіноче лідерство в місцевій громаді» відбудеться 25-27 вересня 2025 року у м. Львів. </a:t>
            </a:r>
            <a:r>
              <a:rPr lang="uk-UA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Проєкт</a:t>
            </a:r>
            <a:r>
              <a:rPr lang="uk-UA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реалізується Інститутом Політичної Освіти за підтримки Представництва Фонду Конрада Аденауера в Україні. </a:t>
            </a:r>
          </a:p>
          <a:p>
            <a:r>
              <a:rPr lang="uk-UA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✅ Мета </a:t>
            </a:r>
            <a:r>
              <a:rPr lang="uk-UA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зміцнення місцевих громад та розширення прав і можливостей жінок у сфері громадського та політичного управління, психологічної та соціальної підтримки та особистісного розвитку, пов’язаних з новими викликами функціонування та життєстійкості громад у період воєнного стану</a:t>
            </a:r>
          </a:p>
          <a:p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400" dirty="0"/>
              <a:t>💬 </a:t>
            </a:r>
            <a:r>
              <a:rPr lang="uk-UA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Сьогодні, як ніколи, голос та активна участь жінок є критично важливими для відновлення українських громад та розбудови сильного демократичного майбутнього України. Цей освітній </a:t>
            </a:r>
            <a:r>
              <a:rPr lang="uk-UA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проєкт</a:t>
            </a:r>
            <a:r>
              <a:rPr lang="uk-UA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спрямований на зміцнення місцевих громад і розширення прав і можливостей участі жінок у громадському та політичному житті. Його мета — надати жінкам необхідні знання та навички для впевненого </a:t>
            </a:r>
            <a:r>
              <a:rPr lang="uk-UA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лідерства</a:t>
            </a:r>
            <a:r>
              <a:rPr lang="uk-UA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ефективної </a:t>
            </a:r>
            <a:r>
              <a:rPr lang="uk-UA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комунікації </a:t>
            </a:r>
            <a:r>
              <a:rPr lang="uk-UA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 мудрого </a:t>
            </a:r>
            <a:r>
              <a:rPr lang="uk-UA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uk-UA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під час війни та в період післявоєнного відновлення на місцевому рівні.</a:t>
            </a:r>
          </a:p>
          <a:p>
            <a:pPr algn="just"/>
            <a:r>
              <a:rPr lang="uk-UA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uk-UA" sz="1400" dirty="0"/>
              <a:t>📄 </a:t>
            </a:r>
            <a:r>
              <a:rPr lang="uk-UA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програмі семінару — практичні сесії та виступи експертів/</a:t>
            </a:r>
            <a:r>
              <a:rPr lang="uk-UA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ток</a:t>
            </a:r>
            <a:r>
              <a:rPr lang="uk-UA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із комунікацій, психології, тактичної медицини, місцевого самоврядування та </a:t>
            </a:r>
            <a:r>
              <a:rPr lang="uk-UA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фандрейзингу</a:t>
            </a:r>
            <a:r>
              <a:rPr lang="uk-UA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спрямовані на посилення ролі жінок у громадському житті в умовах війни.</a:t>
            </a:r>
          </a:p>
          <a:p>
            <a:pPr algn="just"/>
            <a:br>
              <a:rPr lang="uk-UA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/>
              <a:t>👩‍🏫</a:t>
            </a:r>
            <a:r>
              <a:rPr lang="uk-UA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Учасниці отримають знання та навички з ведення переговорів, психологічної самодопомоги та ефективної взаємодії з владою, а також можливість </a:t>
            </a:r>
            <a:r>
              <a:rPr lang="uk-UA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мережування</a:t>
            </a:r>
            <a:r>
              <a:rPr lang="uk-UA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і обміну досвідом.</a:t>
            </a:r>
          </a:p>
          <a:p>
            <a:pPr algn="just"/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участі</a:t>
            </a:r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відборі</a:t>
            </a:r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заповніть</a:t>
            </a:r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анкету.</a:t>
            </a:r>
          </a:p>
          <a:p>
            <a:pPr algn="just"/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uk-UA" sz="1050" b="0" i="0" dirty="0">
              <a:solidFill>
                <a:srgbClr val="444444"/>
              </a:solidFill>
              <a:effectLst/>
              <a:latin typeface="Source Sans Pro" panose="020B0503030403020204" pitchFamily="34" charset="0"/>
            </a:endParaRPr>
          </a:p>
          <a:p>
            <a:endParaRPr lang="uk-UA" sz="1600" dirty="0">
              <a:solidFill>
                <a:srgbClr val="004682"/>
              </a:solidFill>
              <a:latin typeface="Source Sans Pro" panose="020B0503030403020204" pitchFamily="34" charset="0"/>
            </a:endParaRPr>
          </a:p>
          <a:p>
            <a:endParaRPr lang="de-AT" sz="1600" b="0" i="0" dirty="0">
              <a:solidFill>
                <a:srgbClr val="080809"/>
              </a:solidFill>
              <a:effectLst/>
              <a:latin typeface="Segoe UI Historic" panose="020B0502040204020203" pitchFamily="34" charset="0"/>
            </a:endParaRPr>
          </a:p>
          <a:p>
            <a:endParaRPr lang="uk-UA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AF51F-6EBE-1187-2AF0-2D2067BAC78D}"/>
              </a:ext>
            </a:extLst>
          </p:cNvPr>
          <p:cNvSpPr txBox="1"/>
          <p:nvPr/>
        </p:nvSpPr>
        <p:spPr>
          <a:xfrm>
            <a:off x="7760982" y="5474667"/>
            <a:ext cx="3874784" cy="11732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🔗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Більше за посиланням 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https://www.kas.de/uk/web/ukraine/veranstaltungen/detail/-/content/zinoce-liderstvo-v-miscevij-gromadi-25-27-veresna-2025-roku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Жіноче лідерство в місцевій громаді">
            <a:extLst>
              <a:ext uri="{FF2B5EF4-FFF2-40B4-BE49-F238E27FC236}">
                <a16:creationId xmlns:a16="http://schemas.microsoft.com/office/drawing/2014/main" id="{226722BA-A362-083A-80E4-C2EF548AF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509" y="1060486"/>
            <a:ext cx="4633491" cy="347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A7E339-3F9C-393D-FA45-B5ADB0D1025D}"/>
              </a:ext>
            </a:extLst>
          </p:cNvPr>
          <p:cNvSpPr txBox="1"/>
          <p:nvPr/>
        </p:nvSpPr>
        <p:spPr>
          <a:xfrm>
            <a:off x="7871629" y="4888026"/>
            <a:ext cx="3653490" cy="11732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Дедлайн </a:t>
            </a:r>
            <a:r>
              <a:rPr lang="ru-RU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заповнення</a:t>
            </a:r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анкети</a:t>
            </a:r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 </a:t>
            </a:r>
            <a:r>
              <a:rPr lang="ru-RU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 вересня 2025 року</a:t>
            </a:r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35858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202416"/>
            <a:ext cx="10871387" cy="478903"/>
          </a:xfrm>
        </p:spPr>
        <p:txBody>
          <a:bodyPr>
            <a:noAutofit/>
          </a:bodyPr>
          <a:lstStyle/>
          <a:p>
            <a:pPr algn="l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підтримки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єМістечко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— «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Треті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 в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4E5C-0CB7-D011-5577-7266AABB5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7506" y="770964"/>
            <a:ext cx="7254535" cy="568303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uk-UA" sz="1600" dirty="0"/>
              <a:t>🏙️ </a:t>
            </a:r>
            <a:r>
              <a:rPr lang="uk-UA" sz="14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рамках програми </a:t>
            </a:r>
            <a:r>
              <a:rPr lang="uk-UA" sz="140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єМістечко</a:t>
            </a:r>
            <a:r>
              <a:rPr lang="uk-UA" sz="14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Фонд </a:t>
            </a:r>
            <a:r>
              <a:rPr lang="de-AT" sz="14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EVZ </a:t>
            </a:r>
            <a:r>
              <a:rPr lang="uk-UA" sz="14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підтримує культурні установи: музеї, бібліотеки та будинки культури, які </a:t>
            </a:r>
            <a:r>
              <a:rPr lang="uk-UA" sz="140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протистоять</a:t>
            </a:r>
            <a:r>
              <a:rPr lang="uk-UA" sz="14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війні. Простори, які виконують роль опорних точок </a:t>
            </a:r>
            <a:r>
              <a:rPr lang="uk-UA" sz="140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спільнототворення</a:t>
            </a:r>
            <a:r>
              <a:rPr lang="uk-UA" sz="14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як сталі «треті місця» – або прагнуть ними стати</a:t>
            </a:r>
            <a:r>
              <a:rPr lang="uk-UA" sz="1400" b="1" i="0" dirty="0">
                <a:solidFill>
                  <a:srgbClr val="648C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uk-UA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Хто може подати заявку?</a:t>
            </a:r>
            <a:endParaRPr lang="uk-UA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Державні інституції: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місцеві комунальні заклади культури (музеї, бібліотеки, будинки культури), які у співпраці з місцевою громадою, органами місцевого самоврядування та (або) громадськими організаціями прагнуть створити «третє місце».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Організації громадянського суспільства: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неприбуткові неурядові організації (НУО), які бажають розвивати «треті місця» у рівноправній співпраці з місцевими комунальними закладами культури.</a:t>
            </a:r>
          </a:p>
          <a:p>
            <a:pPr marL="358775" lvl="1" indent="-90488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НУО можуть бути заявниками, але лише у співпраці з місцевими комунальними закладами культури. Угода про співпрацю між НУО та місцевою комунальною установою культури є необхідною умовою для отримання фінансування.</a:t>
            </a:r>
          </a:p>
          <a:p>
            <a:pPr marL="358775" lvl="1" indent="-90488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«Третє місце» має бути створено в місцевому комунальному закладі, такому як музей, бібліотека або будинок культури. </a:t>
            </a:r>
          </a:p>
          <a:p>
            <a:pPr algn="l">
              <a:lnSpc>
                <a:spcPct val="100000"/>
              </a:lnSpc>
            </a:pPr>
            <a:r>
              <a:rPr lang="uk-UA" sz="1400" dirty="0"/>
              <a:t>📝  </a:t>
            </a:r>
            <a:r>
              <a:rPr lang="uk-UA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Заявку можна подати спільно з одним або кількома партнерами.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Кожен заклад культури або НУО може подати </a:t>
            </a:r>
            <a:r>
              <a:rPr lang="uk-UA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лише одну заявку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Використовуйте тільки офіційні форми, затверджені Фондом </a:t>
            </a:r>
            <a:r>
              <a:rPr lang="de-A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EVZ. 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Мови подання — німецька або українська мова.</a:t>
            </a:r>
          </a:p>
          <a:p>
            <a:pPr algn="l">
              <a:lnSpc>
                <a:spcPct val="100000"/>
              </a:lnSpc>
            </a:pPr>
            <a:r>
              <a:rPr lang="uk-UA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Надішліть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заповнену заявку у форматі </a:t>
            </a:r>
            <a:r>
              <a:rPr lang="de-A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PDF 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електронну адресу: </a:t>
            </a:r>
            <a:r>
              <a:rPr lang="de-AT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mistechko@stiftung-evz.de.</a:t>
            </a:r>
            <a:endParaRPr lang="de-AT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Кінцевий термін подачі заявок – </a:t>
            </a:r>
            <a:r>
              <a:rPr lang="uk-UA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вересня 2025 року (до 23:59 за центральноєвропейським часом)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endParaRPr lang="uk-UA" sz="1400" b="0" i="0" dirty="0">
              <a:solidFill>
                <a:srgbClr val="000000"/>
              </a:solidFill>
              <a:effectLst/>
              <a:latin typeface="Commissioner"/>
            </a:endParaRPr>
          </a:p>
          <a:p>
            <a:pPr algn="l">
              <a:lnSpc>
                <a:spcPct val="100000"/>
              </a:lnSpc>
            </a:pPr>
            <a:endParaRPr lang="uk-UA" sz="11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Можливості вересня 2025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99AF321-FDD2-E3CD-0DB1-8C90EBBA6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" y="1703476"/>
            <a:ext cx="4607859" cy="297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5CA5C3-17F6-62A3-BD23-33EE3549514C}"/>
              </a:ext>
            </a:extLst>
          </p:cNvPr>
          <p:cNvSpPr txBox="1"/>
          <p:nvPr/>
        </p:nvSpPr>
        <p:spPr>
          <a:xfrm>
            <a:off x="322729" y="5199530"/>
            <a:ext cx="3523130" cy="12544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📍 </a:t>
            </a: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Більше інформації та форма</a:t>
            </a:r>
          </a:p>
          <a:p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 заявки: 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https://www.stiftung-evz.de/was-wir-foerdern/yemistechko/ausschreibung-dritte-orte-ukr/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3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689B-9ABD-7862-944D-7F5DB94E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61" y="265499"/>
            <a:ext cx="10849151" cy="1062386"/>
          </a:xfrm>
        </p:spPr>
        <p:txBody>
          <a:bodyPr/>
          <a:lstStyle/>
          <a:p>
            <a:pPr algn="l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 Гранти на залучення молоді до громадянського суспільства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Young Civil Societies for Democracy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0ECD8CB-5964-4F35-77BC-ACBBCC27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Можливості вересня 2025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2628CB4-E5A5-5D60-5FFD-D43E7680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E71805-9B37-8677-43CC-5D3B8DBBA917}"/>
              </a:ext>
            </a:extLst>
          </p:cNvPr>
          <p:cNvSpPr txBox="1"/>
          <p:nvPr/>
        </p:nvSpPr>
        <p:spPr>
          <a:xfrm>
            <a:off x="2337758" y="31055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97C5BD-6BB5-CBE0-C413-17B7D131E8FC}"/>
              </a:ext>
            </a:extLst>
          </p:cNvPr>
          <p:cNvSpPr txBox="1"/>
          <p:nvPr/>
        </p:nvSpPr>
        <p:spPr>
          <a:xfrm>
            <a:off x="2484407" y="3019244"/>
            <a:ext cx="2398143" cy="176841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BFE206-AFDD-E046-CEE6-65C87E3AD68C}"/>
              </a:ext>
            </a:extLst>
          </p:cNvPr>
          <p:cNvSpPr txBox="1"/>
          <p:nvPr/>
        </p:nvSpPr>
        <p:spPr>
          <a:xfrm>
            <a:off x="346142" y="1263981"/>
            <a:ext cx="7304193" cy="542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400" dirty="0"/>
              <a:t>🧑‍🤝‍🧑 </a:t>
            </a:r>
            <a:r>
              <a:rPr lang="de-A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Young </a:t>
            </a:r>
            <a:r>
              <a:rPr lang="de-AT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de-A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Societies </a:t>
            </a:r>
            <a:r>
              <a:rPr lang="de-AT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Democracy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це можливість для молодіжних організацій та ініціатив з України, Німеччини, Польщі, Чехії та Грузії реалізувати міжнародні </a:t>
            </a:r>
            <a:r>
              <a:rPr lang="uk-UA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проєкти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спрямовані на розвиток демократії, прав людини та залучення молоді. </a:t>
            </a:r>
            <a:b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/>
              <a:t>🌍 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Підтримуються </a:t>
            </a:r>
            <a:r>
              <a:rPr lang="uk-UA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дво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-, три- та багатосторонні ініціативи, що включають обміни, кампанії, освітні формати та </a:t>
            </a:r>
            <a:r>
              <a:rPr lang="uk-UA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мікропроєкти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які створюють і реалізують самі молоді люди. </a:t>
            </a:r>
            <a:b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/>
              <a:t>🚀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програми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лежать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проекти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сприяють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участі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а й активно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оснащують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молодих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людей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навичками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необхідними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участі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громадянському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суспільстві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Молодих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змінотворців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заохочують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розвивати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власні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ідеї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просування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демократичних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цінностей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втілювати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спільні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транскордонні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ініціативи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Роблячи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вони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розвивають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знання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компетенції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впевненість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брати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активну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участь у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формуванні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динамічного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партисипативного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громадянського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uk-UA" sz="1400" dirty="0"/>
              <a:t>👥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відкритий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некомерційних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організацій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прагнуть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посилити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залучення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молоді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створити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простір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молоде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громадянське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суспільство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процвітати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з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креативністю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переконанням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сміливістю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рухати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endParaRPr lang="uk-UA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dirty="0"/>
              <a:t>💰 </a:t>
            </a:r>
            <a:r>
              <a:rPr lang="uk-UA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Бюджет: 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 20 000 до 65 000 євро.</a:t>
            </a:r>
            <a:b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⏰ </a:t>
            </a:r>
            <a:r>
              <a:rPr lang="uk-UA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Дедлайн: 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 жовтня 2025 року. </a:t>
            </a:r>
            <a:b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/>
              <a:t>📝 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Заявки подаються англійською мовою.</a:t>
            </a:r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AF51F-6EBE-1187-2AF0-2D2067BAC78D}"/>
              </a:ext>
            </a:extLst>
          </p:cNvPr>
          <p:cNvSpPr txBox="1"/>
          <p:nvPr/>
        </p:nvSpPr>
        <p:spPr>
          <a:xfrm>
            <a:off x="8119571" y="5183068"/>
            <a:ext cx="3874784" cy="11732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🔗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Більше інформації за посиланням:  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https://www.stiftung-evz.de/en/what-we-support/young-civil-societies-for-democracy/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7E339-3F9C-393D-FA45-B5ADB0D1025D}"/>
              </a:ext>
            </a:extLst>
          </p:cNvPr>
          <p:cNvSpPr txBox="1"/>
          <p:nvPr/>
        </p:nvSpPr>
        <p:spPr>
          <a:xfrm>
            <a:off x="7871629" y="4888026"/>
            <a:ext cx="3653490" cy="11732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pic>
        <p:nvPicPr>
          <p:cNvPr id="2050" name="Picture 2" descr="Illustration von Anastasiia Khadzhynova mit drei Menschen, die eine Lupe halten.">
            <a:extLst>
              <a:ext uri="{FF2B5EF4-FFF2-40B4-BE49-F238E27FC236}">
                <a16:creationId xmlns:a16="http://schemas.microsoft.com/office/drawing/2014/main" id="{823F2D05-D9D7-CE00-1CAA-48430F230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842" y="2091204"/>
            <a:ext cx="4558799" cy="256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E4B89-78E2-6DB5-4681-D08E8A735D2D}"/>
              </a:ext>
            </a:extLst>
          </p:cNvPr>
          <p:cNvSpPr txBox="1"/>
          <p:nvPr/>
        </p:nvSpPr>
        <p:spPr>
          <a:xfrm>
            <a:off x="8247049" y="1605327"/>
            <a:ext cx="3747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Commissioner"/>
              </a:rPr>
              <a:t>Young Civil Societies for Democracy</a:t>
            </a:r>
          </a:p>
        </p:txBody>
      </p:sp>
    </p:spTree>
    <p:extLst>
      <p:ext uri="{BB962C8B-B14F-4D97-AF65-F5344CB8AC3E}">
        <p14:creationId xmlns:p14="http://schemas.microsoft.com/office/powerpoint/2010/main" val="924715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C5AA14-CFD9-D75F-D673-137F98D8B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565" y="295620"/>
            <a:ext cx="3102506" cy="647673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Наші контакти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A026FA8-E03C-C3D0-B5F4-332394D0B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23" y="2723741"/>
            <a:ext cx="7071330" cy="1363889"/>
          </a:xfrm>
        </p:spPr>
        <p:txBody>
          <a:bodyPr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1" i="0" u="none" strike="noStrike" cap="none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Wingdings" panose="05000000000000000000" pitchFamily="2" charset="2"/>
              </a:rPr>
              <a:t></a:t>
            </a:r>
            <a:r>
              <a:rPr lang="ru-RU" sz="1800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 +38 (04142) 9-64-10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</a:t>
            </a:r>
            <a:r>
              <a:rPr lang="ru-RU" sz="1800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project@korosten-rada.gov.ua</a:t>
            </a:r>
            <a:r>
              <a:rPr lang="ru-RU" sz="1800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lang="ru-RU" sz="1800" b="1" i="0" u="none" strike="noStrike" cap="none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R="0"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sz="1800" b="1" i="0" u="none" strike="noStrike" cap="none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  <a:hlinkClick r:id="rId3"/>
              </a:rPr>
              <a:t> </a:t>
            </a:r>
            <a:r>
              <a:rPr lang="en-US" sz="1800" b="1" i="0" u="none" strike="noStrike" cap="none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  <a:hlinkClick r:id="rId3"/>
              </a:rPr>
              <a:t>   </a:t>
            </a:r>
            <a:r>
              <a:rPr lang="ru-RU" sz="1800" b="1" i="0" u="none" strike="noStrike" cap="none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  <a:hlinkClick r:id="rId3"/>
              </a:rPr>
              <a:t>https://korosten-rada.gov.ua</a:t>
            </a:r>
            <a:r>
              <a:rPr lang="ru-RU" sz="18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  <a:hlinkClick r:id="rId4"/>
              </a:rPr>
              <a:t>   </a:t>
            </a:r>
            <a:endParaRPr lang="ru-RU" sz="1800" b="1" i="0" u="none" strike="noStrike" cap="none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R="0"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ru-RU" sz="1800" b="1" i="0" u="none" strike="noStrike" cap="none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A64E58-BEA8-91E2-2D2C-5EAD05F1D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52" y="3921041"/>
            <a:ext cx="320802" cy="3208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51A632-6001-13FD-F065-0C3BDF844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7" y="4468212"/>
            <a:ext cx="326086" cy="3260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871EDF-C3A9-2556-F1F1-89EFED18F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062" y="3537151"/>
            <a:ext cx="242081" cy="242081"/>
          </a:xfrm>
          <a:prstGeom prst="rect">
            <a:avLst/>
          </a:prstGeom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CB19C940-9B3C-5FB2-5C0B-70BD3FBCCD3D}"/>
              </a:ext>
            </a:extLst>
          </p:cNvPr>
          <p:cNvSpPr txBox="1">
            <a:spLocks/>
          </p:cNvSpPr>
          <p:nvPr/>
        </p:nvSpPr>
        <p:spPr>
          <a:xfrm>
            <a:off x="734141" y="3222190"/>
            <a:ext cx="5361859" cy="17849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ts val="1400"/>
            </a:pPr>
            <a:endParaRPr lang="ru-RU" b="1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ts val="1400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  <a:hlinkClick r:id="rId4"/>
              </a:rPr>
              <a:t>      https://www.facebook.com/profile.php?id=61550465764313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ts val="1400"/>
            </a:pPr>
            <a:r>
              <a:rPr lang="ru-RU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м. Коростень, </a:t>
            </a:r>
            <a:r>
              <a:rPr lang="ru-RU" b="1" dirty="0" err="1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вул</a:t>
            </a:r>
            <a:r>
              <a:rPr lang="ru-RU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 </a:t>
            </a:r>
            <a:r>
              <a:rPr lang="ru-RU" b="1" dirty="0" err="1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Грушевського</a:t>
            </a:r>
            <a:r>
              <a:rPr lang="ru-RU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, 22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ts val="1400"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ts val="1400"/>
            </a:pPr>
            <a:endParaRPr lang="ru-RU" b="1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48853A-D97A-FA85-C448-F4A3CE3CDE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7266" y="810089"/>
            <a:ext cx="4090593" cy="545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6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689B-9ABD-7862-944D-7F5DB94E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66" y="277161"/>
            <a:ext cx="11142061" cy="1062386"/>
          </a:xfrm>
        </p:spPr>
        <p:txBody>
          <a:bodyPr/>
          <a:lstStyle/>
          <a:p>
            <a:r>
              <a:rPr lang="uk-UA" sz="2000" b="1" dirty="0">
                <a:solidFill>
                  <a:srgbClr val="577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Грантовий конкурс для студентів та учнів “Як здорові звички допомогли мені краще вчитись, спілкуватися та почуватися впевнено”</a:t>
            </a:r>
            <a:b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0ECD8CB-5964-4F35-77BC-ACBBCC27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Можливості вересня 2025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2628CB4-E5A5-5D60-5FFD-D43E7680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E71805-9B37-8677-43CC-5D3B8DBBA917}"/>
              </a:ext>
            </a:extLst>
          </p:cNvPr>
          <p:cNvSpPr txBox="1"/>
          <p:nvPr/>
        </p:nvSpPr>
        <p:spPr>
          <a:xfrm>
            <a:off x="2337758" y="31055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97C5BD-6BB5-CBE0-C413-17B7D131E8FC}"/>
              </a:ext>
            </a:extLst>
          </p:cNvPr>
          <p:cNvSpPr txBox="1"/>
          <p:nvPr/>
        </p:nvSpPr>
        <p:spPr>
          <a:xfrm>
            <a:off x="2484407" y="3019244"/>
            <a:ext cx="2398143" cy="176841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BFE206-AFDD-E046-CEE6-65C87E3AD68C}"/>
              </a:ext>
            </a:extLst>
          </p:cNvPr>
          <p:cNvSpPr txBox="1"/>
          <p:nvPr/>
        </p:nvSpPr>
        <p:spPr>
          <a:xfrm>
            <a:off x="409944" y="1546772"/>
            <a:ext cx="625951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💪💳Переможець отримає стипендію 20 000 грн!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Хто може взяти участь?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✅Студенти вищих навчальних закладів;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✅Учні загальноосвітніх шкіл;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Навчання може мати денну, заочну або дистанційну форму навчання.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📝Для участі в конкурсі потрібно написати статтю на одну з зазначених тем на сайті гранту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https://myproteinua.com/ostanni-novini/scholarship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‼️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Важливо!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Стаття має бути унікальною, учасник може подати тільки одну заявку.</a:t>
            </a:r>
          </a:p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Терміни подачі робіт: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з 15 липня до 16 жовтня 2025 року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📨Оголошення результатів відбудеться 3 листопада на сайті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https://myproteinua.com/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💚Не зволікайте! Беріть участь вже зараз та долучайтесь до розвитку ментального здоров’я серед молоді нашої країни!</a:t>
            </a:r>
          </a:p>
        </p:txBody>
      </p:sp>
      <p:pic>
        <p:nvPicPr>
          <p:cNvPr id="1046" name="Picture 22" descr="Можливо, це текст в стилі попарт">
            <a:extLst>
              <a:ext uri="{FF2B5EF4-FFF2-40B4-BE49-F238E27FC236}">
                <a16:creationId xmlns:a16="http://schemas.microsoft.com/office/drawing/2014/main" id="{432415B6-8773-50BB-31E2-4A5B83B28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56" y="1564138"/>
            <a:ext cx="5174888" cy="301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833910-2AAD-999F-7D67-9954DB148EBC}"/>
              </a:ext>
            </a:extLst>
          </p:cNvPr>
          <p:cNvSpPr txBox="1"/>
          <p:nvPr/>
        </p:nvSpPr>
        <p:spPr>
          <a:xfrm>
            <a:off x="7430135" y="5293862"/>
            <a:ext cx="3964006" cy="914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20000"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Більше інформації: </a:t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uk-UA" dirty="0"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e-AT" sz="20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https://myproteinua.com/ostanni-novini/scholarship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2020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94" y="276964"/>
            <a:ext cx="10414187" cy="460972"/>
          </a:xfrm>
        </p:spPr>
        <p:txBody>
          <a:bodyPr>
            <a:noAutofit/>
          </a:bodyPr>
          <a:lstStyle/>
          <a:p>
            <a:r>
              <a:rPr lang="ru-RU" sz="2000" b="1" i="0" dirty="0" err="1">
                <a:solidFill>
                  <a:srgbClr val="3A766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Індивідуальні</a:t>
            </a:r>
            <a:r>
              <a:rPr lang="ru-RU" sz="2000" b="1" i="0" dirty="0">
                <a:solidFill>
                  <a:srgbClr val="3A766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онлайн-</a:t>
            </a:r>
            <a:r>
              <a:rPr lang="ru-RU" sz="2000" b="1" i="0" dirty="0" err="1">
                <a:solidFill>
                  <a:srgbClr val="3A766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консультації</a:t>
            </a:r>
            <a:r>
              <a:rPr lang="ru-RU" sz="2000" b="1" i="0" dirty="0">
                <a:solidFill>
                  <a:srgbClr val="3A766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b="1" i="0" dirty="0" err="1">
                <a:solidFill>
                  <a:srgbClr val="3A766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хелперів</a:t>
            </a:r>
            <a:r>
              <a:rPr lang="ru-RU" sz="2000" b="1" i="0" dirty="0">
                <a:solidFill>
                  <a:srgbClr val="3A766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b="1" i="0" dirty="0" err="1">
                <a:solidFill>
                  <a:srgbClr val="3A766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правозахисників</a:t>
            </a:r>
            <a:endParaRPr lang="en-US" sz="2000" b="1" dirty="0">
              <a:solidFill>
                <a:srgbClr val="3A7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4E5C-0CB7-D011-5577-7266AABB5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3716" y="947483"/>
            <a:ext cx="6238284" cy="562087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uk-UA" sz="13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Робота у допоміжних і захисних професіях під час війни часто означає постійне емоційне напруження, високий рівень тривожності та ризик вигорання. Багато хто працює без належної психологічної підтримки, а іноді й у повній ізоляції від професійного середовища.</a:t>
            </a:r>
          </a:p>
          <a:p>
            <a:pPr algn="l">
              <a:lnSpc>
                <a:spcPct val="100000"/>
              </a:lnSpc>
            </a:pPr>
            <a:r>
              <a:rPr lang="uk-UA" sz="135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Якщо ви:</a:t>
            </a:r>
            <a:endParaRPr lang="uk-UA" sz="135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3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правозахисник/</a:t>
            </a:r>
            <a:r>
              <a:rPr lang="uk-UA" sz="135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правозахисниця</a:t>
            </a:r>
            <a:r>
              <a:rPr lang="uk-UA" sz="13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який захищає права людей у регіонах, де доступ до підтримки обмежений;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3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волонтер/волонтерка, що працює з внутрішньо переміщеними особами, жертвами насильства чи тими, хто постраждав від війни;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3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фахівець/-</a:t>
            </a:r>
            <a:r>
              <a:rPr lang="uk-UA" sz="135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чиня</a:t>
            </a:r>
            <a:r>
              <a:rPr lang="uk-UA" sz="13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 надання допомоги (соціальний працівник, психолог, координатор гуманітарних </a:t>
            </a:r>
            <a:r>
              <a:rPr lang="uk-UA" sz="135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13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який підтримує вразливі групи;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3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активіст/активістка або представник громадської організації, який працює з дітьми, жінками, ветеранами/ками, ЛГБТК+, людьми з інвалідністю;</a:t>
            </a:r>
          </a:p>
          <a:p>
            <a:pPr algn="l">
              <a:lnSpc>
                <a:spcPct val="100000"/>
              </a:lnSpc>
            </a:pPr>
            <a:r>
              <a:rPr lang="uk-UA" sz="13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ці консультації створені саме для вас.</a:t>
            </a:r>
          </a:p>
          <a:p>
            <a:pPr algn="l">
              <a:lnSpc>
                <a:spcPct val="100000"/>
              </a:lnSpc>
            </a:pPr>
            <a:r>
              <a:rPr lang="uk-UA" sz="135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Індивідуальні консультації  Центру АХАЛАР допоможуть:</a:t>
            </a:r>
            <a:endParaRPr lang="uk-UA" sz="135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3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отримати психоемоційну підтримку;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3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відновити внутрішній баланс і ресурс;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3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знайти способи знизити рівень стресу та тривоги;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13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отримати інструменти для самодопомоги й стабілізації. </a:t>
            </a:r>
          </a:p>
          <a:p>
            <a:pPr algn="l">
              <a:lnSpc>
                <a:spcPct val="100000"/>
              </a:lnSpc>
            </a:pPr>
            <a:r>
              <a:rPr lang="uk-UA" sz="13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Особливий фокус — підтримка тих, хто працює у сільських і прифронтових регіонах, де ризики вигорання та професійної ізоляції особливо високі.</a:t>
            </a:r>
          </a:p>
          <a:p>
            <a:pPr algn="l">
              <a:lnSpc>
                <a:spcPct val="100000"/>
              </a:lnSpc>
            </a:pPr>
            <a:r>
              <a:rPr lang="uk-UA" sz="13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Період консультування: вересень – грудень 2025</a:t>
            </a:r>
          </a:p>
          <a:p>
            <a:pPr algn="l">
              <a:lnSpc>
                <a:spcPct val="100000"/>
              </a:lnSpc>
            </a:pPr>
            <a:r>
              <a:rPr lang="uk-UA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Дедлайн подачі заявки: </a:t>
            </a:r>
            <a:r>
              <a:rPr lang="uk-UA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вересня</a:t>
            </a:r>
            <a:endParaRPr lang="uk-UA" sz="135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uk-UA" sz="135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Участь безкоштовна.</a:t>
            </a:r>
            <a:br>
              <a:rPr lang="uk-UA" sz="13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35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Формат: онлайн.</a:t>
            </a:r>
            <a:br>
              <a:rPr lang="uk-UA" sz="13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35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Конфіденційність гарантується.</a:t>
            </a:r>
            <a:endParaRPr lang="uk-UA" sz="135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Можливості вересня 2025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Місце для зображення 4">
            <a:extLst>
              <a:ext uri="{FF2B5EF4-FFF2-40B4-BE49-F238E27FC236}">
                <a16:creationId xmlns:a16="http://schemas.microsoft.com/office/drawing/2014/main" id="{26665BC7-ED25-8E7C-0470-94A2896E4C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2050" name="Picture 2" descr="2">
            <a:extLst>
              <a:ext uri="{FF2B5EF4-FFF2-40B4-BE49-F238E27FC236}">
                <a16:creationId xmlns:a16="http://schemas.microsoft.com/office/drawing/2014/main" id="{BA3A4625-D6F0-8BDB-6C48-8CD15619D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9" y="999669"/>
            <a:ext cx="5356211" cy="449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91683E-872A-51CA-CDF5-17D532996A95}"/>
              </a:ext>
            </a:extLst>
          </p:cNvPr>
          <p:cNvSpPr txBox="1"/>
          <p:nvPr/>
        </p:nvSpPr>
        <p:spPr>
          <a:xfrm>
            <a:off x="627529" y="5818637"/>
            <a:ext cx="3003178" cy="914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7500" lnSpcReduction="20000"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📍 </a:t>
            </a:r>
            <a:r>
              <a:rPr lang="uk-UA" sz="2000" b="0" i="0" dirty="0">
                <a:effectLst/>
                <a:latin typeface="Play"/>
              </a:rPr>
              <a:t>Щоб подати заявку, заповніть форму:  </a:t>
            </a:r>
            <a:r>
              <a:rPr lang="de-AT" sz="2000" b="0" i="0" u="sng" dirty="0">
                <a:solidFill>
                  <a:srgbClr val="4286F4"/>
                </a:solidFill>
                <a:effectLst/>
                <a:latin typeface="Play"/>
                <a:hlinkClick r:id="rId3"/>
              </a:rPr>
              <a:t>https://forms.gle/jPFotweS6pmS5TLY6</a:t>
            </a:r>
            <a:endParaRPr lang="de-AT" sz="2000" b="0" i="0" dirty="0">
              <a:solidFill>
                <a:srgbClr val="405E66"/>
              </a:solidFill>
              <a:effectLst/>
              <a:latin typeface="Play"/>
            </a:endParaRPr>
          </a:p>
          <a:p>
            <a:pPr algn="l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42107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689B-9ABD-7862-944D-7F5DB94E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66" y="277161"/>
            <a:ext cx="6929201" cy="1062386"/>
          </a:xfrm>
        </p:spPr>
        <p:txBody>
          <a:bodyPr/>
          <a:lstStyle/>
          <a:p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EGAP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Ideathon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2025: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винагорода за найкращу ідею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0ECD8CB-5964-4F35-77BC-ACBBCC27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Можливості вересня 2025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2628CB4-E5A5-5D60-5FFD-D43E7680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E71805-9B37-8677-43CC-5D3B8DBBA917}"/>
              </a:ext>
            </a:extLst>
          </p:cNvPr>
          <p:cNvSpPr txBox="1"/>
          <p:nvPr/>
        </p:nvSpPr>
        <p:spPr>
          <a:xfrm>
            <a:off x="2337758" y="31055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97C5BD-6BB5-CBE0-C413-17B7D131E8FC}"/>
              </a:ext>
            </a:extLst>
          </p:cNvPr>
          <p:cNvSpPr txBox="1"/>
          <p:nvPr/>
        </p:nvSpPr>
        <p:spPr>
          <a:xfrm>
            <a:off x="2484407" y="3019244"/>
            <a:ext cx="2398143" cy="176841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BFE206-AFDD-E046-CEE6-65C87E3AD68C}"/>
              </a:ext>
            </a:extLst>
          </p:cNvPr>
          <p:cNvSpPr txBox="1"/>
          <p:nvPr/>
        </p:nvSpPr>
        <p:spPr>
          <a:xfrm>
            <a:off x="218877" y="926755"/>
            <a:ext cx="692920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EGAP </a:t>
            </a:r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Ideathon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2025 —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це конкурс, де шукають найкращі ідеї для вдосконалення цифрових інструментів СВОЇ та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e-DEM.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Участь у ньому — це шанс зробити вагомий внесок у розвиток прозорої, ефективної та відкритої взаємодії між владою та громадянами.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💬 СВОЇ — платформа комунікації та взаємодії з жителями громади (конструктор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вебсайтів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для громад та ЦНАП, муніципальний чат-бот, попередній запис і е-черга)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🌐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e-DEM —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національна платформа е-демократії з петиціями, консультаціями та громадським бюджетом.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📌 Хто може долучитись: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- представники органів місцевого самоврядування,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CDTO,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керівники ЦНАП, спеціалісти з громадської участі;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- громадські активісти та організації, ініціативні групи;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CivicTech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GovTech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розробники: аналітики,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UX/UI,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архітектори,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PM,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дата-спеціалісти.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🏆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Призовий фонд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— 500 000 грн за найкращі ідеї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📅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Дедлайн подання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— 7 вересня 2025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👉 Якщо є ідея, клас! Якщо ні, теж не проблема. Ми допоможемо сформувати команду, доукомплектувати експертизою та разом створити рішення, яке матиме вплив.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🔔 Реєструйтесь зараз — і станьте частиною цифрових змін!</a:t>
            </a:r>
          </a:p>
        </p:txBody>
      </p:sp>
      <p:pic>
        <p:nvPicPr>
          <p:cNvPr id="3074" name="Picture 2" descr="На зображенні може бути: текст">
            <a:extLst>
              <a:ext uri="{FF2B5EF4-FFF2-40B4-BE49-F238E27FC236}">
                <a16:creationId xmlns:a16="http://schemas.microsoft.com/office/drawing/2014/main" id="{ED59B635-077C-ED0A-74DF-CC9320AAA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668" y="1078302"/>
            <a:ext cx="4352862" cy="43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DAF51F-6EBE-1187-2AF0-2D2067BAC78D}"/>
              </a:ext>
            </a:extLst>
          </p:cNvPr>
          <p:cNvSpPr txBox="1"/>
          <p:nvPr/>
        </p:nvSpPr>
        <p:spPr>
          <a:xfrm>
            <a:off x="7754361" y="5624512"/>
            <a:ext cx="4210204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📍 Деталі та реєстрація: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https://ideathon.egap.in.ua/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dirty="0"/>
          </a:p>
          <a:p>
            <a:pPr algn="l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83593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777" y="202416"/>
            <a:ext cx="6965576" cy="940583"/>
          </a:xfrm>
        </p:spPr>
        <p:txBody>
          <a:bodyPr>
            <a:noAutofit/>
          </a:bodyPr>
          <a:lstStyle/>
          <a:p>
            <a:r>
              <a:rPr lang="uk-UA" sz="2000" b="1" i="0" dirty="0">
                <a:solidFill>
                  <a:srgbClr val="3A766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Розпочався набір на безкоштовну онлайн-програму «Адаптація до змін клімату для креативних фахівців», що досліджує, як мистецтво може сприяти кліматичним і екологічним змінам. </a:t>
            </a:r>
            <a:endParaRPr lang="en-US" sz="2000" b="1" dirty="0">
              <a:solidFill>
                <a:srgbClr val="3A7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4E5C-0CB7-D011-5577-7266AABB5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6777" y="1555376"/>
            <a:ext cx="6647590" cy="539227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de-AT" b="0" i="0" dirty="0">
                <a:solidFill>
                  <a:schemeClr val="tx1"/>
                </a:solidFill>
                <a:effectLst/>
                <a:latin typeface="Play"/>
              </a:rPr>
              <a:t>📣 </a:t>
            </a:r>
            <a:r>
              <a:rPr lang="uk-UA" b="0" i="0" dirty="0">
                <a:solidFill>
                  <a:schemeClr val="tx1"/>
                </a:solidFill>
                <a:effectLst/>
                <a:latin typeface="Play"/>
              </a:rPr>
              <a:t>Британська Рада оголошує набір на безкоштовну 20-тижневу онлайн-програму «Адаптація до кліматичних змін для креативних професіоналів та професіоналок». </a:t>
            </a:r>
          </a:p>
          <a:p>
            <a:pPr algn="l">
              <a:lnSpc>
                <a:spcPct val="100000"/>
              </a:lnSpc>
            </a:pPr>
            <a:r>
              <a:rPr lang="de-AT" b="0" i="0" dirty="0">
                <a:solidFill>
                  <a:schemeClr val="tx1"/>
                </a:solidFill>
                <a:effectLst/>
                <a:latin typeface="Play"/>
              </a:rPr>
              <a:t>🔹 </a:t>
            </a:r>
            <a:r>
              <a:rPr lang="uk-UA" b="0" i="0" dirty="0">
                <a:solidFill>
                  <a:schemeClr val="tx1"/>
                </a:solidFill>
                <a:effectLst/>
                <a:latin typeface="Play"/>
              </a:rPr>
              <a:t>До участі запрошуються митці, </a:t>
            </a:r>
            <a:r>
              <a:rPr lang="uk-UA" b="0" i="0" dirty="0" err="1">
                <a:solidFill>
                  <a:schemeClr val="tx1"/>
                </a:solidFill>
                <a:effectLst/>
                <a:latin typeface="Play"/>
              </a:rPr>
              <a:t>мисткині</a:t>
            </a:r>
            <a:r>
              <a:rPr lang="uk-UA" b="0" i="0" dirty="0">
                <a:solidFill>
                  <a:schemeClr val="tx1"/>
                </a:solidFill>
                <a:effectLst/>
                <a:latin typeface="Play"/>
              </a:rPr>
              <a:t>, а також професіонали та професіоналки, які підтримують креативні індустрії, з підтвердженим досвідом роботи не менше п’яти років. </a:t>
            </a:r>
          </a:p>
          <a:p>
            <a:pPr algn="l">
              <a:lnSpc>
                <a:spcPct val="100000"/>
              </a:lnSpc>
            </a:pPr>
            <a:r>
              <a:rPr lang="de-AT" b="0" i="0" dirty="0">
                <a:solidFill>
                  <a:schemeClr val="tx1"/>
                </a:solidFill>
                <a:effectLst/>
                <a:latin typeface="Play"/>
              </a:rPr>
              <a:t>🔹 </a:t>
            </a:r>
            <a:r>
              <a:rPr lang="uk-UA" b="0" i="0" dirty="0">
                <a:solidFill>
                  <a:schemeClr val="tx1"/>
                </a:solidFill>
                <a:effectLst/>
                <a:latin typeface="Play"/>
              </a:rPr>
              <a:t>Програма зосереджена на ролі мистецтва у кліматичних та екологічних змінах, передбачає навчання у форматі взаємного обміну досвідом, експертні сесії та практичні завдання. </a:t>
            </a:r>
          </a:p>
          <a:p>
            <a:pPr algn="l">
              <a:lnSpc>
                <a:spcPct val="100000"/>
              </a:lnSpc>
            </a:pPr>
            <a:r>
              <a:rPr lang="de-AT" b="0" i="0" dirty="0">
                <a:solidFill>
                  <a:schemeClr val="tx1"/>
                </a:solidFill>
                <a:effectLst/>
                <a:latin typeface="Play"/>
              </a:rPr>
              <a:t>🔹 </a:t>
            </a:r>
            <a:r>
              <a:rPr lang="uk-UA" b="0" i="0" dirty="0">
                <a:solidFill>
                  <a:schemeClr val="tx1"/>
                </a:solidFill>
                <a:effectLst/>
                <a:latin typeface="Play"/>
              </a:rPr>
              <a:t>Учасники та учасниці розвинуть кліматичну грамотність, дослідять вплив мистецтва на зміну клімату та реалізують практичний </a:t>
            </a:r>
            <a:r>
              <a:rPr lang="uk-UA" b="0" i="0" dirty="0" err="1">
                <a:solidFill>
                  <a:schemeClr val="tx1"/>
                </a:solidFill>
                <a:effectLst/>
                <a:latin typeface="Play"/>
              </a:rPr>
              <a:t>проєкт</a:t>
            </a:r>
            <a:r>
              <a:rPr lang="uk-UA" b="0" i="0" dirty="0">
                <a:solidFill>
                  <a:schemeClr val="tx1"/>
                </a:solidFill>
                <a:effectLst/>
                <a:latin typeface="Play"/>
              </a:rPr>
              <a:t> у міжнародному середовищі. </a:t>
            </a:r>
          </a:p>
          <a:p>
            <a:pPr algn="l">
              <a:lnSpc>
                <a:spcPct val="100000"/>
              </a:lnSpc>
            </a:pPr>
            <a:r>
              <a:rPr lang="de-AT" b="0" i="0" dirty="0">
                <a:solidFill>
                  <a:schemeClr val="tx1"/>
                </a:solidFill>
                <a:effectLst/>
                <a:latin typeface="Play"/>
              </a:rPr>
              <a:t>🔹 </a:t>
            </a:r>
            <a:r>
              <a:rPr lang="uk-UA" b="0" i="0" dirty="0">
                <a:solidFill>
                  <a:schemeClr val="tx1"/>
                </a:solidFill>
                <a:effectLst/>
                <a:latin typeface="Play"/>
              </a:rPr>
              <a:t>Для успішного завершення програми необхідно приділяти щонайменше дві години на тиждень з жовтня 2025 року по лютий 2026 року. </a:t>
            </a:r>
          </a:p>
          <a:p>
            <a:pPr algn="l">
              <a:lnSpc>
                <a:spcPct val="100000"/>
              </a:lnSpc>
            </a:pPr>
            <a:r>
              <a:rPr lang="de-AT" b="0" i="0" dirty="0">
                <a:solidFill>
                  <a:schemeClr val="tx1"/>
                </a:solidFill>
                <a:effectLst/>
                <a:latin typeface="Play"/>
              </a:rPr>
              <a:t>🎯 </a:t>
            </a:r>
            <a:r>
              <a:rPr lang="uk-UA" b="1" i="0" dirty="0">
                <a:solidFill>
                  <a:schemeClr val="tx1"/>
                </a:solidFill>
                <a:effectLst/>
                <a:latin typeface="Play"/>
              </a:rPr>
              <a:t>Кінцевий термін подачі заявок: </a:t>
            </a:r>
            <a:r>
              <a:rPr lang="uk-UA" b="0" i="0" dirty="0">
                <a:solidFill>
                  <a:schemeClr val="tx1"/>
                </a:solidFill>
                <a:effectLst/>
                <a:latin typeface="Play"/>
              </a:rPr>
              <a:t>неділя, 7 вересня 2025 року, 23:59 </a:t>
            </a:r>
            <a:r>
              <a:rPr lang="de-AT" b="0" i="0" dirty="0">
                <a:solidFill>
                  <a:schemeClr val="tx1"/>
                </a:solidFill>
                <a:effectLst/>
                <a:latin typeface="Play"/>
              </a:rPr>
              <a:t>BST.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Можливості вересня 2025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118" name="Picture 22" descr="Можливо, це зображення (1 особа та текст «Climate Adaptation for Creatives Online programme Explore the role of arts in climate and environmental action apply by 7 September BRITISH COUNCIL Coleg y Mynydd Du Black Mountains College»)">
            <a:extLst>
              <a:ext uri="{FF2B5EF4-FFF2-40B4-BE49-F238E27FC236}">
                <a16:creationId xmlns:a16="http://schemas.microsoft.com/office/drawing/2014/main" id="{D93D18BC-E108-3B3A-B520-CD8C498CA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257083"/>
            <a:ext cx="4168068" cy="521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D443A4-D4EB-E2F0-4FFC-598A842D1DB6}"/>
              </a:ext>
            </a:extLst>
          </p:cNvPr>
          <p:cNvSpPr txBox="1"/>
          <p:nvPr/>
        </p:nvSpPr>
        <p:spPr>
          <a:xfrm>
            <a:off x="878541" y="5764306"/>
            <a:ext cx="4061012" cy="1506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4837E-67E7-0E2D-C062-BCDB79341878}"/>
              </a:ext>
            </a:extLst>
          </p:cNvPr>
          <p:cNvSpPr txBox="1"/>
          <p:nvPr/>
        </p:nvSpPr>
        <p:spPr>
          <a:xfrm>
            <a:off x="484094" y="5862917"/>
            <a:ext cx="4495540" cy="85855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📍 Більше інформації</a:t>
            </a:r>
            <a:r>
              <a:rPr lang="de-AT" sz="2000" dirty="0">
                <a:solidFill>
                  <a:srgbClr val="405E66"/>
                </a:solidFill>
                <a:latin typeface="Play"/>
              </a:rPr>
              <a:t>👉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за посиланням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5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689B-9ABD-7862-944D-7F5DB94E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66" y="277161"/>
            <a:ext cx="10817134" cy="1062386"/>
          </a:xfrm>
        </p:spPr>
        <p:txBody>
          <a:bodyPr/>
          <a:lstStyle/>
          <a:p>
            <a:r>
              <a:rPr lang="ru-RU" sz="2000" b="1" i="0" dirty="0">
                <a:solidFill>
                  <a:srgbClr val="577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sz="2000" b="1" i="0" dirty="0" err="1">
                <a:solidFill>
                  <a:srgbClr val="577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en-US" sz="2000" b="1" i="0" dirty="0">
                <a:solidFill>
                  <a:srgbClr val="577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i="0" dirty="0">
                <a:solidFill>
                  <a:srgbClr val="577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із збереження культурної спадщини </a:t>
            </a:r>
            <a:r>
              <a:rPr lang="de-AT" sz="2000" b="1" i="0" dirty="0">
                <a:solidFill>
                  <a:srgbClr val="577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European Heritage Award</a:t>
            </a:r>
            <a:endParaRPr lang="en-US" sz="2000" b="1" dirty="0">
              <a:solidFill>
                <a:srgbClr val="57757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0ECD8CB-5964-4F35-77BC-ACBBCC27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Можливості вересня 2025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2628CB4-E5A5-5D60-5FFD-D43E7680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E71805-9B37-8677-43CC-5D3B8DBBA917}"/>
              </a:ext>
            </a:extLst>
          </p:cNvPr>
          <p:cNvSpPr txBox="1"/>
          <p:nvPr/>
        </p:nvSpPr>
        <p:spPr>
          <a:xfrm>
            <a:off x="2337758" y="31055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97C5BD-6BB5-CBE0-C413-17B7D131E8FC}"/>
              </a:ext>
            </a:extLst>
          </p:cNvPr>
          <p:cNvSpPr txBox="1"/>
          <p:nvPr/>
        </p:nvSpPr>
        <p:spPr>
          <a:xfrm>
            <a:off x="2484407" y="3019244"/>
            <a:ext cx="2398143" cy="176841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BFE206-AFDD-E046-CEE6-65C87E3AD68C}"/>
              </a:ext>
            </a:extLst>
          </p:cNvPr>
          <p:cNvSpPr txBox="1"/>
          <p:nvPr/>
        </p:nvSpPr>
        <p:spPr>
          <a:xfrm>
            <a:off x="218877" y="926755"/>
            <a:ext cx="697978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i="0" dirty="0">
                <a:solidFill>
                  <a:schemeClr val="tx1"/>
                </a:solidFill>
                <a:effectLst/>
                <a:latin typeface="Play"/>
              </a:rPr>
              <a:t>🔹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Ви очолюєте або є частиною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спадщини, який заслуговує на визнання на найвищому європейському рівні? </a:t>
            </a:r>
            <a:b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Незалежно від того, чи ви окрема особа, команда експертів чи організація, це ваш шанс поділитися своїми досягненнями та позмагатися за найпрестижніші європейські нагороди у сфері спадщини!</a:t>
            </a:r>
          </a:p>
          <a:p>
            <a:r>
              <a:rPr lang="de-AT" sz="1400" b="0" i="0" dirty="0">
                <a:solidFill>
                  <a:schemeClr val="tx1"/>
                </a:solidFill>
                <a:effectLst/>
                <a:latin typeface="Play"/>
              </a:rPr>
              <a:t>🔹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Нагороди відзначають досконалість у захисті, збереженні, дослідженні, освіті та популяризації культурної спадщини по всій Європі, охоплюючи широкий спектр категорій та типів проектів – від матеріальної до нематеріальної спадщини.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🏆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Грошові призи: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Маєте шанс отримати Гран-прі (10 000 євро) та/або приз глядацьких симпатій (10 000 євро). </a:t>
            </a:r>
          </a:p>
          <a:p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📝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Заявки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можна подати в одній з наступних п'яти категорій: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1) Збереження та адаптивне повторне використання;</a:t>
            </a:r>
            <a:b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2) Дослідження;</a:t>
            </a:r>
            <a:b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3) Освіта, навчання та навички;</a:t>
            </a:r>
            <a:b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4) Залучення громадян та підвищення обізнаності; </a:t>
            </a:r>
            <a:b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5) Поборники спадщини.</a:t>
            </a:r>
          </a:p>
          <a:p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Хто може подати заявку: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фізичні особи, організації чи установи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AF51F-6EBE-1187-2AF0-2D2067BAC78D}"/>
              </a:ext>
            </a:extLst>
          </p:cNvPr>
          <p:cNvSpPr txBox="1"/>
          <p:nvPr/>
        </p:nvSpPr>
        <p:spPr>
          <a:xfrm>
            <a:off x="7274509" y="5323607"/>
            <a:ext cx="4401230" cy="117328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📍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Більше інформації за форма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заявки: 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https://www.europeanheritageawards.eu/apply/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AT" sz="2000" dirty="0"/>
          </a:p>
          <a:p>
            <a:pPr algn="l"/>
            <a:endParaRPr lang="uk-UA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39654-9567-7367-FA89-AA58D6A75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80" y="1620401"/>
            <a:ext cx="4777239" cy="25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30093C-2A9D-0BD2-E155-0EFEA61CBD4A}"/>
              </a:ext>
            </a:extLst>
          </p:cNvPr>
          <p:cNvSpPr txBox="1"/>
          <p:nvPr/>
        </p:nvSpPr>
        <p:spPr>
          <a:xfrm>
            <a:off x="218877" y="6189734"/>
            <a:ext cx="28140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Bef>
                <a:spcPts val="0"/>
              </a:spcBef>
            </a:pPr>
            <a:r>
              <a:rPr lang="uk-UA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Дедлайн: </a:t>
            </a: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вересня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8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07" y="202416"/>
            <a:ext cx="10575552" cy="940583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Грантовий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конкурс “</a:t>
            </a:r>
            <a:r>
              <a:rPr lang="de-AT" sz="2000" b="1" dirty="0">
                <a:solidFill>
                  <a:srgbClr val="3A7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 Wheels </a:t>
            </a:r>
            <a:r>
              <a:rPr lang="de-AT" sz="2000" b="1" dirty="0" err="1">
                <a:solidFill>
                  <a:srgbClr val="3A7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000" b="1" dirty="0">
                <a:solidFill>
                  <a:srgbClr val="3A7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solidFill>
                  <a:srgbClr val="3A7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Humanity</a:t>
            </a:r>
            <a:r>
              <a:rPr lang="uk-UA" sz="2000" b="1" dirty="0">
                <a:solidFill>
                  <a:srgbClr val="3A7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Пілотування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моделі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реабілітаційних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громад”</a:t>
            </a:r>
            <a:endParaRPr lang="ru-RU" sz="2000" b="1" dirty="0">
              <a:solidFill>
                <a:srgbClr val="3A7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4E5C-0CB7-D011-5577-7266AABB5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7435" y="1142999"/>
            <a:ext cx="6474606" cy="5392272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</a:pPr>
            <a:r>
              <a:rPr lang="uk-UA" sz="1600" dirty="0"/>
              <a:t>📢 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Некомерційна організація «</a:t>
            </a:r>
            <a:r>
              <a:rPr lang="uk-UA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Моментум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Вілз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фор </a:t>
            </a:r>
            <a:r>
              <a:rPr lang="uk-UA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Хьюменіті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», що впроваджує проект </a:t>
            </a:r>
            <a:r>
              <a:rPr lang="de-A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Rehab4U, 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оголошує </a:t>
            </a:r>
            <a:r>
              <a:rPr lang="uk-UA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грантовий конкурс для медичних закладів та організацій, метою якого є розвиток людино-орієнтованої реабілітації в громаді.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base">
              <a:lnSpc>
                <a:spcPct val="100000"/>
              </a:lnSpc>
            </a:pPr>
            <a:r>
              <a:rPr lang="uk-UA" sz="1400" dirty="0"/>
              <a:t>🦾🦿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Серед очікуваних </a:t>
            </a:r>
            <a:r>
              <a:rPr lang="uk-UA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активностей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гранту - </a:t>
            </a:r>
            <a:r>
              <a:rPr lang="uk-UA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впровадження функції першого контакту з реабілітації, посилення спроможності первинної медичної допомоги, зміцнення </a:t>
            </a:r>
            <a:r>
              <a:rPr lang="uk-UA" sz="1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міжсекторальної</a:t>
            </a:r>
            <a:r>
              <a:rPr lang="uk-UA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співпраці та ефективного використання місцевих ресурсів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algn="just" fontAlgn="base">
              <a:lnSpc>
                <a:spcPct val="100000"/>
              </a:lnSpc>
            </a:pPr>
            <a:r>
              <a:rPr lang="uk-UA" sz="1600" dirty="0"/>
              <a:t>📄 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Зацікавлені у отриманні гранту заклади та організації запрошуються подати заявку на гранти у відповідності до вимог, що зазначені в документі, що додається – </a:t>
            </a:r>
            <a:r>
              <a:rPr lang="de-A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de-AT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AT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A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</a:p>
          <a:p>
            <a:pPr fontAlgn="base">
              <a:lnSpc>
                <a:spcPct val="100000"/>
              </a:lnSpc>
            </a:pPr>
            <a:r>
              <a:rPr lang="uk-UA" sz="1600" dirty="0"/>
              <a:t>❓ 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Запитання щодо конкурсу можуть бути подані зацікавленими учасниками на електронну адресу - </a:t>
            </a:r>
            <a:r>
              <a:rPr lang="de-AT" sz="1400" b="0" i="0" u="sng" dirty="0">
                <a:solidFill>
                  <a:srgbClr val="1E3F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grants.ukraine@momentum4humanity.org</a:t>
            </a:r>
            <a:r>
              <a:rPr lang="de-A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 4 вересня 2025 року ми плануємо відповісти на запити про роз’яснення. </a:t>
            </a:r>
          </a:p>
          <a:p>
            <a:pPr algn="just" fontAlgn="base">
              <a:lnSpc>
                <a:spcPct val="100000"/>
              </a:lnSpc>
            </a:pPr>
            <a:b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додатку до оголошення ви знайдете запит на грантові пропозиції та додатки, що необхідно подати у визначені оголошенням терміни</a:t>
            </a:r>
            <a:r>
              <a:rPr lang="uk-U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>
              <a:lnSpc>
                <a:spcPct val="100000"/>
              </a:lnSpc>
            </a:pPr>
            <a:endParaRPr lang="uk-U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0000"/>
              </a:lnSpc>
            </a:pPr>
            <a:r>
              <a:rPr lang="uk-UA" sz="1600" dirty="0"/>
              <a:t>💰 </a:t>
            </a:r>
            <a:r>
              <a:rPr lang="uk-U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Сума: планується надати до 5 грантів по 40 000 доларів США кожен</a:t>
            </a:r>
          </a:p>
          <a:p>
            <a:pPr algn="just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uk-U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0000"/>
              </a:lnSpc>
            </a:pPr>
            <a:r>
              <a:rPr lang="uk-U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/>
              <a:t>📅</a:t>
            </a:r>
            <a:r>
              <a:rPr lang="uk-UA" sz="1600" b="1" dirty="0"/>
              <a:t> </a:t>
            </a:r>
            <a:r>
              <a:rPr lang="uk-UA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Дедлайн: </a:t>
            </a:r>
            <a:r>
              <a:rPr lang="uk-U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подачі заявок – </a:t>
            </a:r>
            <a:r>
              <a:rPr lang="uk-UA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пізніше 23:00</a:t>
            </a:r>
            <a:r>
              <a:rPr lang="uk-U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(за київським часом) </a:t>
            </a:r>
            <a:r>
              <a:rPr lang="uk-UA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вересня 2025 року. </a:t>
            </a:r>
            <a:endParaRPr lang="uk-U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uk-UA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uk-UA" sz="1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Можливості вересня 2025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CBB2922-4527-9363-C88C-28C1F2735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7" y="1858572"/>
            <a:ext cx="4692767" cy="263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F507A9-DEC3-B667-0EF4-E7BA4F6EFE4B}"/>
              </a:ext>
            </a:extLst>
          </p:cNvPr>
          <p:cNvSpPr txBox="1"/>
          <p:nvPr/>
        </p:nvSpPr>
        <p:spPr>
          <a:xfrm>
            <a:off x="1272988" y="595256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20F33-E248-6DEF-3AD2-523CD1BAEB91}"/>
              </a:ext>
            </a:extLst>
          </p:cNvPr>
          <p:cNvSpPr txBox="1"/>
          <p:nvPr/>
        </p:nvSpPr>
        <p:spPr>
          <a:xfrm>
            <a:off x="609600" y="5952565"/>
            <a:ext cx="4370034" cy="76890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📍 Більше інформації</a:t>
            </a:r>
            <a:r>
              <a:rPr lang="de-AT" sz="2000" dirty="0">
                <a:solidFill>
                  <a:srgbClr val="405E66"/>
                </a:solidFill>
                <a:latin typeface="Play"/>
              </a:rPr>
              <a:t>👉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 за посиланням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7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689B-9ABD-7862-944D-7F5DB94E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66" y="277161"/>
            <a:ext cx="10844028" cy="1062386"/>
          </a:xfrm>
        </p:spPr>
        <p:txBody>
          <a:bodyPr/>
          <a:lstStyle/>
          <a:p>
            <a:r>
              <a:rPr lang="uk-UA" sz="2000" b="1" dirty="0">
                <a:solidFill>
                  <a:srgbClr val="577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Серія </a:t>
            </a:r>
            <a:r>
              <a:rPr lang="uk-UA" sz="2000" b="1" dirty="0" err="1">
                <a:solidFill>
                  <a:srgbClr val="577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вебінарів</a:t>
            </a:r>
            <a:r>
              <a:rPr lang="uk-UA" sz="2000" b="1" dirty="0">
                <a:solidFill>
                  <a:srgbClr val="577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"Академія сонячної стійкості" (</a:t>
            </a:r>
            <a:r>
              <a:rPr lang="de-AT" sz="2000" b="1" dirty="0" err="1">
                <a:solidFill>
                  <a:srgbClr val="577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de-AT" sz="2000" b="1" dirty="0">
                <a:solidFill>
                  <a:srgbClr val="577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solidFill>
                  <a:srgbClr val="577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r>
              <a:rPr lang="de-AT" sz="2000" b="1" dirty="0">
                <a:solidFill>
                  <a:srgbClr val="577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Academy (RSA)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0ECD8CB-5964-4F35-77BC-ACBBCC27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Можливості вересня 2025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2628CB4-E5A5-5D60-5FFD-D43E7680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E71805-9B37-8677-43CC-5D3B8DBBA917}"/>
              </a:ext>
            </a:extLst>
          </p:cNvPr>
          <p:cNvSpPr txBox="1"/>
          <p:nvPr/>
        </p:nvSpPr>
        <p:spPr>
          <a:xfrm>
            <a:off x="2337758" y="31055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97C5BD-6BB5-CBE0-C413-17B7D131E8FC}"/>
              </a:ext>
            </a:extLst>
          </p:cNvPr>
          <p:cNvSpPr txBox="1"/>
          <p:nvPr/>
        </p:nvSpPr>
        <p:spPr>
          <a:xfrm>
            <a:off x="2484407" y="3019244"/>
            <a:ext cx="2398143" cy="176841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uk-UA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BFE206-AFDD-E046-CEE6-65C87E3AD68C}"/>
              </a:ext>
            </a:extLst>
          </p:cNvPr>
          <p:cNvSpPr txBox="1"/>
          <p:nvPr/>
        </p:nvSpPr>
        <p:spPr>
          <a:xfrm>
            <a:off x="279649" y="1227158"/>
            <a:ext cx="634526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☀️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Сонячні електростанції — це дієвий інструмент для громад, який дає змогу зменшити витрати на традиційні енергоресурси та скоротити викиди парникових газів. СЕС  гарантують безперебійну та стабільну роботу критично важливої інфраструктури навіть у разі аварійних вимкнень електроенергії. Із чого почати громаді, щоб встановити СЕС? Де шукати донорів? 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Запрошуємо на серію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вебінарів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, після яких ви знатимете, як: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◾️ утілити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проєкти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сонячної енергетики;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◾️ визначити вартість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та оцінити його вигідність;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◾️ залучити фінансування та підтримку міжнародних донорів;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◾️ ефективно управляти енергією з сонячних систем;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◾️ встановити СЕС та які є ключові ризики;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◾️ правильно експлуатувати та обслуговувати сонячну електростанцію.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👥Для кого? Представників громад— працівників комунальних підприємств, структурних підрозділів органів місцевого самоврядування, заступників міських голів тощо.</a:t>
            </a:r>
          </a:p>
          <a:p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⏰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Коли? 3 вересня - 10 листопада.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💻Де? Онлайн, посилання  на серію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вебінарів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надішлемо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після реєстрації.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💚Реєстрація - 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за посиланням 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До зустрічі!💡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Подія відбувається у межах всеукраїнського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«Децентралізована енергія для шкіл та лікарень в Україні» (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DESHU). 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AF51F-6EBE-1187-2AF0-2D2067BAC78D}"/>
              </a:ext>
            </a:extLst>
          </p:cNvPr>
          <p:cNvSpPr txBox="1"/>
          <p:nvPr/>
        </p:nvSpPr>
        <p:spPr>
          <a:xfrm>
            <a:off x="7531347" y="4905979"/>
            <a:ext cx="4445500" cy="14503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r>
              <a:rPr lang="uk-UA" sz="1700" dirty="0">
                <a:latin typeface="Arial" panose="020B0604020202020204" pitchFamily="34" charset="0"/>
                <a:cs typeface="Arial" panose="020B0604020202020204" pitchFamily="34" charset="0"/>
              </a:rPr>
              <a:t>📍 </a:t>
            </a:r>
            <a:r>
              <a:rPr lang="uk-UA" sz="1700" b="1" dirty="0">
                <a:latin typeface="Arial" panose="020B0604020202020204" pitchFamily="34" charset="0"/>
                <a:cs typeface="Arial" panose="020B0604020202020204" pitchFamily="34" charset="0"/>
              </a:rPr>
              <a:t>Більше інформації та форма</a:t>
            </a:r>
          </a:p>
          <a:p>
            <a:r>
              <a:rPr lang="uk-UA" sz="1700" b="1" dirty="0">
                <a:latin typeface="Arial" panose="020B0604020202020204" pitchFamily="34" charset="0"/>
                <a:cs typeface="Arial" panose="020B0604020202020204" pitchFamily="34" charset="0"/>
              </a:rPr>
              <a:t> заявки: </a:t>
            </a:r>
          </a:p>
          <a:p>
            <a:r>
              <a:rPr lang="de-AT" sz="1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https://www.facebook.com/Ecoclubrivne.org/posts/pfbid08dGThaAdv1eJcCSmEhBKGn3MeLGcJEprTQ2wk6sibfQyEEgbEMEnmKgGuTojcwcwl</a:t>
            </a:r>
            <a:r>
              <a:rPr lang="uk-UA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uk-UA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0093C-2A9D-0BD2-E155-0EFEA61CBD4A}"/>
              </a:ext>
            </a:extLst>
          </p:cNvPr>
          <p:cNvSpPr txBox="1"/>
          <p:nvPr/>
        </p:nvSpPr>
        <p:spPr>
          <a:xfrm>
            <a:off x="7784228" y="4418327"/>
            <a:ext cx="2814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Bef>
                <a:spcPts val="0"/>
              </a:spcBef>
            </a:pP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Дедлайн: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вересня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На зображенні може бути: текст «LifeLine Ukraine ধরকई ROS Minbury /ονέμa AlTairs ルー hetheriandsirueneherigency Orchard Foundation oundation f EKoKлy6 CEPИR BE6HAPИB AKAAEMИR coHR4Hoй CTИИKCΤΙ 3 BEPECHR 10 ЛИCTOnAAA ONLINE»">
            <a:extLst>
              <a:ext uri="{FF2B5EF4-FFF2-40B4-BE49-F238E27FC236}">
                <a16:creationId xmlns:a16="http://schemas.microsoft.com/office/drawing/2014/main" id="{C21C22C6-53B7-373A-3A24-8A817D6F4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09" y="1421723"/>
            <a:ext cx="4618998" cy="259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5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42" y="334889"/>
            <a:ext cx="5477219" cy="940583"/>
          </a:xfrm>
        </p:spPr>
        <p:txBody>
          <a:bodyPr>
            <a:noAutofit/>
          </a:bodyPr>
          <a:lstStyle/>
          <a:p>
            <a:pPr algn="l" fontAlgn="base"/>
            <a:r>
              <a:rPr lang="uk-UA" sz="2000" b="1" i="0" dirty="0">
                <a:solidFill>
                  <a:srgbClr val="577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Український кліматичний тиждень</a:t>
            </a:r>
            <a:endParaRPr lang="ru-RU" sz="2000" b="1" i="0" dirty="0">
              <a:solidFill>
                <a:srgbClr val="57757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4E5C-0CB7-D011-5577-7266AABB5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6169" y="779929"/>
            <a:ext cx="5755871" cy="5378823"/>
          </a:xfrm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</a:pPr>
            <a:r>
              <a:rPr lang="uk-UA" sz="1600" dirty="0"/>
              <a:t>🌍 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Український кліматичний тиждень — громадська ініціатива, запроваджена з метою підвищення обізнаності українців та українок про кліматичну кризу, її наслідки та необхідність консолідації зусиль для її подолання.</a:t>
            </a:r>
          </a:p>
          <a:p>
            <a:pPr algn="just" fontAlgn="base">
              <a:lnSpc>
                <a:spcPct val="100000"/>
              </a:lnSpc>
            </a:pPr>
            <a:r>
              <a:rPr lang="de-A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⏰ 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Коли? 6-12 жовтня 2025 р. (надалі щорічно у другий тиждень жовтня)</a:t>
            </a:r>
          </a:p>
          <a:p>
            <a:pPr algn="just" fontAlgn="base">
              <a:lnSpc>
                <a:spcPct val="100000"/>
              </a:lnSpc>
            </a:pPr>
            <a:r>
              <a:rPr lang="uk-UA" sz="1600" dirty="0"/>
              <a:t>🌱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 тижня обізнаності про кліматичну кризу можуть долучитись усі охочі в різних форматах. Ви можете провести подію, опублікувати матеріали, реалізувати будь-яку активність, присвячену проблематиці зміни клімату. Єдині умови участі — поділяти цінності Українського кліматичного тижня.</a:t>
            </a:r>
          </a:p>
          <a:p>
            <a:pPr algn="just" fontAlgn="base">
              <a:lnSpc>
                <a:spcPct val="100000"/>
              </a:lnSpc>
            </a:pPr>
            <a:endParaRPr lang="uk-UA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0000"/>
              </a:lnSpc>
            </a:pP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📎 Усі деталі долучення до #</a:t>
            </a:r>
            <a:r>
              <a:rPr lang="de-AT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ClimateWeekUA</a:t>
            </a:r>
            <a:r>
              <a:rPr lang="de-A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посиланням: </a:t>
            </a:r>
            <a:r>
              <a:rPr lang="de-A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https://vse.ee/climateweekua</a:t>
            </a:r>
            <a:endParaRPr lang="uk-UA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0000"/>
              </a:lnSpc>
            </a:pPr>
            <a:endParaRPr lang="uk-UA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0000"/>
              </a:lnSpc>
            </a:pPr>
            <a:r>
              <a:rPr lang="uk-UA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Дедлайн: </a:t>
            </a:r>
            <a:r>
              <a:rPr lang="uk-U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жовтня 2025</a:t>
            </a:r>
          </a:p>
          <a:p>
            <a:pPr algn="just" fontAlgn="base">
              <a:lnSpc>
                <a:spcPct val="100000"/>
              </a:lnSpc>
            </a:pPr>
            <a:endParaRPr lang="uk-UA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uk-UA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 долучитися?</a:t>
            </a:r>
            <a:endParaRPr lang="uk-UA" sz="1400" b="1" i="0" dirty="0">
              <a:solidFill>
                <a:srgbClr val="69696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uk-U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 До тижня обізнаності про кліматичну кризу </a:t>
            </a:r>
            <a:r>
              <a:rPr lang="uk-UA" sz="1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можуть долучитись усі охочі в різних форматах</a:t>
            </a:r>
            <a:r>
              <a:rPr lang="uk-U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Ви можете провести подію, опублікувати матеріали, реалізувати будь-яку активність, присвячену проблематиці зміни клімату. </a:t>
            </a:r>
            <a:br>
              <a:rPr lang="uk-U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Єдині умови участі 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 </a:t>
            </a:r>
            <a:r>
              <a:rPr lang="uk-U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поділяти </a:t>
            </a:r>
            <a:r>
              <a:rPr lang="uk-UA" sz="1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цінності Українського кліматичного тижня:</a:t>
            </a:r>
            <a:endParaRPr lang="uk-UA" sz="14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0000"/>
              </a:lnSpc>
            </a:pPr>
            <a:endParaRPr lang="uk-U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0000"/>
              </a:lnSpc>
            </a:pPr>
            <a:endParaRPr lang="uk-UA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0000"/>
              </a:lnSpc>
            </a:pPr>
            <a:endParaRPr lang="uk-UA" sz="11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Можливості вересня 2025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Місце для зображення 4">
            <a:extLst>
              <a:ext uri="{FF2B5EF4-FFF2-40B4-BE49-F238E27FC236}">
                <a16:creationId xmlns:a16="http://schemas.microsoft.com/office/drawing/2014/main" id="{26665BC7-ED25-8E7C-0470-94A2896E4C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97454A-2417-2DA0-2502-D79B98B12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" y="1965883"/>
            <a:ext cx="5356211" cy="28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83F99E-EDF9-A427-789E-7D1D929C4895}"/>
              </a:ext>
            </a:extLst>
          </p:cNvPr>
          <p:cNvSpPr txBox="1"/>
          <p:nvPr/>
        </p:nvSpPr>
        <p:spPr>
          <a:xfrm>
            <a:off x="609600" y="5952565"/>
            <a:ext cx="4370034" cy="76890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📍 Більше інформації</a:t>
            </a:r>
            <a:r>
              <a:rPr lang="de-AT" sz="2000" dirty="0">
                <a:solidFill>
                  <a:srgbClr val="405E66"/>
                </a:solidFill>
                <a:latin typeface="Play"/>
              </a:rPr>
              <a:t>👉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 за посиланням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6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undraising-Planning_WIn32_EF_v8" id="{3C75CA2E-58EF-49B8-8E40-87DB707BC79C}" vid="{74A00044-2BDD-4FEC-B47F-E450AAB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EE574E-4FA9-4ED5-854D-F9C662C39F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A351571-3421-455D-BD61-D851C8FDD7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65EC71-50B6-44F0-BEA8-1E31E4C2AD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3313</Words>
  <Application>Microsoft Office PowerPoint</Application>
  <PresentationFormat>Широкий екран</PresentationFormat>
  <Paragraphs>241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32" baseType="lpstr">
      <vt:lpstr>Aharoni</vt:lpstr>
      <vt:lpstr>Arial</vt:lpstr>
      <vt:lpstr>Arial Black</vt:lpstr>
      <vt:lpstr>Bodoni MT</vt:lpstr>
      <vt:lpstr>Calibri</vt:lpstr>
      <vt:lpstr>Commissioner</vt:lpstr>
      <vt:lpstr>inherit</vt:lpstr>
      <vt:lpstr>Montserrat</vt:lpstr>
      <vt:lpstr>Play</vt:lpstr>
      <vt:lpstr>Segoe UI Historic</vt:lpstr>
      <vt:lpstr>Source Sans Pro</vt:lpstr>
      <vt:lpstr>Source Sans Pro Light</vt:lpstr>
      <vt:lpstr>Source Sans Pro SemiBold</vt:lpstr>
      <vt:lpstr>Verdana</vt:lpstr>
      <vt:lpstr>Office Theme</vt:lpstr>
      <vt:lpstr>Грантові можливості вересня 2025</vt:lpstr>
      <vt:lpstr>Грантовий конкурс для студентів та учнів “Як здорові звички допомогли мені краще вчитись, спілкуватися та почуватися впевнено” </vt:lpstr>
      <vt:lpstr>Індивідуальні онлайн-консультації для хелперів та правозахисників</vt:lpstr>
      <vt:lpstr>EGAP Ideathon 2025: винагорода за найкращу ідею</vt:lpstr>
      <vt:lpstr>Розпочався набір на безкоштовну онлайн-програму «Адаптація до змін клімату для креативних фахівців», що досліджує, як мистецтво може сприяти кліматичним і екологічним змінам. </vt:lpstr>
      <vt:lpstr>Конкурс проєктів із збереження культурної спадщини European Heritage Award</vt:lpstr>
      <vt:lpstr>Грантовий конкурс “Momentum Wheels for Humanity. Пілотування моделі надання реабілітаційних послуг на рівні громад”</vt:lpstr>
      <vt:lpstr>Серія вебінарів "Академія сонячної стійкості" (SOLAr Resilience Academy (RSA)</vt:lpstr>
      <vt:lpstr>Український кліматичний тиждень</vt:lpstr>
      <vt:lpstr>Симпозіум «Відбудова місця, яке можна назвати домом: Відновлення на шляху до кліматичної нейтральності»:</vt:lpstr>
      <vt:lpstr>Конкурс на найкращі приклади рішень, які допомагають громадам, ініціатива та містам адаптуватися до зміни клімату  </vt:lpstr>
      <vt:lpstr>Щорічний Форум правових реформ для громадянського суспільства</vt:lpstr>
      <vt:lpstr>Конкурс: Підтримка ініціатив ОГС із відновлення територіальних громад </vt:lpstr>
      <vt:lpstr>Жіноче лідерство в місцевій громаді, 25-27 вересня 2025 року</vt:lpstr>
      <vt:lpstr>Програма підтримки єМістечко — «Треті місця» в Україні</vt:lpstr>
      <vt:lpstr> Гранти на залучення молоді до громадянського суспільства Young Civil Societies for Democracy</vt:lpstr>
      <vt:lpstr>Наші контакти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2023-03-30T15:13:17Z</dcterms:created>
  <dcterms:modified xsi:type="dcterms:W3CDTF">2025-09-01T10:45:41Z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