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</p:sldIdLst>
  <p:sldSz cx="18288000" cy="10287000"/>
  <p:notesSz cx="6858000" cy="9144000"/>
  <p:embeddedFontLst>
    <p:embeddedFont>
      <p:font typeface="Calibri" pitchFamily="34" charset="0"/>
      <p:regular r:id="rId46"/>
      <p:bold r:id="rId47"/>
      <p:italic r:id="rId48"/>
      <p:boldItalic r:id="rId49"/>
    </p:embeddedFont>
    <p:embeddedFont>
      <p:font typeface="Lora" charset="-52"/>
      <p:regular r:id="rId50"/>
      <p:bold r:id="rId51"/>
      <p:italic r:id="rId52"/>
      <p:boldItalic r:id="rId53"/>
    </p:embeddedFont>
    <p:embeddedFont>
      <p:font typeface="Lora Italics" charset="-52"/>
      <p:regular r:id="rId54"/>
    </p:embeddedFont>
    <p:embeddedFont>
      <p:font typeface="Lora Bold Italics" charset="-52"/>
      <p:regular r:id="rId55"/>
    </p:embeddedFont>
    <p:embeddedFont>
      <p:font typeface="Lora Bold" charset="-52"/>
      <p:bold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5944"/>
    <a:srgbClr val="3C5737"/>
    <a:srgbClr val="44653F"/>
    <a:srgbClr val="51734F"/>
    <a:srgbClr val="4181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8348" autoAdjust="0"/>
    <p:restoredTop sz="94622" autoAdjust="0"/>
  </p:normalViewPr>
  <p:slideViewPr>
    <p:cSldViewPr>
      <p:cViewPr>
        <p:scale>
          <a:sx n="50" d="100"/>
          <a:sy n="50" d="100"/>
        </p:scale>
        <p:origin x="-1620" y="-4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8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svg"/><Relationship Id="rId5" Type="http://schemas.openxmlformats.org/officeDocument/2006/relationships/image" Target="../media/image33.png"/><Relationship Id="rId4" Type="http://schemas.openxmlformats.org/officeDocument/2006/relationships/image" Target="../media/image53.svg"/><Relationship Id="rId9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11" Type="http://schemas.openxmlformats.org/officeDocument/2006/relationships/image" Target="../media/image5.svg"/><Relationship Id="rId5" Type="http://schemas.openxmlformats.org/officeDocument/2006/relationships/image" Target="../media/image38.jpeg"/><Relationship Id="rId10" Type="http://schemas.openxmlformats.org/officeDocument/2006/relationships/image" Target="../media/image3.png"/><Relationship Id="rId4" Type="http://schemas.openxmlformats.org/officeDocument/2006/relationships/image" Target="../media/image61.svg"/><Relationship Id="rId9" Type="http://schemas.openxmlformats.org/officeDocument/2006/relationships/image" Target="../media/image6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3" Type="http://schemas.openxmlformats.org/officeDocument/2006/relationships/image" Target="../media/image43.png"/><Relationship Id="rId7" Type="http://schemas.openxmlformats.org/officeDocument/2006/relationships/image" Target="../media/image44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20.png"/><Relationship Id="rId10" Type="http://schemas.openxmlformats.org/officeDocument/2006/relationships/image" Target="../media/image73.svg"/><Relationship Id="rId4" Type="http://schemas.openxmlformats.org/officeDocument/2006/relationships/image" Target="../media/image69.svg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27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sv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24.png"/><Relationship Id="rId10" Type="http://schemas.openxmlformats.org/officeDocument/2006/relationships/image" Target="../media/image83.svg"/><Relationship Id="rId4" Type="http://schemas.openxmlformats.org/officeDocument/2006/relationships/image" Target="../media/image2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svg"/><Relationship Id="rId3" Type="http://schemas.openxmlformats.org/officeDocument/2006/relationships/image" Target="../media/image20.png"/><Relationship Id="rId7" Type="http://schemas.openxmlformats.org/officeDocument/2006/relationships/image" Target="../media/image55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svg"/><Relationship Id="rId5" Type="http://schemas.openxmlformats.org/officeDocument/2006/relationships/image" Target="../media/image54.png"/><Relationship Id="rId10" Type="http://schemas.openxmlformats.org/officeDocument/2006/relationships/image" Target="../media/image90.svg"/><Relationship Id="rId4" Type="http://schemas.openxmlformats.org/officeDocument/2006/relationships/image" Target="../media/image31.svg"/><Relationship Id="rId9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27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47.sv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sv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8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g"/><Relationship Id="rId5" Type="http://schemas.openxmlformats.org/officeDocument/2006/relationships/image" Target="../media/image65.png"/><Relationship Id="rId4" Type="http://schemas.openxmlformats.org/officeDocument/2006/relationships/image" Target="../media/image2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8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109.svg"/><Relationship Id="rId3" Type="http://schemas.openxmlformats.org/officeDocument/2006/relationships/image" Target="../media/image69.jpeg"/><Relationship Id="rId7" Type="http://schemas.openxmlformats.org/officeDocument/2006/relationships/image" Target="../media/image105.svg"/><Relationship Id="rId12" Type="http://schemas.openxmlformats.org/officeDocument/2006/relationships/image" Target="../media/image7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107.svg"/><Relationship Id="rId5" Type="http://schemas.openxmlformats.org/officeDocument/2006/relationships/image" Target="../media/image103.svg"/><Relationship Id="rId10" Type="http://schemas.openxmlformats.org/officeDocument/2006/relationships/image" Target="../media/image72.png"/><Relationship Id="rId4" Type="http://schemas.openxmlformats.org/officeDocument/2006/relationships/image" Target="../media/image70.png"/><Relationship Id="rId9" Type="http://schemas.openxmlformats.org/officeDocument/2006/relationships/image" Target="../media/image47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13" Type="http://schemas.openxmlformats.org/officeDocument/2006/relationships/image" Target="../media/image3.png"/><Relationship Id="rId3" Type="http://schemas.openxmlformats.org/officeDocument/2006/relationships/image" Target="../media/image37.png"/><Relationship Id="rId7" Type="http://schemas.openxmlformats.org/officeDocument/2006/relationships/image" Target="../media/image76.jpeg"/><Relationship Id="rId12" Type="http://schemas.openxmlformats.org/officeDocument/2006/relationships/image" Target="../media/image2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11" Type="http://schemas.openxmlformats.org/officeDocument/2006/relationships/image" Target="../media/image1.png"/><Relationship Id="rId5" Type="http://schemas.openxmlformats.org/officeDocument/2006/relationships/image" Target="../media/image74.png"/><Relationship Id="rId10" Type="http://schemas.openxmlformats.org/officeDocument/2006/relationships/image" Target="../media/image66.svg"/><Relationship Id="rId4" Type="http://schemas.openxmlformats.org/officeDocument/2006/relationships/image" Target="../media/image61.svg"/><Relationship Id="rId9" Type="http://schemas.openxmlformats.org/officeDocument/2006/relationships/image" Target="../media/image41.png"/><Relationship Id="rId14" Type="http://schemas.openxmlformats.org/officeDocument/2006/relationships/image" Target="../media/image5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3.png"/><Relationship Id="rId3" Type="http://schemas.openxmlformats.org/officeDocument/2006/relationships/image" Target="../media/image81.jpeg"/><Relationship Id="rId12" Type="http://schemas.openxmlformats.org/officeDocument/2006/relationships/image" Target="../media/image120.sv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2.svg"/><Relationship Id="rId10" Type="http://schemas.openxmlformats.org/officeDocument/2006/relationships/image" Target="../media/image118.sv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g"/><Relationship Id="rId3" Type="http://schemas.openxmlformats.org/officeDocument/2006/relationships/image" Target="../media/image85.jpeg"/><Relationship Id="rId7" Type="http://schemas.openxmlformats.org/officeDocument/2006/relationships/image" Target="../media/image27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8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jpeg"/><Relationship Id="rId4" Type="http://schemas.openxmlformats.org/officeDocument/2006/relationships/image" Target="../media/image8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47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3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2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9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9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2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8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png"/><Relationship Id="rId4" Type="http://schemas.openxmlformats.org/officeDocument/2006/relationships/image" Target="../media/image10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4" Type="http://schemas.openxmlformats.org/officeDocument/2006/relationships/image" Target="../media/image26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5.png"/><Relationship Id="rId7" Type="http://schemas.openxmlformats.org/officeDocument/2006/relationships/image" Target="../media/image142.sv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11" Type="http://schemas.openxmlformats.org/officeDocument/2006/relationships/image" Target="../media/image146.svg"/><Relationship Id="rId5" Type="http://schemas.openxmlformats.org/officeDocument/2006/relationships/image" Target="../media/image140.svg"/><Relationship Id="rId10" Type="http://schemas.openxmlformats.org/officeDocument/2006/relationships/image" Target="../media/image108.png"/><Relationship Id="rId9" Type="http://schemas.openxmlformats.org/officeDocument/2006/relationships/image" Target="../media/image14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5.jpeg"/><Relationship Id="rId7" Type="http://schemas.openxmlformats.org/officeDocument/2006/relationships/image" Target="../media/image17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21.png"/><Relationship Id="rId10" Type="http://schemas.openxmlformats.org/officeDocument/2006/relationships/image" Target="../media/image37.svg"/><Relationship Id="rId4" Type="http://schemas.openxmlformats.org/officeDocument/2006/relationships/image" Target="../media/image31.sv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jpeg"/><Relationship Id="rId7" Type="http://schemas.openxmlformats.org/officeDocument/2006/relationships/image" Target="../media/image47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image" Target="../media/image4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509127" y="-207071"/>
            <a:ext cx="3551737" cy="11299900"/>
            <a:chOff x="0" y="0"/>
            <a:chExt cx="935437" cy="2976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5437" cy="2976105"/>
            </a:xfrm>
            <a:custGeom>
              <a:avLst/>
              <a:gdLst/>
              <a:ahLst/>
              <a:cxnLst/>
              <a:rect l="l" t="t" r="r" b="b"/>
              <a:pathLst>
                <a:path w="935437" h="2976105">
                  <a:moveTo>
                    <a:pt x="0" y="0"/>
                  </a:moveTo>
                  <a:lnTo>
                    <a:pt x="935437" y="0"/>
                  </a:lnTo>
                  <a:lnTo>
                    <a:pt x="935437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935437" cy="2995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 dirty="0"/>
            </a:p>
          </p:txBody>
        </p:sp>
      </p:grpSp>
      <p:sp>
        <p:nvSpPr>
          <p:cNvPr id="5" name="Freeform 5"/>
          <p:cNvSpPr/>
          <p:nvPr/>
        </p:nvSpPr>
        <p:spPr>
          <a:xfrm>
            <a:off x="15749122" y="8544145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1" y="0"/>
                </a:lnTo>
                <a:lnTo>
                  <a:pt x="3806571" y="2083233"/>
                </a:lnTo>
                <a:lnTo>
                  <a:pt x="0" y="20832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509127" y="562391"/>
            <a:ext cx="5365269" cy="9023371"/>
          </a:xfrm>
          <a:custGeom>
            <a:avLst/>
            <a:gdLst/>
            <a:ahLst/>
            <a:cxnLst/>
            <a:rect l="l" t="t" r="r" b="b"/>
            <a:pathLst>
              <a:path w="5365269" h="9023371">
                <a:moveTo>
                  <a:pt x="0" y="0"/>
                </a:moveTo>
                <a:lnTo>
                  <a:pt x="5365269" y="0"/>
                </a:lnTo>
                <a:lnTo>
                  <a:pt x="5365269" y="9023371"/>
                </a:lnTo>
                <a:lnTo>
                  <a:pt x="0" y="90233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7333" r="-101995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1543050" y="-558218"/>
            <a:ext cx="3086100" cy="11299900"/>
            <a:chOff x="0" y="0"/>
            <a:chExt cx="812800" cy="297610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812800" cy="2995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 dirty="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85011" y="2878225"/>
            <a:ext cx="153925" cy="3495271"/>
            <a:chOff x="0" y="0"/>
            <a:chExt cx="36740" cy="83427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6740" cy="834272"/>
            </a:xfrm>
            <a:custGeom>
              <a:avLst/>
              <a:gdLst/>
              <a:ahLst/>
              <a:cxnLst/>
              <a:rect l="l" t="t" r="r" b="b"/>
              <a:pathLst>
                <a:path w="36740" h="834272">
                  <a:moveTo>
                    <a:pt x="0" y="0"/>
                  </a:moveTo>
                  <a:lnTo>
                    <a:pt x="36740" y="0"/>
                  </a:lnTo>
                  <a:lnTo>
                    <a:pt x="36740" y="834272"/>
                  </a:lnTo>
                  <a:lnTo>
                    <a:pt x="0" y="83427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36740" cy="8533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 dirty="0"/>
            </a:p>
          </p:txBody>
        </p:sp>
      </p:grpSp>
      <p:sp>
        <p:nvSpPr>
          <p:cNvPr id="13" name="Freeform 13"/>
          <p:cNvSpPr/>
          <p:nvPr/>
        </p:nvSpPr>
        <p:spPr>
          <a:xfrm>
            <a:off x="-2448304" y="-207071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1" y="0"/>
                </a:lnTo>
                <a:lnTo>
                  <a:pt x="3806571" y="2083233"/>
                </a:lnTo>
                <a:lnTo>
                  <a:pt x="0" y="20832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752928" y="9547662"/>
            <a:ext cx="8553855" cy="396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45"/>
              </a:lnSpc>
            </a:pPr>
            <a:r>
              <a:rPr lang="en-US" sz="2389" spc="119" dirty="0">
                <a:solidFill>
                  <a:srgbClr val="1C5739"/>
                </a:solidFill>
                <a:latin typeface="Lora Bold"/>
              </a:rPr>
              <a:t>https://korosten-rada.gov.ua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883393" y="2954782"/>
            <a:ext cx="10285390" cy="3418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76"/>
              </a:lnSpc>
            </a:pPr>
            <a:r>
              <a:rPr lang="en-US" sz="5600" dirty="0">
                <a:solidFill>
                  <a:srgbClr val="1C5739"/>
                </a:solidFill>
                <a:latin typeface="Lora"/>
              </a:rPr>
              <a:t>ПІДСУМКИ ВИКОНАННЯ ПРОГРАМИ ЕКОНОМІЧНОГО ТА СОЦІАЛЬНОГО РОЗВИТКУ КОРОСТЕНСЬКОЇ  ГРОМАДИ ЗА 2023 РІК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33448" y="374453"/>
            <a:ext cx="17021103" cy="2453428"/>
            <a:chOff x="0" y="0"/>
            <a:chExt cx="4482924" cy="6461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82924" cy="646170"/>
            </a:xfrm>
            <a:custGeom>
              <a:avLst/>
              <a:gdLst/>
              <a:ahLst/>
              <a:cxnLst/>
              <a:rect l="l" t="t" r="r" b="b"/>
              <a:pathLst>
                <a:path w="4482924" h="646170">
                  <a:moveTo>
                    <a:pt x="0" y="0"/>
                  </a:moveTo>
                  <a:lnTo>
                    <a:pt x="4482924" y="0"/>
                  </a:lnTo>
                  <a:lnTo>
                    <a:pt x="4482924" y="646170"/>
                  </a:lnTo>
                  <a:lnTo>
                    <a:pt x="0" y="646170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482924" cy="6652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285865" y="3865624"/>
            <a:ext cx="1770793" cy="906370"/>
          </a:xfrm>
          <a:custGeom>
            <a:avLst/>
            <a:gdLst/>
            <a:ahLst/>
            <a:cxnLst/>
            <a:rect l="l" t="t" r="r" b="b"/>
            <a:pathLst>
              <a:path w="1770793" h="906370">
                <a:moveTo>
                  <a:pt x="0" y="0"/>
                </a:moveTo>
                <a:lnTo>
                  <a:pt x="1770793" y="0"/>
                </a:lnTo>
                <a:lnTo>
                  <a:pt x="1770793" y="906370"/>
                </a:lnTo>
                <a:lnTo>
                  <a:pt x="0" y="9063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609818" y="3635256"/>
            <a:ext cx="1183955" cy="1136738"/>
          </a:xfrm>
          <a:custGeom>
            <a:avLst/>
            <a:gdLst/>
            <a:ahLst/>
            <a:cxnLst/>
            <a:rect l="l" t="t" r="r" b="b"/>
            <a:pathLst>
              <a:path w="1183955" h="1136738">
                <a:moveTo>
                  <a:pt x="0" y="0"/>
                </a:moveTo>
                <a:lnTo>
                  <a:pt x="1183954" y="0"/>
                </a:lnTo>
                <a:lnTo>
                  <a:pt x="1183954" y="1136738"/>
                </a:lnTo>
                <a:lnTo>
                  <a:pt x="0" y="11367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468782" y="3607918"/>
            <a:ext cx="1350436" cy="1164076"/>
          </a:xfrm>
          <a:custGeom>
            <a:avLst/>
            <a:gdLst/>
            <a:ahLst/>
            <a:cxnLst/>
            <a:rect l="l" t="t" r="r" b="b"/>
            <a:pathLst>
              <a:path w="1350436" h="1164076">
                <a:moveTo>
                  <a:pt x="0" y="0"/>
                </a:moveTo>
                <a:lnTo>
                  <a:pt x="1350436" y="0"/>
                </a:lnTo>
                <a:lnTo>
                  <a:pt x="1350436" y="1164076"/>
                </a:lnTo>
                <a:lnTo>
                  <a:pt x="0" y="11640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67020" y="395051"/>
            <a:ext cx="16933642" cy="2432830"/>
          </a:xfrm>
          <a:custGeom>
            <a:avLst/>
            <a:gdLst/>
            <a:ahLst/>
            <a:cxnLst/>
            <a:rect l="l" t="t" r="r" b="b"/>
            <a:pathLst>
              <a:path w="16933642" h="2432830">
                <a:moveTo>
                  <a:pt x="0" y="0"/>
                </a:moveTo>
                <a:lnTo>
                  <a:pt x="16933643" y="0"/>
                </a:lnTo>
                <a:lnTo>
                  <a:pt x="16933643" y="2432830"/>
                </a:lnTo>
                <a:lnTo>
                  <a:pt x="0" y="24328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18000"/>
            </a:blip>
            <a:stretch>
              <a:fillRect t="-150842" b="-213188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6206391" y="4621028"/>
            <a:ext cx="47625" cy="4637272"/>
            <a:chOff x="0" y="0"/>
            <a:chExt cx="12543" cy="122133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543" cy="1221339"/>
            </a:xfrm>
            <a:custGeom>
              <a:avLst/>
              <a:gdLst/>
              <a:ahLst/>
              <a:cxnLst/>
              <a:rect l="l" t="t" r="r" b="b"/>
              <a:pathLst>
                <a:path w="12543" h="1221339">
                  <a:moveTo>
                    <a:pt x="0" y="0"/>
                  </a:moveTo>
                  <a:lnTo>
                    <a:pt x="12543" y="0"/>
                  </a:lnTo>
                  <a:lnTo>
                    <a:pt x="12543" y="1221339"/>
                  </a:lnTo>
                  <a:lnTo>
                    <a:pt x="0" y="1221339"/>
                  </a:lnTo>
                  <a:close/>
                </a:path>
              </a:pathLst>
            </a:custGeom>
            <a:solidFill>
              <a:srgbClr val="009245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12543" cy="12403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3171261" y="1050622"/>
            <a:ext cx="12387710" cy="1005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280"/>
              </a:lnSpc>
              <a:spcBef>
                <a:spcPct val="0"/>
              </a:spcBef>
            </a:pPr>
            <a:r>
              <a:rPr lang="en-US" sz="6000" spc="588">
                <a:solidFill>
                  <a:srgbClr val="FFFFFF"/>
                </a:solidFill>
                <a:latin typeface="Lora"/>
              </a:rPr>
              <a:t>БУДІВЕЛЬНИЙ КОМПЛЕКС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2135106" y="4621028"/>
            <a:ext cx="47625" cy="4637272"/>
            <a:chOff x="0" y="0"/>
            <a:chExt cx="12543" cy="122133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2543" cy="1221339"/>
            </a:xfrm>
            <a:custGeom>
              <a:avLst/>
              <a:gdLst/>
              <a:ahLst/>
              <a:cxnLst/>
              <a:rect l="l" t="t" r="r" b="b"/>
              <a:pathLst>
                <a:path w="12543" h="1221339">
                  <a:moveTo>
                    <a:pt x="0" y="0"/>
                  </a:moveTo>
                  <a:lnTo>
                    <a:pt x="12543" y="0"/>
                  </a:lnTo>
                  <a:lnTo>
                    <a:pt x="12543" y="1221339"/>
                  </a:lnTo>
                  <a:lnTo>
                    <a:pt x="0" y="1221339"/>
                  </a:lnTo>
                  <a:close/>
                </a:path>
              </a:pathLst>
            </a:custGeom>
            <a:solidFill>
              <a:srgbClr val="009245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12543" cy="12403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6551079" y="5326315"/>
            <a:ext cx="5193502" cy="4169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9" lvl="1" indent="-237490">
              <a:lnSpc>
                <a:spcPts val="3035"/>
              </a:lnSpc>
              <a:buFont typeface="Arial"/>
              <a:buChar char="•"/>
            </a:pPr>
            <a:r>
              <a:rPr lang="en-US" sz="2199" spc="215">
                <a:solidFill>
                  <a:srgbClr val="231F20"/>
                </a:solidFill>
                <a:latin typeface="Lora Bold"/>
              </a:rPr>
              <a:t>Підготовлено 16 дозволів на розробку детальних планів території на об’єкти нерухомості</a:t>
            </a:r>
          </a:p>
          <a:p>
            <a:pPr>
              <a:lnSpc>
                <a:spcPts val="3035"/>
              </a:lnSpc>
            </a:pPr>
            <a:endParaRPr lang="en-US" sz="2199" spc="215">
              <a:solidFill>
                <a:srgbClr val="231F20"/>
              </a:solidFill>
              <a:latin typeface="Lora Bold"/>
            </a:endParaRPr>
          </a:p>
          <a:p>
            <a:pPr marL="474979" lvl="1" indent="-237490">
              <a:lnSpc>
                <a:spcPts val="3035"/>
              </a:lnSpc>
              <a:buFont typeface="Arial"/>
              <a:buChar char="•"/>
            </a:pPr>
            <a:r>
              <a:rPr lang="en-US" sz="2199" spc="215">
                <a:solidFill>
                  <a:srgbClr val="231F20"/>
                </a:solidFill>
                <a:latin typeface="Lora Bold"/>
              </a:rPr>
              <a:t>Видано громадянам 18 паспортів забудови земельних ділянок на нове будівництво індивідуальних житлових будинків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573256" y="5326315"/>
            <a:ext cx="5368969" cy="4169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5"/>
              </a:lnSpc>
            </a:pPr>
            <a:r>
              <a:rPr lang="en-US" sz="2199" spc="215">
                <a:solidFill>
                  <a:srgbClr val="231F20"/>
                </a:solidFill>
                <a:latin typeface="Lora Bold"/>
              </a:rPr>
              <a:t>Відділом архітектури та містобудування опрацьовано </a:t>
            </a:r>
          </a:p>
          <a:p>
            <a:pPr marL="474979" lvl="1" indent="-237490">
              <a:lnSpc>
                <a:spcPts val="3035"/>
              </a:lnSpc>
              <a:buFont typeface="Arial"/>
              <a:buChar char="•"/>
            </a:pPr>
            <a:r>
              <a:rPr lang="en-US" sz="2199" spc="215">
                <a:solidFill>
                  <a:srgbClr val="231F20"/>
                </a:solidFill>
                <a:latin typeface="Lora Bold"/>
              </a:rPr>
              <a:t>247 заяв та листів,</a:t>
            </a:r>
          </a:p>
          <a:p>
            <a:pPr marL="474979" lvl="1" indent="-237490">
              <a:lnSpc>
                <a:spcPts val="3035"/>
              </a:lnSpc>
              <a:buFont typeface="Arial"/>
              <a:buChar char="•"/>
            </a:pPr>
            <a:r>
              <a:rPr lang="en-US" sz="2199" spc="215">
                <a:solidFill>
                  <a:srgbClr val="231F20"/>
                </a:solidFill>
                <a:latin typeface="Lora Bold"/>
              </a:rPr>
              <a:t>підготовлено 151 наказ щодо містобудівної діяльності. </a:t>
            </a:r>
          </a:p>
          <a:p>
            <a:pPr marL="474979" lvl="1" indent="-237490">
              <a:lnSpc>
                <a:spcPts val="3035"/>
              </a:lnSpc>
              <a:buFont typeface="Arial"/>
              <a:buChar char="•"/>
            </a:pPr>
            <a:r>
              <a:rPr lang="en-US" sz="2199" spc="215">
                <a:solidFill>
                  <a:srgbClr val="231F20"/>
                </a:solidFill>
                <a:latin typeface="Lora Bold"/>
              </a:rPr>
              <a:t>Проведено 2 засідання архітектурно-містобудівної ради, де розглянуто 4 проекти детальних планів територій в межах Коростенської громади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97402" y="5326315"/>
            <a:ext cx="5422040" cy="3407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9" lvl="1" indent="-237490">
              <a:lnSpc>
                <a:spcPts val="3035"/>
              </a:lnSpc>
              <a:buFont typeface="Arial"/>
              <a:buChar char="•"/>
            </a:pPr>
            <a:r>
              <a:rPr lang="en-US" sz="2199" spc="215">
                <a:solidFill>
                  <a:srgbClr val="231F20"/>
                </a:solidFill>
                <a:latin typeface="Lora Bold"/>
              </a:rPr>
              <a:t>Видано 29 містобудівних умов та обмежень, з них 6 об’єктів торговельного та соціального направлення</a:t>
            </a:r>
          </a:p>
          <a:p>
            <a:pPr>
              <a:lnSpc>
                <a:spcPts val="3035"/>
              </a:lnSpc>
            </a:pPr>
            <a:endParaRPr lang="en-US" sz="2199" spc="215">
              <a:solidFill>
                <a:srgbClr val="231F20"/>
              </a:solidFill>
              <a:latin typeface="Lora Bold"/>
            </a:endParaRPr>
          </a:p>
          <a:p>
            <a:pPr marL="474979" lvl="1" indent="-237490">
              <a:lnSpc>
                <a:spcPts val="3035"/>
              </a:lnSpc>
              <a:buFont typeface="Arial"/>
              <a:buChar char="•"/>
            </a:pPr>
            <a:r>
              <a:rPr lang="en-US" sz="2199" spc="215">
                <a:solidFill>
                  <a:srgbClr val="231F20"/>
                </a:solidFill>
                <a:latin typeface="Lora Bold"/>
              </a:rPr>
              <a:t>Ведеться будівництво нового виробничого комплексу на території індустріального парку «Коростень»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14960" y="-159890"/>
            <a:ext cx="4687320" cy="4687320"/>
          </a:xfrm>
          <a:custGeom>
            <a:avLst/>
            <a:gdLst/>
            <a:ahLst/>
            <a:cxnLst/>
            <a:rect l="l" t="t" r="r" b="b"/>
            <a:pathLst>
              <a:path w="4687320" h="4687320">
                <a:moveTo>
                  <a:pt x="0" y="0"/>
                </a:moveTo>
                <a:lnTo>
                  <a:pt x="4687320" y="0"/>
                </a:lnTo>
                <a:lnTo>
                  <a:pt x="4687320" y="4687320"/>
                </a:lnTo>
                <a:lnTo>
                  <a:pt x="0" y="46873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377307" y="-5350819"/>
            <a:ext cx="8601875" cy="8601875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97D5A"/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377093" y="608002"/>
            <a:ext cx="1186511" cy="1925877"/>
            <a:chOff x="0" y="0"/>
            <a:chExt cx="1451520" cy="2356025"/>
          </a:xfrm>
        </p:grpSpPr>
        <p:sp>
          <p:nvSpPr>
            <p:cNvPr id="7" name="Freeform 7"/>
            <p:cNvSpPr/>
            <p:nvPr/>
          </p:nvSpPr>
          <p:spPr>
            <a:xfrm>
              <a:off x="0" y="-19812"/>
              <a:ext cx="1474216" cy="2419862"/>
            </a:xfrm>
            <a:custGeom>
              <a:avLst/>
              <a:gdLst/>
              <a:ahLst/>
              <a:cxnLst/>
              <a:rect l="l" t="t" r="r" b="b"/>
              <a:pathLst>
                <a:path w="1474216" h="2419862">
                  <a:moveTo>
                    <a:pt x="1394587" y="1352246"/>
                  </a:moveTo>
                  <a:lnTo>
                    <a:pt x="395351" y="2341235"/>
                  </a:lnTo>
                  <a:cubicBezTo>
                    <a:pt x="315849" y="2419862"/>
                    <a:pt x="186944" y="2419862"/>
                    <a:pt x="107315" y="2341235"/>
                  </a:cubicBezTo>
                  <a:lnTo>
                    <a:pt x="0" y="2234922"/>
                  </a:lnTo>
                  <a:lnTo>
                    <a:pt x="891286" y="1352246"/>
                  </a:lnTo>
                  <a:cubicBezTo>
                    <a:pt x="970788" y="1273579"/>
                    <a:pt x="970788" y="1145903"/>
                    <a:pt x="891286" y="1067236"/>
                  </a:cubicBezTo>
                  <a:lnTo>
                    <a:pt x="0" y="185188"/>
                  </a:lnTo>
                  <a:lnTo>
                    <a:pt x="107442" y="78875"/>
                  </a:lnTo>
                  <a:cubicBezTo>
                    <a:pt x="186944" y="0"/>
                    <a:pt x="315849" y="0"/>
                    <a:pt x="395478" y="78875"/>
                  </a:cubicBezTo>
                  <a:lnTo>
                    <a:pt x="1394714" y="1067236"/>
                  </a:lnTo>
                  <a:cubicBezTo>
                    <a:pt x="1474216" y="1145903"/>
                    <a:pt x="1474216" y="1273579"/>
                    <a:pt x="1394714" y="1352246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8511896" y="1257335"/>
            <a:ext cx="325815" cy="605415"/>
            <a:chOff x="0" y="0"/>
            <a:chExt cx="406080" cy="754560"/>
          </a:xfrm>
        </p:grpSpPr>
        <p:sp>
          <p:nvSpPr>
            <p:cNvPr id="9" name="Freeform 9"/>
            <p:cNvSpPr/>
            <p:nvPr/>
          </p:nvSpPr>
          <p:spPr>
            <a:xfrm>
              <a:off x="0" y="-32385"/>
              <a:ext cx="446659" cy="842137"/>
            </a:xfrm>
            <a:custGeom>
              <a:avLst/>
              <a:gdLst/>
              <a:ahLst/>
              <a:cxnLst/>
              <a:rect l="l" t="t" r="r" b="b"/>
              <a:pathLst>
                <a:path w="446659" h="842137">
                  <a:moveTo>
                    <a:pt x="350393" y="246126"/>
                  </a:moveTo>
                  <a:lnTo>
                    <a:pt x="165354" y="60960"/>
                  </a:lnTo>
                  <a:cubicBezTo>
                    <a:pt x="104394" y="0"/>
                    <a:pt x="0" y="42926"/>
                    <a:pt x="0" y="129413"/>
                  </a:cubicBezTo>
                  <a:lnTo>
                    <a:pt x="0" y="712724"/>
                  </a:lnTo>
                  <a:cubicBezTo>
                    <a:pt x="0" y="799211"/>
                    <a:pt x="104394" y="842137"/>
                    <a:pt x="165354" y="781177"/>
                  </a:cubicBezTo>
                  <a:lnTo>
                    <a:pt x="350393" y="596138"/>
                  </a:lnTo>
                  <a:cubicBezTo>
                    <a:pt x="446659" y="499237"/>
                    <a:pt x="446659" y="342519"/>
                    <a:pt x="350393" y="246126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8764652" y="408348"/>
            <a:ext cx="9470669" cy="2303389"/>
            <a:chOff x="0" y="0"/>
            <a:chExt cx="7880501" cy="191664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937412" cy="1963166"/>
            </a:xfrm>
            <a:custGeom>
              <a:avLst/>
              <a:gdLst/>
              <a:ahLst/>
              <a:cxnLst/>
              <a:rect l="l" t="t" r="r" b="b"/>
              <a:pathLst>
                <a:path w="7937412" h="1963166">
                  <a:moveTo>
                    <a:pt x="6908770" y="0"/>
                  </a:moveTo>
                  <a:lnTo>
                    <a:pt x="0" y="0"/>
                  </a:lnTo>
                  <a:lnTo>
                    <a:pt x="895338" y="837565"/>
                  </a:lnTo>
                  <a:cubicBezTo>
                    <a:pt x="937546" y="877062"/>
                    <a:pt x="959261" y="929386"/>
                    <a:pt x="959261" y="981583"/>
                  </a:cubicBezTo>
                  <a:cubicBezTo>
                    <a:pt x="959261" y="1033780"/>
                    <a:pt x="938225" y="1085596"/>
                    <a:pt x="895338" y="1125601"/>
                  </a:cubicBezTo>
                  <a:lnTo>
                    <a:pt x="679" y="1963166"/>
                  </a:lnTo>
                  <a:lnTo>
                    <a:pt x="6908227" y="1963166"/>
                  </a:lnTo>
                  <a:lnTo>
                    <a:pt x="7937412" y="981583"/>
                  </a:lnTo>
                  <a:lnTo>
                    <a:pt x="6908770" y="0"/>
                  </a:lnTo>
                  <a:close/>
                </a:path>
              </a:pathLst>
            </a:custGeom>
            <a:solidFill>
              <a:srgbClr val="1C5739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4170173" y="3205234"/>
            <a:ext cx="1127182" cy="1848086"/>
            <a:chOff x="0" y="0"/>
            <a:chExt cx="1452240" cy="2381040"/>
          </a:xfrm>
        </p:grpSpPr>
        <p:sp>
          <p:nvSpPr>
            <p:cNvPr id="13" name="Freeform 13"/>
            <p:cNvSpPr/>
            <p:nvPr/>
          </p:nvSpPr>
          <p:spPr>
            <a:xfrm>
              <a:off x="-19685" y="-19812"/>
              <a:ext cx="1474216" cy="2444877"/>
            </a:xfrm>
            <a:custGeom>
              <a:avLst/>
              <a:gdLst/>
              <a:ahLst/>
              <a:cxnLst/>
              <a:rect l="l" t="t" r="r" b="b"/>
              <a:pathLst>
                <a:path w="1474216" h="2444877">
                  <a:moveTo>
                    <a:pt x="78994" y="1078484"/>
                  </a:moveTo>
                  <a:lnTo>
                    <a:pt x="1078611" y="78994"/>
                  </a:lnTo>
                  <a:cubicBezTo>
                    <a:pt x="1158240" y="0"/>
                    <a:pt x="1287145" y="0"/>
                    <a:pt x="1366774" y="78994"/>
                  </a:cubicBezTo>
                  <a:lnTo>
                    <a:pt x="1474216" y="186436"/>
                  </a:lnTo>
                  <a:lnTo>
                    <a:pt x="582549" y="1078484"/>
                  </a:lnTo>
                  <a:cubicBezTo>
                    <a:pt x="502920" y="1157986"/>
                    <a:pt x="502920" y="1287018"/>
                    <a:pt x="582549" y="1366520"/>
                  </a:cubicBezTo>
                  <a:lnTo>
                    <a:pt x="1474216" y="2257933"/>
                  </a:lnTo>
                  <a:lnTo>
                    <a:pt x="1366774" y="2365375"/>
                  </a:lnTo>
                  <a:cubicBezTo>
                    <a:pt x="1287145" y="2444877"/>
                    <a:pt x="1158240" y="2444877"/>
                    <a:pt x="1078611" y="2365375"/>
                  </a:cubicBezTo>
                  <a:lnTo>
                    <a:pt x="78994" y="1366012"/>
                  </a:lnTo>
                  <a:cubicBezTo>
                    <a:pt x="0" y="1286510"/>
                    <a:pt x="0" y="1158113"/>
                    <a:pt x="78994" y="1078484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4801129" y="3826570"/>
            <a:ext cx="325815" cy="605415"/>
            <a:chOff x="0" y="0"/>
            <a:chExt cx="406080" cy="754560"/>
          </a:xfrm>
        </p:grpSpPr>
        <p:sp>
          <p:nvSpPr>
            <p:cNvPr id="15" name="Freeform 15"/>
            <p:cNvSpPr/>
            <p:nvPr/>
          </p:nvSpPr>
          <p:spPr>
            <a:xfrm>
              <a:off x="-24257" y="-32385"/>
              <a:ext cx="447294" cy="842264"/>
            </a:xfrm>
            <a:custGeom>
              <a:avLst/>
              <a:gdLst/>
              <a:ahLst/>
              <a:cxnLst/>
              <a:rect l="l" t="t" r="r" b="b"/>
              <a:pathLst>
                <a:path w="447294" h="842264">
                  <a:moveTo>
                    <a:pt x="96901" y="596138"/>
                  </a:moveTo>
                  <a:lnTo>
                    <a:pt x="281940" y="781304"/>
                  </a:lnTo>
                  <a:cubicBezTo>
                    <a:pt x="342900" y="842264"/>
                    <a:pt x="447294" y="799338"/>
                    <a:pt x="447294" y="712851"/>
                  </a:cubicBezTo>
                  <a:lnTo>
                    <a:pt x="447294" y="129413"/>
                  </a:lnTo>
                  <a:cubicBezTo>
                    <a:pt x="447294" y="42926"/>
                    <a:pt x="342900" y="0"/>
                    <a:pt x="281940" y="60960"/>
                  </a:cubicBezTo>
                  <a:lnTo>
                    <a:pt x="96901" y="246126"/>
                  </a:lnTo>
                  <a:cubicBezTo>
                    <a:pt x="0" y="343027"/>
                    <a:pt x="0" y="499237"/>
                    <a:pt x="96901" y="596138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5077811" y="3014491"/>
            <a:ext cx="9723318" cy="2229572"/>
            <a:chOff x="0" y="0"/>
            <a:chExt cx="8358600" cy="191664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416061" cy="1963166"/>
            </a:xfrm>
            <a:custGeom>
              <a:avLst/>
              <a:gdLst/>
              <a:ahLst/>
              <a:cxnLst/>
              <a:rect l="l" t="t" r="r" b="b"/>
              <a:pathLst>
                <a:path w="8416061" h="1963166">
                  <a:moveTo>
                    <a:pt x="1095772" y="1963166"/>
                  </a:moveTo>
                  <a:lnTo>
                    <a:pt x="8416061" y="1963166"/>
                  </a:lnTo>
                  <a:lnTo>
                    <a:pt x="7473988" y="1125601"/>
                  </a:lnTo>
                  <a:cubicBezTo>
                    <a:pt x="7429236" y="1086104"/>
                    <a:pt x="7406212" y="1033780"/>
                    <a:pt x="7406212" y="981583"/>
                  </a:cubicBezTo>
                  <a:cubicBezTo>
                    <a:pt x="7406212" y="929386"/>
                    <a:pt x="7428661" y="877570"/>
                    <a:pt x="7473988" y="837565"/>
                  </a:cubicBezTo>
                  <a:lnTo>
                    <a:pt x="8415552" y="0"/>
                  </a:lnTo>
                  <a:lnTo>
                    <a:pt x="1095772" y="0"/>
                  </a:lnTo>
                  <a:lnTo>
                    <a:pt x="0" y="980948"/>
                  </a:lnTo>
                  <a:lnTo>
                    <a:pt x="1095772" y="1963039"/>
                  </a:ln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865792" y="5681970"/>
            <a:ext cx="1205138" cy="1976881"/>
            <a:chOff x="0" y="0"/>
            <a:chExt cx="1451520" cy="2381040"/>
          </a:xfrm>
        </p:grpSpPr>
        <p:sp>
          <p:nvSpPr>
            <p:cNvPr id="19" name="Freeform 19"/>
            <p:cNvSpPr/>
            <p:nvPr/>
          </p:nvSpPr>
          <p:spPr>
            <a:xfrm>
              <a:off x="0" y="-19812"/>
              <a:ext cx="1474216" cy="2444877"/>
            </a:xfrm>
            <a:custGeom>
              <a:avLst/>
              <a:gdLst/>
              <a:ahLst/>
              <a:cxnLst/>
              <a:rect l="l" t="t" r="r" b="b"/>
              <a:pathLst>
                <a:path w="1474216" h="2444877">
                  <a:moveTo>
                    <a:pt x="1394587" y="1366393"/>
                  </a:moveTo>
                  <a:lnTo>
                    <a:pt x="395351" y="2365883"/>
                  </a:lnTo>
                  <a:cubicBezTo>
                    <a:pt x="315849" y="2444877"/>
                    <a:pt x="186944" y="2444877"/>
                    <a:pt x="107315" y="2365883"/>
                  </a:cubicBezTo>
                  <a:lnTo>
                    <a:pt x="0" y="2258441"/>
                  </a:lnTo>
                  <a:lnTo>
                    <a:pt x="891286" y="1366393"/>
                  </a:lnTo>
                  <a:cubicBezTo>
                    <a:pt x="970788" y="1286891"/>
                    <a:pt x="970788" y="1157859"/>
                    <a:pt x="891286" y="1078357"/>
                  </a:cubicBezTo>
                  <a:lnTo>
                    <a:pt x="0" y="186944"/>
                  </a:lnTo>
                  <a:lnTo>
                    <a:pt x="107442" y="79502"/>
                  </a:lnTo>
                  <a:cubicBezTo>
                    <a:pt x="186944" y="0"/>
                    <a:pt x="315849" y="0"/>
                    <a:pt x="395478" y="79502"/>
                  </a:cubicBezTo>
                  <a:lnTo>
                    <a:pt x="1394714" y="1078357"/>
                  </a:lnTo>
                  <a:cubicBezTo>
                    <a:pt x="1474216" y="1157859"/>
                    <a:pt x="1474216" y="1286891"/>
                    <a:pt x="1394714" y="1366393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865792" y="6367703"/>
            <a:ext cx="325815" cy="605415"/>
            <a:chOff x="0" y="0"/>
            <a:chExt cx="406080" cy="754560"/>
          </a:xfrm>
        </p:grpSpPr>
        <p:sp>
          <p:nvSpPr>
            <p:cNvPr id="21" name="Freeform 21"/>
            <p:cNvSpPr/>
            <p:nvPr/>
          </p:nvSpPr>
          <p:spPr>
            <a:xfrm>
              <a:off x="0" y="-32385"/>
              <a:ext cx="446659" cy="842137"/>
            </a:xfrm>
            <a:custGeom>
              <a:avLst/>
              <a:gdLst/>
              <a:ahLst/>
              <a:cxnLst/>
              <a:rect l="l" t="t" r="r" b="b"/>
              <a:pathLst>
                <a:path w="446659" h="842137">
                  <a:moveTo>
                    <a:pt x="350393" y="246126"/>
                  </a:moveTo>
                  <a:lnTo>
                    <a:pt x="165354" y="60960"/>
                  </a:lnTo>
                  <a:cubicBezTo>
                    <a:pt x="104394" y="0"/>
                    <a:pt x="0" y="42926"/>
                    <a:pt x="0" y="129413"/>
                  </a:cubicBezTo>
                  <a:lnTo>
                    <a:pt x="0" y="712724"/>
                  </a:lnTo>
                  <a:cubicBezTo>
                    <a:pt x="0" y="799211"/>
                    <a:pt x="104394" y="842137"/>
                    <a:pt x="165354" y="781177"/>
                  </a:cubicBezTo>
                  <a:lnTo>
                    <a:pt x="350393" y="596138"/>
                  </a:lnTo>
                  <a:cubicBezTo>
                    <a:pt x="446659" y="499237"/>
                    <a:pt x="446659" y="342519"/>
                    <a:pt x="350393" y="246126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1293192" y="5546817"/>
            <a:ext cx="9913979" cy="2247187"/>
            <a:chOff x="0" y="0"/>
            <a:chExt cx="8455696" cy="191664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512608" cy="1963166"/>
            </a:xfrm>
            <a:custGeom>
              <a:avLst/>
              <a:gdLst/>
              <a:ahLst/>
              <a:cxnLst/>
              <a:rect l="l" t="t" r="r" b="b"/>
              <a:pathLst>
                <a:path w="8512608" h="1963166">
                  <a:moveTo>
                    <a:pt x="7413038" y="0"/>
                  </a:moveTo>
                  <a:lnTo>
                    <a:pt x="0" y="0"/>
                  </a:lnTo>
                  <a:lnTo>
                    <a:pt x="960688" y="837565"/>
                  </a:lnTo>
                  <a:cubicBezTo>
                    <a:pt x="1005977" y="877062"/>
                    <a:pt x="1029277" y="929386"/>
                    <a:pt x="1029277" y="981583"/>
                  </a:cubicBezTo>
                  <a:cubicBezTo>
                    <a:pt x="1029277" y="1033780"/>
                    <a:pt x="1006705" y="1085596"/>
                    <a:pt x="960688" y="1125601"/>
                  </a:cubicBezTo>
                  <a:lnTo>
                    <a:pt x="728" y="1963166"/>
                  </a:lnTo>
                  <a:lnTo>
                    <a:pt x="7412456" y="1963166"/>
                  </a:lnTo>
                  <a:lnTo>
                    <a:pt x="8512608" y="981583"/>
                  </a:lnTo>
                  <a:lnTo>
                    <a:pt x="7413038" y="0"/>
                  </a:lnTo>
                  <a:close/>
                </a:path>
              </a:pathLst>
            </a:custGeom>
            <a:solidFill>
              <a:srgbClr val="1C5739"/>
            </a:solidFill>
          </p:spPr>
        </p:sp>
      </p:grpSp>
      <p:grpSp>
        <p:nvGrpSpPr>
          <p:cNvPr id="24" name="Group 24"/>
          <p:cNvGrpSpPr/>
          <p:nvPr/>
        </p:nvGrpSpPr>
        <p:grpSpPr>
          <a:xfrm>
            <a:off x="11761351" y="8119950"/>
            <a:ext cx="1217136" cy="1910409"/>
            <a:chOff x="0" y="0"/>
            <a:chExt cx="1516978" cy="2381040"/>
          </a:xfrm>
        </p:grpSpPr>
        <p:sp>
          <p:nvSpPr>
            <p:cNvPr id="25" name="Freeform 25"/>
            <p:cNvSpPr/>
            <p:nvPr/>
          </p:nvSpPr>
          <p:spPr>
            <a:xfrm>
              <a:off x="-19685" y="-19812"/>
              <a:ext cx="1538954" cy="2444877"/>
            </a:xfrm>
            <a:custGeom>
              <a:avLst/>
              <a:gdLst/>
              <a:ahLst/>
              <a:cxnLst/>
              <a:rect l="l" t="t" r="r" b="b"/>
              <a:pathLst>
                <a:path w="1538954" h="2444877">
                  <a:moveTo>
                    <a:pt x="81638" y="1078484"/>
                  </a:moveTo>
                  <a:lnTo>
                    <a:pt x="1125816" y="78994"/>
                  </a:lnTo>
                  <a:cubicBezTo>
                    <a:pt x="1208995" y="0"/>
                    <a:pt x="1343646" y="0"/>
                    <a:pt x="1426825" y="78994"/>
                  </a:cubicBezTo>
                  <a:lnTo>
                    <a:pt x="1538954" y="186436"/>
                  </a:lnTo>
                  <a:lnTo>
                    <a:pt x="607641" y="1078484"/>
                  </a:lnTo>
                  <a:cubicBezTo>
                    <a:pt x="524462" y="1157986"/>
                    <a:pt x="524462" y="1287018"/>
                    <a:pt x="607641" y="1366520"/>
                  </a:cubicBezTo>
                  <a:lnTo>
                    <a:pt x="1538954" y="2257933"/>
                  </a:lnTo>
                  <a:lnTo>
                    <a:pt x="1426825" y="2365375"/>
                  </a:lnTo>
                  <a:cubicBezTo>
                    <a:pt x="1343646" y="2444877"/>
                    <a:pt x="1208995" y="2444877"/>
                    <a:pt x="1125816" y="2365375"/>
                  </a:cubicBezTo>
                  <a:lnTo>
                    <a:pt x="81638" y="1366012"/>
                  </a:lnTo>
                  <a:cubicBezTo>
                    <a:pt x="0" y="1286510"/>
                    <a:pt x="0" y="1158113"/>
                    <a:pt x="81638" y="1078484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26" name="Group 26"/>
          <p:cNvGrpSpPr/>
          <p:nvPr/>
        </p:nvGrpSpPr>
        <p:grpSpPr>
          <a:xfrm>
            <a:off x="12652671" y="8772447"/>
            <a:ext cx="325815" cy="605415"/>
            <a:chOff x="0" y="0"/>
            <a:chExt cx="406080" cy="754560"/>
          </a:xfrm>
        </p:grpSpPr>
        <p:sp>
          <p:nvSpPr>
            <p:cNvPr id="27" name="Freeform 27"/>
            <p:cNvSpPr/>
            <p:nvPr/>
          </p:nvSpPr>
          <p:spPr>
            <a:xfrm>
              <a:off x="-24257" y="-32385"/>
              <a:ext cx="447294" cy="842264"/>
            </a:xfrm>
            <a:custGeom>
              <a:avLst/>
              <a:gdLst/>
              <a:ahLst/>
              <a:cxnLst/>
              <a:rect l="l" t="t" r="r" b="b"/>
              <a:pathLst>
                <a:path w="447294" h="842264">
                  <a:moveTo>
                    <a:pt x="96901" y="596138"/>
                  </a:moveTo>
                  <a:lnTo>
                    <a:pt x="281940" y="781304"/>
                  </a:lnTo>
                  <a:cubicBezTo>
                    <a:pt x="342900" y="842264"/>
                    <a:pt x="447294" y="799338"/>
                    <a:pt x="447294" y="712851"/>
                  </a:cubicBezTo>
                  <a:lnTo>
                    <a:pt x="447294" y="129413"/>
                  </a:lnTo>
                  <a:cubicBezTo>
                    <a:pt x="447294" y="42926"/>
                    <a:pt x="342900" y="0"/>
                    <a:pt x="281940" y="60960"/>
                  </a:cubicBezTo>
                  <a:lnTo>
                    <a:pt x="96901" y="246126"/>
                  </a:lnTo>
                  <a:cubicBezTo>
                    <a:pt x="0" y="343027"/>
                    <a:pt x="0" y="499237"/>
                    <a:pt x="96901" y="596138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28" name="Group 28"/>
          <p:cNvGrpSpPr/>
          <p:nvPr/>
        </p:nvGrpSpPr>
        <p:grpSpPr>
          <a:xfrm>
            <a:off x="3166415" y="8041654"/>
            <a:ext cx="9203504" cy="2067002"/>
            <a:chOff x="0" y="0"/>
            <a:chExt cx="8776670" cy="197114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834131" cy="2017666"/>
            </a:xfrm>
            <a:custGeom>
              <a:avLst/>
              <a:gdLst/>
              <a:ahLst/>
              <a:cxnLst/>
              <a:rect l="l" t="t" r="r" b="b"/>
              <a:pathLst>
                <a:path w="8834131" h="2017666">
                  <a:moveTo>
                    <a:pt x="1150579" y="2017666"/>
                  </a:moveTo>
                  <a:lnTo>
                    <a:pt x="8834131" y="2017666"/>
                  </a:lnTo>
                  <a:lnTo>
                    <a:pt x="7847812" y="1157607"/>
                  </a:lnTo>
                  <a:cubicBezTo>
                    <a:pt x="7800822" y="1116987"/>
                    <a:pt x="7776647" y="1063176"/>
                    <a:pt x="7776647" y="1009494"/>
                  </a:cubicBezTo>
                  <a:cubicBezTo>
                    <a:pt x="7776647" y="955813"/>
                    <a:pt x="7800218" y="902524"/>
                    <a:pt x="7847812" y="861381"/>
                  </a:cubicBezTo>
                  <a:lnTo>
                    <a:pt x="8833622" y="0"/>
                  </a:lnTo>
                  <a:lnTo>
                    <a:pt x="1150579" y="0"/>
                  </a:lnTo>
                  <a:lnTo>
                    <a:pt x="0" y="1008841"/>
                  </a:lnTo>
                  <a:lnTo>
                    <a:pt x="1150579" y="2017539"/>
                  </a:ln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30" name="Group 30"/>
          <p:cNvGrpSpPr/>
          <p:nvPr/>
        </p:nvGrpSpPr>
        <p:grpSpPr>
          <a:xfrm>
            <a:off x="13788112" y="5425808"/>
            <a:ext cx="4306383" cy="4736392"/>
            <a:chOff x="0" y="0"/>
            <a:chExt cx="4101490" cy="4511040"/>
          </a:xfrm>
        </p:grpSpPr>
        <p:sp>
          <p:nvSpPr>
            <p:cNvPr id="31" name="Freeform 31"/>
            <p:cNvSpPr/>
            <p:nvPr/>
          </p:nvSpPr>
          <p:spPr>
            <a:xfrm>
              <a:off x="171754" y="158750"/>
              <a:ext cx="3757982" cy="4193540"/>
            </a:xfrm>
            <a:custGeom>
              <a:avLst/>
              <a:gdLst/>
              <a:ahLst/>
              <a:cxnLst/>
              <a:rect l="l" t="t" r="r" b="b"/>
              <a:pathLst>
                <a:path w="3757982" h="4193540">
                  <a:moveTo>
                    <a:pt x="0" y="0"/>
                  </a:moveTo>
                  <a:lnTo>
                    <a:pt x="3757982" y="0"/>
                  </a:lnTo>
                  <a:lnTo>
                    <a:pt x="3757982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4"/>
              <a:stretch>
                <a:fillRect l="-4842" t="-3785" r="-86172" b="-4405"/>
              </a:stretch>
            </a:blipFill>
          </p:spPr>
        </p:sp>
      </p:grpSp>
      <p:sp>
        <p:nvSpPr>
          <p:cNvPr id="32" name="TextBox 32"/>
          <p:cNvSpPr txBox="1"/>
          <p:nvPr/>
        </p:nvSpPr>
        <p:spPr>
          <a:xfrm>
            <a:off x="149982" y="130180"/>
            <a:ext cx="6895060" cy="2053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280"/>
              </a:lnSpc>
              <a:spcBef>
                <a:spcPct val="0"/>
              </a:spcBef>
            </a:pPr>
            <a:r>
              <a:rPr lang="en-US" sz="6000" spc="588">
                <a:solidFill>
                  <a:srgbClr val="FFFFFF"/>
                </a:solidFill>
                <a:latin typeface="Lora Bold"/>
              </a:rPr>
              <a:t>Транспортний комплекс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0228950" y="722073"/>
            <a:ext cx="7359916" cy="1659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11"/>
              </a:lnSpc>
              <a:spcBef>
                <a:spcPct val="0"/>
              </a:spcBef>
            </a:pPr>
            <a:r>
              <a:rPr lang="en-US" sz="2400" spc="235" dirty="0" err="1">
                <a:solidFill>
                  <a:srgbClr val="FFFFFF"/>
                </a:solidFill>
                <a:latin typeface="Lora"/>
              </a:rPr>
              <a:t>Збільшення</a:t>
            </a:r>
            <a:r>
              <a:rPr lang="en-US" sz="2400" spc="235" dirty="0">
                <a:solidFill>
                  <a:srgbClr val="FFFFFF"/>
                </a:solidFill>
                <a:latin typeface="Lora"/>
              </a:rPr>
              <a:t> </a:t>
            </a:r>
            <a:r>
              <a:rPr lang="en-US" sz="2400" spc="235" dirty="0" err="1">
                <a:solidFill>
                  <a:srgbClr val="FFFFFF"/>
                </a:solidFill>
                <a:latin typeface="Lora"/>
              </a:rPr>
              <a:t>денної</a:t>
            </a:r>
            <a:r>
              <a:rPr lang="en-US" sz="2400" spc="235" dirty="0">
                <a:solidFill>
                  <a:srgbClr val="FFFFFF"/>
                </a:solidFill>
                <a:latin typeface="Lora"/>
              </a:rPr>
              <a:t> </a:t>
            </a:r>
            <a:r>
              <a:rPr lang="en-US" sz="2400" spc="235" dirty="0" err="1">
                <a:solidFill>
                  <a:srgbClr val="FFFFFF"/>
                </a:solidFill>
                <a:latin typeface="Lora"/>
              </a:rPr>
              <a:t>кількості</a:t>
            </a:r>
            <a:r>
              <a:rPr lang="en-US" sz="2400" spc="235" dirty="0">
                <a:solidFill>
                  <a:srgbClr val="FFFFFF"/>
                </a:solidFill>
                <a:latin typeface="Lora"/>
              </a:rPr>
              <a:t> </a:t>
            </a:r>
            <a:r>
              <a:rPr lang="en-US" sz="2400" spc="235" dirty="0" err="1">
                <a:solidFill>
                  <a:srgbClr val="FFFFFF"/>
                </a:solidFill>
                <a:latin typeface="Lora"/>
              </a:rPr>
              <a:t>рейсів</a:t>
            </a:r>
            <a:r>
              <a:rPr lang="en-US" sz="2400" spc="235" dirty="0">
                <a:solidFill>
                  <a:srgbClr val="FFFFFF"/>
                </a:solidFill>
                <a:latin typeface="Lora"/>
              </a:rPr>
              <a:t> </a:t>
            </a:r>
            <a:r>
              <a:rPr lang="en-US" sz="2400" spc="235" dirty="0" err="1">
                <a:solidFill>
                  <a:srgbClr val="FFFFFF"/>
                </a:solidFill>
                <a:latin typeface="Lora"/>
              </a:rPr>
              <a:t>на</a:t>
            </a:r>
            <a:r>
              <a:rPr lang="en-US" sz="2400" spc="235" dirty="0">
                <a:solidFill>
                  <a:srgbClr val="FFFFFF"/>
                </a:solidFill>
                <a:latin typeface="Lora"/>
              </a:rPr>
              <a:t> </a:t>
            </a:r>
            <a:r>
              <a:rPr lang="en-US" sz="2400" spc="235" dirty="0" err="1">
                <a:solidFill>
                  <a:srgbClr val="FFFFFF"/>
                </a:solidFill>
                <a:latin typeface="Lora"/>
              </a:rPr>
              <a:t>маршрутах</a:t>
            </a:r>
            <a:r>
              <a:rPr lang="en-US" sz="2400" spc="235" dirty="0">
                <a:solidFill>
                  <a:srgbClr val="FFFFFF"/>
                </a:solidFill>
                <a:latin typeface="Lora"/>
              </a:rPr>
              <a:t> в </a:t>
            </a:r>
            <a:r>
              <a:rPr lang="en-US" sz="2400" spc="235" dirty="0" err="1">
                <a:solidFill>
                  <a:srgbClr val="FFFFFF"/>
                </a:solidFill>
                <a:latin typeface="Lora"/>
              </a:rPr>
              <a:t>робочі</a:t>
            </a:r>
            <a:r>
              <a:rPr lang="en-US" sz="2400" spc="235" dirty="0">
                <a:solidFill>
                  <a:srgbClr val="FFFFFF"/>
                </a:solidFill>
                <a:latin typeface="Lora"/>
              </a:rPr>
              <a:t> </a:t>
            </a:r>
            <a:r>
              <a:rPr lang="en-US" sz="2400" spc="235" dirty="0" err="1">
                <a:solidFill>
                  <a:srgbClr val="FFFFFF"/>
                </a:solidFill>
                <a:latin typeface="Lora"/>
              </a:rPr>
              <a:t>дні</a:t>
            </a:r>
            <a:r>
              <a:rPr lang="en-US" sz="2400" spc="235" dirty="0">
                <a:solidFill>
                  <a:srgbClr val="FFFFFF"/>
                </a:solidFill>
                <a:latin typeface="Lora"/>
              </a:rPr>
              <a:t> </a:t>
            </a:r>
            <a:r>
              <a:rPr lang="en-US" sz="2400" spc="235" dirty="0" err="1">
                <a:solidFill>
                  <a:srgbClr val="FFFFFF"/>
                </a:solidFill>
                <a:latin typeface="Lora"/>
              </a:rPr>
              <a:t>тижня</a:t>
            </a:r>
            <a:r>
              <a:rPr lang="en-US" sz="2400" spc="235" dirty="0">
                <a:solidFill>
                  <a:srgbClr val="FFFFFF"/>
                </a:solidFill>
                <a:latin typeface="Lora"/>
              </a:rPr>
              <a:t> </a:t>
            </a:r>
            <a:r>
              <a:rPr lang="en-US" sz="2400" spc="235" dirty="0" err="1">
                <a:solidFill>
                  <a:srgbClr val="FFFFFF"/>
                </a:solidFill>
                <a:latin typeface="Lora"/>
              </a:rPr>
              <a:t>на</a:t>
            </a:r>
            <a:r>
              <a:rPr lang="en-US" sz="2400" spc="235" dirty="0">
                <a:solidFill>
                  <a:srgbClr val="FFFFFF"/>
                </a:solidFill>
                <a:latin typeface="Lora"/>
              </a:rPr>
              <a:t> 5,3% </a:t>
            </a:r>
            <a:r>
              <a:rPr lang="en-US" sz="2400" spc="235" dirty="0" err="1">
                <a:solidFill>
                  <a:srgbClr val="FFFFFF"/>
                </a:solidFill>
                <a:latin typeface="Lora"/>
              </a:rPr>
              <a:t>до</a:t>
            </a:r>
            <a:r>
              <a:rPr lang="en-US" sz="2400" spc="235" dirty="0">
                <a:solidFill>
                  <a:srgbClr val="FFFFFF"/>
                </a:solidFill>
                <a:latin typeface="Lora"/>
              </a:rPr>
              <a:t> </a:t>
            </a:r>
            <a:r>
              <a:rPr lang="en-US" sz="2400" spc="235" dirty="0" err="1">
                <a:solidFill>
                  <a:srgbClr val="FFFFFF"/>
                </a:solidFill>
                <a:latin typeface="Lora"/>
              </a:rPr>
              <a:t>показника</a:t>
            </a:r>
            <a:r>
              <a:rPr lang="en-US" sz="2400" spc="235" dirty="0">
                <a:solidFill>
                  <a:srgbClr val="FFFFFF"/>
                </a:solidFill>
                <a:latin typeface="Lora"/>
              </a:rPr>
              <a:t> </a:t>
            </a:r>
            <a:r>
              <a:rPr lang="en-US" sz="2400" spc="235" dirty="0" err="1">
                <a:solidFill>
                  <a:srgbClr val="FFFFFF"/>
                </a:solidFill>
                <a:latin typeface="Lora"/>
              </a:rPr>
              <a:t>попереднього</a:t>
            </a:r>
            <a:r>
              <a:rPr lang="en-US" sz="2400" spc="235" dirty="0">
                <a:solidFill>
                  <a:srgbClr val="FFFFFF"/>
                </a:solidFill>
                <a:latin typeface="Lora"/>
              </a:rPr>
              <a:t> </a:t>
            </a:r>
            <a:r>
              <a:rPr lang="en-US" sz="2400" spc="235" dirty="0" err="1">
                <a:solidFill>
                  <a:srgbClr val="FFFFFF"/>
                </a:solidFill>
                <a:latin typeface="Lora"/>
              </a:rPr>
              <a:t>року</a:t>
            </a:r>
            <a:r>
              <a:rPr lang="en-US" sz="2400" spc="235" dirty="0">
                <a:solidFill>
                  <a:srgbClr val="FFFFFF"/>
                </a:solidFill>
                <a:latin typeface="Lora"/>
              </a:rPr>
              <a:t> </a:t>
            </a:r>
            <a:r>
              <a:rPr lang="en-US" sz="2400" spc="235" dirty="0" err="1">
                <a:solidFill>
                  <a:srgbClr val="FFFFFF"/>
                </a:solidFill>
                <a:latin typeface="Lora"/>
              </a:rPr>
              <a:t>сприяло</a:t>
            </a:r>
            <a:r>
              <a:rPr lang="en-US" sz="2400" spc="235" dirty="0">
                <a:solidFill>
                  <a:srgbClr val="FFFFFF"/>
                </a:solidFill>
                <a:latin typeface="Lora"/>
              </a:rPr>
              <a:t> </a:t>
            </a:r>
            <a:r>
              <a:rPr lang="en-US" sz="2400" spc="235" dirty="0" err="1">
                <a:solidFill>
                  <a:srgbClr val="FFFFFF"/>
                </a:solidFill>
                <a:latin typeface="Lora"/>
              </a:rPr>
              <a:t>зростанню</a:t>
            </a:r>
            <a:r>
              <a:rPr lang="en-US" sz="2400" spc="235" dirty="0">
                <a:solidFill>
                  <a:srgbClr val="FFFFFF"/>
                </a:solidFill>
                <a:latin typeface="Lora"/>
              </a:rPr>
              <a:t> </a:t>
            </a:r>
            <a:r>
              <a:rPr lang="en-US" sz="2400" spc="235" dirty="0" err="1">
                <a:solidFill>
                  <a:srgbClr val="FFFFFF"/>
                </a:solidFill>
                <a:latin typeface="Lora"/>
              </a:rPr>
              <a:t>пасажиропотоку</a:t>
            </a:r>
            <a:r>
              <a:rPr lang="en-US" sz="2400" spc="235" dirty="0">
                <a:solidFill>
                  <a:srgbClr val="FFFFFF"/>
                </a:solidFill>
                <a:latin typeface="Lora"/>
              </a:rPr>
              <a:t> </a:t>
            </a:r>
            <a:r>
              <a:rPr lang="en-US" sz="2400" spc="235" dirty="0" err="1">
                <a:solidFill>
                  <a:srgbClr val="FFFFFF"/>
                </a:solidFill>
                <a:latin typeface="Lora"/>
              </a:rPr>
              <a:t>на</a:t>
            </a:r>
            <a:r>
              <a:rPr lang="en-US" sz="2400" spc="235" dirty="0">
                <a:solidFill>
                  <a:srgbClr val="FFFFFF"/>
                </a:solidFill>
                <a:latin typeface="Lora"/>
              </a:rPr>
              <a:t> </a:t>
            </a:r>
            <a:r>
              <a:rPr lang="en-US" sz="2400" b="1" spc="235" dirty="0">
                <a:solidFill>
                  <a:srgbClr val="FFFFFF"/>
                </a:solidFill>
                <a:latin typeface="Lora"/>
              </a:rPr>
              <a:t>47%</a:t>
            </a:r>
            <a:r>
              <a:rPr lang="en-US" sz="2400" spc="235" dirty="0">
                <a:solidFill>
                  <a:srgbClr val="FFFFFF"/>
                </a:solidFill>
                <a:latin typeface="Lora"/>
              </a:rPr>
              <a:t>.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2651460" y="5842092"/>
            <a:ext cx="7577490" cy="1659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11"/>
              </a:lnSpc>
              <a:spcBef>
                <a:spcPct val="0"/>
              </a:spcBef>
            </a:pPr>
            <a:r>
              <a:rPr lang="en-US" sz="2400" spc="235" dirty="0" err="1">
                <a:solidFill>
                  <a:srgbClr val="FFFFFF"/>
                </a:solidFill>
                <a:latin typeface="Lora"/>
              </a:rPr>
              <a:t>Розрахункова</a:t>
            </a:r>
            <a:r>
              <a:rPr lang="en-US" sz="2400" spc="235" dirty="0">
                <a:solidFill>
                  <a:srgbClr val="FFFFFF"/>
                </a:solidFill>
                <a:latin typeface="Lora"/>
              </a:rPr>
              <a:t> </a:t>
            </a:r>
            <a:r>
              <a:rPr lang="en-US" sz="2400" spc="235" dirty="0" err="1">
                <a:solidFill>
                  <a:srgbClr val="FFFFFF"/>
                </a:solidFill>
                <a:latin typeface="Lora"/>
              </a:rPr>
              <a:t>кількість</a:t>
            </a:r>
            <a:r>
              <a:rPr lang="en-US" sz="2400" spc="235" dirty="0">
                <a:solidFill>
                  <a:srgbClr val="FFFFFF"/>
                </a:solidFill>
                <a:latin typeface="Lora"/>
              </a:rPr>
              <a:t> </a:t>
            </a:r>
            <a:r>
              <a:rPr lang="en-US" sz="2400" spc="235" dirty="0" err="1">
                <a:solidFill>
                  <a:srgbClr val="FFFFFF"/>
                </a:solidFill>
                <a:latin typeface="Lora"/>
              </a:rPr>
              <a:t>перевезених</a:t>
            </a:r>
            <a:r>
              <a:rPr lang="en-US" sz="2400" spc="235" dirty="0">
                <a:solidFill>
                  <a:srgbClr val="FFFFFF"/>
                </a:solidFill>
                <a:latin typeface="Lora"/>
              </a:rPr>
              <a:t> </a:t>
            </a:r>
            <a:r>
              <a:rPr lang="en-US" sz="2400" spc="235" dirty="0" err="1">
                <a:solidFill>
                  <a:srgbClr val="FFFFFF"/>
                </a:solidFill>
                <a:latin typeface="Lora"/>
              </a:rPr>
              <a:t>пасажирів</a:t>
            </a:r>
            <a:r>
              <a:rPr lang="en-US" sz="2400" spc="235" dirty="0">
                <a:solidFill>
                  <a:srgbClr val="FFFFFF"/>
                </a:solidFill>
                <a:latin typeface="Lora"/>
              </a:rPr>
              <a:t> </a:t>
            </a:r>
            <a:r>
              <a:rPr lang="en-US" sz="2400" spc="235" dirty="0" err="1">
                <a:solidFill>
                  <a:srgbClr val="FFFFFF"/>
                </a:solidFill>
                <a:latin typeface="Lora"/>
              </a:rPr>
              <a:t>за</a:t>
            </a:r>
            <a:r>
              <a:rPr lang="en-US" sz="2400" spc="235" dirty="0">
                <a:solidFill>
                  <a:srgbClr val="FFFFFF"/>
                </a:solidFill>
                <a:latin typeface="Lora"/>
              </a:rPr>
              <a:t> 2023 </a:t>
            </a:r>
            <a:r>
              <a:rPr lang="en-US" sz="2400" spc="235" dirty="0" err="1">
                <a:solidFill>
                  <a:srgbClr val="FFFFFF"/>
                </a:solidFill>
                <a:latin typeface="Lora"/>
              </a:rPr>
              <a:t>рік</a:t>
            </a:r>
            <a:r>
              <a:rPr lang="en-US" sz="2400" spc="235" dirty="0">
                <a:solidFill>
                  <a:srgbClr val="FFFFFF"/>
                </a:solidFill>
                <a:latin typeface="Lora"/>
              </a:rPr>
              <a:t> </a:t>
            </a:r>
            <a:r>
              <a:rPr lang="en-US" sz="2400" spc="235" dirty="0" err="1">
                <a:solidFill>
                  <a:srgbClr val="FFFFFF"/>
                </a:solidFill>
                <a:latin typeface="Lora"/>
              </a:rPr>
              <a:t>за</a:t>
            </a:r>
            <a:r>
              <a:rPr lang="en-US" sz="2400" spc="235" dirty="0">
                <a:solidFill>
                  <a:srgbClr val="FFFFFF"/>
                </a:solidFill>
                <a:latin typeface="Lora"/>
              </a:rPr>
              <a:t> </a:t>
            </a:r>
            <a:r>
              <a:rPr lang="en-US" sz="2400" spc="235" dirty="0" err="1">
                <a:solidFill>
                  <a:srgbClr val="FFFFFF"/>
                </a:solidFill>
                <a:latin typeface="Lora"/>
              </a:rPr>
              <a:t>результатами</a:t>
            </a:r>
            <a:r>
              <a:rPr lang="en-US" sz="2400" spc="235" dirty="0">
                <a:solidFill>
                  <a:srgbClr val="FFFFFF"/>
                </a:solidFill>
                <a:latin typeface="Lora"/>
              </a:rPr>
              <a:t> </a:t>
            </a:r>
            <a:r>
              <a:rPr lang="en-US" sz="2400" spc="235" dirty="0" err="1">
                <a:solidFill>
                  <a:srgbClr val="FFFFFF"/>
                </a:solidFill>
                <a:latin typeface="Lora"/>
              </a:rPr>
              <a:t>проведеного</a:t>
            </a:r>
            <a:r>
              <a:rPr lang="en-US" sz="2400" spc="235" dirty="0">
                <a:solidFill>
                  <a:srgbClr val="FFFFFF"/>
                </a:solidFill>
                <a:latin typeface="Lora"/>
              </a:rPr>
              <a:t> </a:t>
            </a:r>
            <a:r>
              <a:rPr lang="en-US" sz="2400" spc="235" dirty="0" err="1">
                <a:solidFill>
                  <a:srgbClr val="FFFFFF"/>
                </a:solidFill>
                <a:latin typeface="Lora"/>
              </a:rPr>
              <a:t>обстеження</a:t>
            </a:r>
            <a:r>
              <a:rPr lang="en-US" sz="2400" spc="235" dirty="0">
                <a:solidFill>
                  <a:srgbClr val="FFFFFF"/>
                </a:solidFill>
                <a:latin typeface="Lora"/>
              </a:rPr>
              <a:t> </a:t>
            </a:r>
            <a:r>
              <a:rPr lang="en-US" sz="2400" spc="235" dirty="0" err="1">
                <a:solidFill>
                  <a:srgbClr val="FFFFFF"/>
                </a:solidFill>
                <a:latin typeface="Lora"/>
              </a:rPr>
              <a:t>пасажиропотоку</a:t>
            </a:r>
            <a:r>
              <a:rPr lang="en-US" sz="2400" spc="235" dirty="0">
                <a:solidFill>
                  <a:srgbClr val="FFFFFF"/>
                </a:solidFill>
                <a:latin typeface="Lora"/>
              </a:rPr>
              <a:t> </a:t>
            </a:r>
            <a:r>
              <a:rPr lang="en-US" sz="2400" spc="235" dirty="0" err="1">
                <a:solidFill>
                  <a:srgbClr val="FFFFFF"/>
                </a:solidFill>
                <a:latin typeface="Lora"/>
              </a:rPr>
              <a:t>склала</a:t>
            </a:r>
            <a:r>
              <a:rPr lang="en-US" sz="2400" spc="235" dirty="0">
                <a:solidFill>
                  <a:srgbClr val="FFFFFF"/>
                </a:solidFill>
                <a:latin typeface="Lora"/>
              </a:rPr>
              <a:t> </a:t>
            </a:r>
            <a:r>
              <a:rPr lang="en-US" sz="2400" b="1" spc="235" dirty="0">
                <a:solidFill>
                  <a:srgbClr val="FFFFFF"/>
                </a:solidFill>
                <a:latin typeface="Lora"/>
              </a:rPr>
              <a:t>2,25 </a:t>
            </a:r>
            <a:r>
              <a:rPr lang="en-US" sz="2400" b="1" spc="235" dirty="0" err="1">
                <a:solidFill>
                  <a:srgbClr val="FFFFFF"/>
                </a:solidFill>
                <a:latin typeface="Lora"/>
              </a:rPr>
              <a:t>млн</a:t>
            </a:r>
            <a:r>
              <a:rPr lang="en-US" sz="2400" b="1" spc="235" dirty="0">
                <a:solidFill>
                  <a:srgbClr val="FFFFFF"/>
                </a:solidFill>
                <a:latin typeface="Lora"/>
              </a:rPr>
              <a:t>. </a:t>
            </a:r>
            <a:r>
              <a:rPr lang="en-US" sz="2400" b="1" spc="235" dirty="0" err="1">
                <a:solidFill>
                  <a:srgbClr val="FFFFFF"/>
                </a:solidFill>
                <a:latin typeface="Lora"/>
              </a:rPr>
              <a:t>осіб</a:t>
            </a:r>
            <a:r>
              <a:rPr lang="en-US" sz="2400" spc="235" dirty="0">
                <a:solidFill>
                  <a:srgbClr val="FFFFFF"/>
                </a:solidFill>
                <a:latin typeface="Lora"/>
              </a:rPr>
              <a:t>. 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5659705" y="3489959"/>
            <a:ext cx="7807797" cy="1240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3311"/>
              </a:lnSpc>
              <a:spcBef>
                <a:spcPct val="0"/>
              </a:spcBef>
            </a:pPr>
            <a:r>
              <a:rPr lang="en-US" sz="2400" spc="235" dirty="0">
                <a:solidFill>
                  <a:srgbClr val="FFFFFF"/>
                </a:solidFill>
                <a:latin typeface="Lora"/>
              </a:rPr>
              <a:t>В </a:t>
            </a:r>
            <a:r>
              <a:rPr lang="en-US" sz="2400" spc="235" dirty="0" err="1">
                <a:solidFill>
                  <a:srgbClr val="FFFFFF"/>
                </a:solidFill>
                <a:latin typeface="Lora"/>
              </a:rPr>
              <a:t>звітному</a:t>
            </a:r>
            <a:r>
              <a:rPr lang="en-US" sz="2400" spc="235" dirty="0">
                <a:solidFill>
                  <a:srgbClr val="FFFFFF"/>
                </a:solidFill>
                <a:latin typeface="Lora"/>
              </a:rPr>
              <a:t> </a:t>
            </a:r>
            <a:r>
              <a:rPr lang="en-US" sz="2400" spc="235" dirty="0" err="1">
                <a:solidFill>
                  <a:srgbClr val="FFFFFF"/>
                </a:solidFill>
                <a:latin typeface="Lora"/>
              </a:rPr>
              <a:t>році</a:t>
            </a:r>
            <a:r>
              <a:rPr lang="en-US" sz="2400" spc="235" dirty="0">
                <a:solidFill>
                  <a:srgbClr val="FFFFFF"/>
                </a:solidFill>
                <a:latin typeface="Lora"/>
              </a:rPr>
              <a:t> </a:t>
            </a:r>
            <a:r>
              <a:rPr lang="en-US" sz="2400" spc="235" dirty="0" err="1">
                <a:solidFill>
                  <a:srgbClr val="FFFFFF"/>
                </a:solidFill>
                <a:latin typeface="Lora"/>
              </a:rPr>
              <a:t>тариф</a:t>
            </a:r>
            <a:r>
              <a:rPr lang="en-US" sz="2400" spc="235" dirty="0">
                <a:solidFill>
                  <a:srgbClr val="FFFFFF"/>
                </a:solidFill>
                <a:latin typeface="Lora"/>
              </a:rPr>
              <a:t> </a:t>
            </a:r>
            <a:r>
              <a:rPr lang="en-US" sz="2400" spc="235" dirty="0" err="1">
                <a:solidFill>
                  <a:srgbClr val="FFFFFF"/>
                </a:solidFill>
                <a:latin typeface="Lora"/>
              </a:rPr>
              <a:t>на</a:t>
            </a:r>
            <a:r>
              <a:rPr lang="en-US" sz="2400" spc="235" dirty="0">
                <a:solidFill>
                  <a:srgbClr val="FFFFFF"/>
                </a:solidFill>
                <a:latin typeface="Lora"/>
              </a:rPr>
              <a:t> </a:t>
            </a:r>
            <a:r>
              <a:rPr lang="en-US" sz="2400" spc="235" dirty="0" err="1">
                <a:solidFill>
                  <a:srgbClr val="FFFFFF"/>
                </a:solidFill>
                <a:latin typeface="Lora"/>
              </a:rPr>
              <a:t>перевезення</a:t>
            </a:r>
            <a:r>
              <a:rPr lang="en-US" sz="2400" spc="235" dirty="0">
                <a:solidFill>
                  <a:srgbClr val="FFFFFF"/>
                </a:solidFill>
                <a:latin typeface="Lora"/>
              </a:rPr>
              <a:t> </a:t>
            </a:r>
            <a:r>
              <a:rPr lang="en-US" sz="2400" spc="235" dirty="0" err="1">
                <a:solidFill>
                  <a:srgbClr val="FFFFFF"/>
                </a:solidFill>
                <a:latin typeface="Lora"/>
              </a:rPr>
              <a:t>пасажирів</a:t>
            </a:r>
            <a:r>
              <a:rPr lang="en-US" sz="2400" spc="235" dirty="0">
                <a:solidFill>
                  <a:srgbClr val="FFFFFF"/>
                </a:solidFill>
                <a:latin typeface="Lora"/>
              </a:rPr>
              <a:t> </a:t>
            </a:r>
            <a:r>
              <a:rPr lang="en-US" sz="2400" spc="235" dirty="0" err="1">
                <a:solidFill>
                  <a:srgbClr val="FFFFFF"/>
                </a:solidFill>
                <a:latin typeface="Lora"/>
              </a:rPr>
              <a:t>автомобільним</a:t>
            </a:r>
            <a:r>
              <a:rPr lang="en-US" sz="2400" spc="235" dirty="0">
                <a:solidFill>
                  <a:srgbClr val="FFFFFF"/>
                </a:solidFill>
                <a:latin typeface="Lora"/>
              </a:rPr>
              <a:t> </a:t>
            </a:r>
            <a:r>
              <a:rPr lang="en-US" sz="2400" spc="235" dirty="0" err="1">
                <a:solidFill>
                  <a:srgbClr val="FFFFFF"/>
                </a:solidFill>
                <a:latin typeface="Lora"/>
              </a:rPr>
              <a:t>транспортом</a:t>
            </a:r>
            <a:r>
              <a:rPr lang="en-US" sz="2400" spc="235" dirty="0">
                <a:solidFill>
                  <a:srgbClr val="FFFFFF"/>
                </a:solidFill>
                <a:latin typeface="Lora"/>
              </a:rPr>
              <a:t> </a:t>
            </a:r>
            <a:r>
              <a:rPr lang="en-US" sz="2400" spc="235" dirty="0" err="1">
                <a:solidFill>
                  <a:srgbClr val="FFFFFF"/>
                </a:solidFill>
                <a:latin typeface="Lora"/>
              </a:rPr>
              <a:t>не</a:t>
            </a:r>
            <a:r>
              <a:rPr lang="en-US" sz="2400" spc="235" dirty="0">
                <a:solidFill>
                  <a:srgbClr val="FFFFFF"/>
                </a:solidFill>
                <a:latin typeface="Lora"/>
              </a:rPr>
              <a:t> </a:t>
            </a:r>
            <a:r>
              <a:rPr lang="en-US" sz="2400" spc="235" dirty="0" err="1">
                <a:solidFill>
                  <a:srgbClr val="FFFFFF"/>
                </a:solidFill>
                <a:latin typeface="Lora"/>
              </a:rPr>
              <a:t>переглядався</a:t>
            </a:r>
            <a:r>
              <a:rPr lang="en-US" sz="2400" spc="235" dirty="0">
                <a:solidFill>
                  <a:srgbClr val="FFFFFF"/>
                </a:solidFill>
                <a:latin typeface="Lora"/>
              </a:rPr>
              <a:t> і </a:t>
            </a:r>
            <a:r>
              <a:rPr lang="en-US" sz="2400" spc="235" dirty="0" err="1">
                <a:solidFill>
                  <a:srgbClr val="FFFFFF"/>
                </a:solidFill>
                <a:latin typeface="Lora"/>
              </a:rPr>
              <a:t>залишився</a:t>
            </a:r>
            <a:r>
              <a:rPr lang="en-US" sz="2400" spc="235" dirty="0">
                <a:solidFill>
                  <a:srgbClr val="FFFFFF"/>
                </a:solidFill>
                <a:latin typeface="Lora"/>
              </a:rPr>
              <a:t> </a:t>
            </a:r>
            <a:r>
              <a:rPr lang="en-US" sz="2400" spc="235" dirty="0" err="1">
                <a:solidFill>
                  <a:srgbClr val="FFFFFF"/>
                </a:solidFill>
                <a:latin typeface="Lora"/>
              </a:rPr>
              <a:t>на</a:t>
            </a:r>
            <a:r>
              <a:rPr lang="en-US" sz="2400" spc="235" dirty="0">
                <a:solidFill>
                  <a:srgbClr val="FFFFFF"/>
                </a:solidFill>
                <a:latin typeface="Lora"/>
              </a:rPr>
              <a:t> </a:t>
            </a:r>
            <a:r>
              <a:rPr lang="en-US" sz="2400" spc="235" dirty="0" err="1">
                <a:solidFill>
                  <a:srgbClr val="FFFFFF"/>
                </a:solidFill>
                <a:latin typeface="Lora"/>
              </a:rPr>
              <a:t>рівні</a:t>
            </a:r>
            <a:r>
              <a:rPr lang="en-US" sz="2400" spc="235" dirty="0">
                <a:solidFill>
                  <a:srgbClr val="FFFFFF"/>
                </a:solidFill>
                <a:latin typeface="Lora"/>
              </a:rPr>
              <a:t> </a:t>
            </a:r>
            <a:r>
              <a:rPr lang="en-US" sz="2400" b="1" spc="235" dirty="0">
                <a:solidFill>
                  <a:srgbClr val="FFFFFF"/>
                </a:solidFill>
                <a:latin typeface="Lora"/>
              </a:rPr>
              <a:t>12 </a:t>
            </a:r>
            <a:r>
              <a:rPr lang="en-US" sz="2400" b="1" spc="235" dirty="0" err="1">
                <a:solidFill>
                  <a:srgbClr val="FFFFFF"/>
                </a:solidFill>
                <a:latin typeface="Lora"/>
              </a:rPr>
              <a:t>грн</a:t>
            </a:r>
            <a:r>
              <a:rPr lang="en-US" sz="2400" spc="235" dirty="0">
                <a:solidFill>
                  <a:srgbClr val="FFFFFF"/>
                </a:solidFill>
                <a:latin typeface="Lora"/>
              </a:rPr>
              <a:t>.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549149" y="8462934"/>
            <a:ext cx="7350837" cy="1269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r">
              <a:lnSpc>
                <a:spcPts val="3311"/>
              </a:lnSpc>
              <a:spcBef>
                <a:spcPct val="0"/>
              </a:spcBef>
            </a:pPr>
            <a:r>
              <a:rPr lang="uk-UA" sz="2400" spc="235" dirty="0" smtClean="0">
                <a:solidFill>
                  <a:srgbClr val="FFFFFF"/>
                </a:solidFill>
                <a:latin typeface="Lora"/>
              </a:rPr>
              <a:t>З</a:t>
            </a:r>
            <a:r>
              <a:rPr lang="en-US" sz="2400" spc="235" dirty="0" smtClean="0">
                <a:solidFill>
                  <a:srgbClr val="FFFFFF"/>
                </a:solidFill>
                <a:latin typeface="Lora"/>
              </a:rPr>
              <a:t>а </a:t>
            </a:r>
            <a:r>
              <a:rPr lang="en-US" sz="2400" spc="235" dirty="0" err="1">
                <a:solidFill>
                  <a:srgbClr val="FFFFFF"/>
                </a:solidFill>
                <a:latin typeface="Lora"/>
              </a:rPr>
              <a:t>звітний</a:t>
            </a:r>
            <a:r>
              <a:rPr lang="en-US" sz="2400" spc="235" dirty="0">
                <a:solidFill>
                  <a:srgbClr val="FFFFFF"/>
                </a:solidFill>
                <a:latin typeface="Lora"/>
              </a:rPr>
              <a:t> </a:t>
            </a:r>
            <a:r>
              <a:rPr lang="en-US" sz="2400" spc="235" dirty="0" err="1">
                <a:solidFill>
                  <a:srgbClr val="FFFFFF"/>
                </a:solidFill>
                <a:latin typeface="Lora"/>
              </a:rPr>
              <a:t>період</a:t>
            </a:r>
            <a:r>
              <a:rPr lang="en-US" sz="2400" spc="235" dirty="0">
                <a:solidFill>
                  <a:srgbClr val="FFFFFF"/>
                </a:solidFill>
                <a:latin typeface="Lora"/>
              </a:rPr>
              <a:t> </a:t>
            </a:r>
            <a:r>
              <a:rPr lang="en-US" sz="2400" spc="235" dirty="0" err="1">
                <a:solidFill>
                  <a:srgbClr val="FFFFFF"/>
                </a:solidFill>
                <a:latin typeface="Lora"/>
              </a:rPr>
              <a:t>було</a:t>
            </a:r>
            <a:r>
              <a:rPr lang="en-US" sz="2400" spc="235" dirty="0">
                <a:solidFill>
                  <a:srgbClr val="FFFFFF"/>
                </a:solidFill>
                <a:latin typeface="Lora"/>
              </a:rPr>
              <a:t> </a:t>
            </a:r>
            <a:r>
              <a:rPr lang="uk-UA" sz="2400" spc="235" dirty="0" smtClean="0">
                <a:solidFill>
                  <a:srgbClr val="FFFFFF"/>
                </a:solidFill>
                <a:latin typeface="Lora"/>
              </a:rPr>
              <a:t>п</a:t>
            </a:r>
            <a:r>
              <a:rPr lang="en-US" sz="2400" spc="235" dirty="0" err="1" smtClean="0">
                <a:solidFill>
                  <a:srgbClr val="FFFFFF"/>
                </a:solidFill>
                <a:latin typeface="Lora"/>
              </a:rPr>
              <a:t>еревезен</a:t>
            </a:r>
            <a:r>
              <a:rPr lang="uk-UA" sz="2400" spc="235" dirty="0" smtClean="0">
                <a:solidFill>
                  <a:srgbClr val="FFFFFF"/>
                </a:solidFill>
                <a:latin typeface="Lora"/>
              </a:rPr>
              <a:t>о</a:t>
            </a:r>
            <a:r>
              <a:rPr lang="en-US" sz="2400" spc="235" dirty="0" smtClean="0">
                <a:solidFill>
                  <a:srgbClr val="FFFFFF"/>
                </a:solidFill>
                <a:latin typeface="Lora"/>
              </a:rPr>
              <a:t> </a:t>
            </a:r>
            <a:endParaRPr lang="uk-UA" sz="2400" spc="235" dirty="0" smtClean="0">
              <a:solidFill>
                <a:srgbClr val="FFFFFF"/>
              </a:solidFill>
              <a:latin typeface="Lora"/>
            </a:endParaRPr>
          </a:p>
          <a:p>
            <a:pPr lvl="0" algn="r">
              <a:lnSpc>
                <a:spcPts val="3311"/>
              </a:lnSpc>
              <a:spcBef>
                <a:spcPct val="0"/>
              </a:spcBef>
            </a:pPr>
            <a:r>
              <a:rPr lang="en-US" sz="2400" b="1" spc="235" dirty="0" smtClean="0">
                <a:solidFill>
                  <a:srgbClr val="FFFFFF"/>
                </a:solidFill>
                <a:latin typeface="Lora"/>
              </a:rPr>
              <a:t>601,2 </a:t>
            </a:r>
            <a:r>
              <a:rPr lang="en-US" sz="2400" b="1" spc="235" dirty="0" err="1" smtClean="0">
                <a:solidFill>
                  <a:srgbClr val="FFFFFF"/>
                </a:solidFill>
                <a:latin typeface="Lora"/>
              </a:rPr>
              <a:t>тис.осіб</a:t>
            </a:r>
            <a:r>
              <a:rPr lang="uk-UA" sz="2400" b="1" spc="235" dirty="0" smtClean="0">
                <a:solidFill>
                  <a:srgbClr val="FFFFFF"/>
                </a:solidFill>
                <a:latin typeface="Lora"/>
              </a:rPr>
              <a:t> </a:t>
            </a:r>
            <a:r>
              <a:rPr lang="en-US" sz="2400" spc="235" dirty="0" err="1" smtClean="0">
                <a:solidFill>
                  <a:srgbClr val="FFFFFF"/>
                </a:solidFill>
                <a:latin typeface="Lora"/>
              </a:rPr>
              <a:t>пільгових</a:t>
            </a:r>
            <a:r>
              <a:rPr lang="en-US" sz="2400" spc="235" dirty="0" smtClean="0">
                <a:solidFill>
                  <a:srgbClr val="FFFFFF"/>
                </a:solidFill>
                <a:latin typeface="Lora"/>
              </a:rPr>
              <a:t> </a:t>
            </a:r>
            <a:r>
              <a:rPr lang="en-US" sz="2400" spc="235" dirty="0" err="1" smtClean="0">
                <a:solidFill>
                  <a:srgbClr val="FFFFFF"/>
                </a:solidFill>
                <a:latin typeface="Lora"/>
              </a:rPr>
              <a:t>категорій</a:t>
            </a:r>
            <a:r>
              <a:rPr lang="en-US" sz="2400" spc="235" dirty="0" smtClean="0">
                <a:solidFill>
                  <a:srgbClr val="FFFFFF"/>
                </a:solidFill>
                <a:latin typeface="Lora"/>
              </a:rPr>
              <a:t>.</a:t>
            </a:r>
            <a:endParaRPr lang="uk-UA" sz="2400" spc="235" dirty="0" smtClean="0">
              <a:solidFill>
                <a:srgbClr val="FFFFFF"/>
              </a:solidFill>
              <a:latin typeface="Lora"/>
            </a:endParaRPr>
          </a:p>
          <a:p>
            <a:pPr lvl="0" algn="r">
              <a:lnSpc>
                <a:spcPts val="3311"/>
              </a:lnSpc>
              <a:spcBef>
                <a:spcPct val="0"/>
              </a:spcBef>
            </a:pPr>
            <a:r>
              <a:rPr lang="en-US" sz="2400" spc="235" dirty="0" smtClean="0">
                <a:solidFill>
                  <a:srgbClr val="FFFFFF"/>
                </a:solidFill>
                <a:latin typeface="Lora"/>
              </a:rPr>
              <a:t> </a:t>
            </a:r>
            <a:r>
              <a:rPr lang="en-US" sz="2400" spc="235" dirty="0">
                <a:solidFill>
                  <a:srgbClr val="FFFFFF"/>
                </a:solidFill>
                <a:latin typeface="Lora"/>
              </a:rPr>
              <a:t>(27% </a:t>
            </a:r>
            <a:r>
              <a:rPr lang="en-US" sz="2400" spc="235" dirty="0" err="1">
                <a:solidFill>
                  <a:srgbClr val="FFFFFF"/>
                </a:solidFill>
                <a:latin typeface="Lora"/>
              </a:rPr>
              <a:t>до</a:t>
            </a:r>
            <a:r>
              <a:rPr lang="en-US" sz="2400" spc="235" dirty="0">
                <a:solidFill>
                  <a:srgbClr val="FFFFFF"/>
                </a:solidFill>
                <a:latin typeface="Lora"/>
              </a:rPr>
              <a:t> </a:t>
            </a:r>
            <a:r>
              <a:rPr lang="en-US" sz="2400" spc="235" dirty="0" err="1">
                <a:solidFill>
                  <a:srgbClr val="FFFFFF"/>
                </a:solidFill>
                <a:latin typeface="Lora"/>
              </a:rPr>
              <a:t>загальної</a:t>
            </a:r>
            <a:r>
              <a:rPr lang="en-US" sz="2400" spc="235" dirty="0">
                <a:solidFill>
                  <a:srgbClr val="FFFFFF"/>
                </a:solidFill>
                <a:latin typeface="Lora"/>
              </a:rPr>
              <a:t> </a:t>
            </a:r>
            <a:r>
              <a:rPr lang="en-US" sz="2400" spc="235" dirty="0" err="1">
                <a:solidFill>
                  <a:srgbClr val="FFFFFF"/>
                </a:solidFill>
                <a:latin typeface="Lora"/>
              </a:rPr>
              <a:t>кількості</a:t>
            </a:r>
            <a:r>
              <a:rPr lang="en-US" sz="2400" spc="235" dirty="0">
                <a:solidFill>
                  <a:srgbClr val="FFFFFF"/>
                </a:solidFill>
                <a:latin typeface="Lora"/>
              </a:rPr>
              <a:t>) 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403339" y="3912242"/>
            <a:ext cx="6538225" cy="4153891"/>
          </a:xfrm>
          <a:custGeom>
            <a:avLst/>
            <a:gdLst/>
            <a:ahLst/>
            <a:cxnLst/>
            <a:rect l="l" t="t" r="r" b="b"/>
            <a:pathLst>
              <a:path w="6538225" h="4153891">
                <a:moveTo>
                  <a:pt x="0" y="0"/>
                </a:moveTo>
                <a:lnTo>
                  <a:pt x="6538225" y="0"/>
                </a:lnTo>
                <a:lnTo>
                  <a:pt x="6538225" y="4153891"/>
                </a:lnTo>
                <a:lnTo>
                  <a:pt x="0" y="41538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7499075" y="2846760"/>
            <a:ext cx="3378936" cy="3365737"/>
            <a:chOff x="0" y="0"/>
            <a:chExt cx="6502400" cy="6477000"/>
          </a:xfrm>
        </p:grpSpPr>
        <p:sp>
          <p:nvSpPr>
            <p:cNvPr id="5" name="Freeform 5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5"/>
              <a:stretch>
                <a:fillRect l="-45149" r="-4181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BFB"/>
            </a:solidFill>
          </p:spPr>
        </p:sp>
      </p:grpSp>
      <p:sp>
        <p:nvSpPr>
          <p:cNvPr id="7" name="Freeform 7"/>
          <p:cNvSpPr/>
          <p:nvPr/>
        </p:nvSpPr>
        <p:spPr>
          <a:xfrm rot="-5400000">
            <a:off x="5919431" y="3912242"/>
            <a:ext cx="6538225" cy="4153891"/>
          </a:xfrm>
          <a:custGeom>
            <a:avLst/>
            <a:gdLst/>
            <a:ahLst/>
            <a:cxnLst/>
            <a:rect l="l" t="t" r="r" b="b"/>
            <a:pathLst>
              <a:path w="6538225" h="4153891">
                <a:moveTo>
                  <a:pt x="0" y="0"/>
                </a:moveTo>
                <a:lnTo>
                  <a:pt x="6538224" y="0"/>
                </a:lnTo>
                <a:lnTo>
                  <a:pt x="6538224" y="4153891"/>
                </a:lnTo>
                <a:lnTo>
                  <a:pt x="0" y="41538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400000">
            <a:off x="11435397" y="3912242"/>
            <a:ext cx="6538225" cy="4153891"/>
          </a:xfrm>
          <a:custGeom>
            <a:avLst/>
            <a:gdLst/>
            <a:ahLst/>
            <a:cxnLst/>
            <a:rect l="l" t="t" r="r" b="b"/>
            <a:pathLst>
              <a:path w="6538225" h="4153891">
                <a:moveTo>
                  <a:pt x="0" y="0"/>
                </a:moveTo>
                <a:lnTo>
                  <a:pt x="6538225" y="0"/>
                </a:lnTo>
                <a:lnTo>
                  <a:pt x="6538225" y="4153891"/>
                </a:lnTo>
                <a:lnTo>
                  <a:pt x="0" y="41538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2974632" y="2839731"/>
            <a:ext cx="3481258" cy="3467660"/>
            <a:chOff x="0" y="0"/>
            <a:chExt cx="6502400" cy="6477000"/>
          </a:xfrm>
        </p:grpSpPr>
        <p:sp>
          <p:nvSpPr>
            <p:cNvPr id="10" name="Freeform 10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6"/>
              <a:stretch>
                <a:fillRect l="-38492" r="-38492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2F2F2"/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946678" y="2912053"/>
            <a:ext cx="3451545" cy="3438062"/>
            <a:chOff x="0" y="0"/>
            <a:chExt cx="6502400" cy="6477000"/>
          </a:xfrm>
        </p:grpSpPr>
        <p:sp>
          <p:nvSpPr>
            <p:cNvPr id="13" name="Freeform 13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7"/>
              <a:stretch>
                <a:fillRect l="-30816" r="-14409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2F2F2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0" y="0"/>
            <a:ext cx="18288000" cy="1838469"/>
            <a:chOff x="0" y="0"/>
            <a:chExt cx="4816593" cy="48420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816592" cy="484206"/>
            </a:xfrm>
            <a:custGeom>
              <a:avLst/>
              <a:gdLst/>
              <a:ahLst/>
              <a:cxnLst/>
              <a:rect l="l" t="t" r="r" b="b"/>
              <a:pathLst>
                <a:path w="4816592" h="484206">
                  <a:moveTo>
                    <a:pt x="0" y="0"/>
                  </a:moveTo>
                  <a:lnTo>
                    <a:pt x="4816592" y="0"/>
                  </a:lnTo>
                  <a:lnTo>
                    <a:pt x="4816592" y="484206"/>
                  </a:lnTo>
                  <a:lnTo>
                    <a:pt x="0" y="484206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19050"/>
              <a:ext cx="4816593" cy="503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-1350664" y="-2276331"/>
            <a:ext cx="3172137" cy="4114800"/>
          </a:xfrm>
          <a:custGeom>
            <a:avLst/>
            <a:gdLst/>
            <a:ahLst/>
            <a:cxnLst/>
            <a:rect l="l" t="t" r="r" b="b"/>
            <a:pathLst>
              <a:path w="3172137" h="4114800">
                <a:moveTo>
                  <a:pt x="0" y="0"/>
                </a:moveTo>
                <a:lnTo>
                  <a:pt x="3172137" y="0"/>
                </a:lnTo>
                <a:lnTo>
                  <a:pt x="317213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6384715" y="0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1802567" y="6496868"/>
            <a:ext cx="3739769" cy="2499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9"/>
              </a:lnSpc>
            </a:pPr>
            <a:r>
              <a:rPr lang="en-US" sz="2299" spc="114" dirty="0">
                <a:solidFill>
                  <a:srgbClr val="FFFBFB"/>
                </a:solidFill>
                <a:latin typeface="Lora Bold"/>
              </a:rPr>
              <a:t>В 2023 </a:t>
            </a:r>
            <a:r>
              <a:rPr lang="en-US" sz="2299" spc="114" dirty="0" err="1">
                <a:solidFill>
                  <a:srgbClr val="FFFBFB"/>
                </a:solidFill>
                <a:latin typeface="Lora Bold"/>
              </a:rPr>
              <a:t>році</a:t>
            </a:r>
            <a:r>
              <a:rPr lang="en-US" sz="2299" spc="114" dirty="0">
                <a:solidFill>
                  <a:srgbClr val="FFFBFB"/>
                </a:solidFill>
                <a:latin typeface="Lora Bold"/>
              </a:rPr>
              <a:t>  </a:t>
            </a:r>
            <a:r>
              <a:rPr lang="en-US" sz="2299" spc="114" dirty="0" err="1">
                <a:solidFill>
                  <a:srgbClr val="FFFBFB"/>
                </a:solidFill>
                <a:latin typeface="Lora Bold"/>
              </a:rPr>
              <a:t>експлуатаційний</a:t>
            </a:r>
            <a:r>
              <a:rPr lang="en-US" sz="2299" spc="114" dirty="0">
                <a:solidFill>
                  <a:srgbClr val="FFFBFB"/>
                </a:solidFill>
                <a:latin typeface="Lora Bold"/>
              </a:rPr>
              <a:t> </a:t>
            </a:r>
            <a:r>
              <a:rPr lang="en-US" sz="2299" spc="114" dirty="0" err="1">
                <a:solidFill>
                  <a:srgbClr val="FFFBFB"/>
                </a:solidFill>
                <a:latin typeface="Lora Bold"/>
              </a:rPr>
              <a:t>вантажообіг</a:t>
            </a:r>
            <a:r>
              <a:rPr lang="en-US" sz="2299" spc="114" dirty="0">
                <a:solidFill>
                  <a:srgbClr val="FFFBFB"/>
                </a:solidFill>
                <a:latin typeface="Lora Bold"/>
              </a:rPr>
              <a:t> </a:t>
            </a:r>
            <a:r>
              <a:rPr lang="en-US" sz="2299" spc="114" dirty="0" err="1">
                <a:solidFill>
                  <a:srgbClr val="FFFBFB"/>
                </a:solidFill>
                <a:latin typeface="Lora Bold"/>
              </a:rPr>
              <a:t>склав</a:t>
            </a:r>
            <a:r>
              <a:rPr lang="en-US" sz="2299" spc="114" dirty="0">
                <a:solidFill>
                  <a:srgbClr val="FFFBFB"/>
                </a:solidFill>
                <a:latin typeface="Lora Bold"/>
              </a:rPr>
              <a:t> </a:t>
            </a:r>
            <a:endParaRPr lang="uk-UA" sz="2299" spc="114" dirty="0" smtClean="0">
              <a:solidFill>
                <a:srgbClr val="FFFBFB"/>
              </a:solidFill>
              <a:latin typeface="Lora Bold"/>
            </a:endParaRPr>
          </a:p>
          <a:p>
            <a:pPr algn="ctr">
              <a:lnSpc>
                <a:spcPts val="2759"/>
              </a:lnSpc>
            </a:pPr>
            <a:r>
              <a:rPr lang="en-US" sz="2299" spc="114" dirty="0" smtClean="0">
                <a:solidFill>
                  <a:srgbClr val="FFFBFB"/>
                </a:solidFill>
                <a:latin typeface="Lora Bold"/>
              </a:rPr>
              <a:t>2,2 </a:t>
            </a:r>
            <a:r>
              <a:rPr lang="en-US" sz="2299" spc="114" dirty="0" err="1">
                <a:solidFill>
                  <a:srgbClr val="FFFBFB"/>
                </a:solidFill>
                <a:latin typeface="Lora Bold"/>
              </a:rPr>
              <a:t>млн.ткм.нетто</a:t>
            </a:r>
            <a:r>
              <a:rPr lang="en-US" sz="2299" spc="114" dirty="0">
                <a:solidFill>
                  <a:srgbClr val="FFFBFB"/>
                </a:solidFill>
                <a:latin typeface="Lora Bold"/>
              </a:rPr>
              <a:t>, </a:t>
            </a:r>
            <a:endParaRPr lang="uk-UA" sz="2299" spc="114" dirty="0" smtClean="0">
              <a:solidFill>
                <a:srgbClr val="FFFBFB"/>
              </a:solidFill>
              <a:latin typeface="Lora Bold"/>
            </a:endParaRPr>
          </a:p>
          <a:p>
            <a:pPr algn="ctr">
              <a:lnSpc>
                <a:spcPts val="2759"/>
              </a:lnSpc>
            </a:pPr>
            <a:r>
              <a:rPr lang="en-US" sz="2299" spc="114" dirty="0" err="1" smtClean="0">
                <a:solidFill>
                  <a:srgbClr val="FFFBFB"/>
                </a:solidFill>
                <a:latin typeface="Lora Bold"/>
              </a:rPr>
              <a:t>що</a:t>
            </a:r>
            <a:r>
              <a:rPr lang="en-US" sz="2299" spc="114" dirty="0" smtClean="0">
                <a:solidFill>
                  <a:srgbClr val="FFFBFB"/>
                </a:solidFill>
                <a:latin typeface="Lora Bold"/>
              </a:rPr>
              <a:t> </a:t>
            </a:r>
            <a:r>
              <a:rPr lang="en-US" sz="2299" spc="114" dirty="0" err="1">
                <a:solidFill>
                  <a:srgbClr val="FFFBFB"/>
                </a:solidFill>
                <a:latin typeface="Lora Bold"/>
              </a:rPr>
              <a:t>на</a:t>
            </a:r>
            <a:r>
              <a:rPr lang="en-US" sz="2299" spc="114" dirty="0">
                <a:solidFill>
                  <a:srgbClr val="FFFBFB"/>
                </a:solidFill>
                <a:latin typeface="Lora Bold"/>
              </a:rPr>
              <a:t> 3,6% </a:t>
            </a:r>
            <a:r>
              <a:rPr lang="en-US" sz="2299" spc="114" dirty="0" err="1">
                <a:solidFill>
                  <a:srgbClr val="FFFBFB"/>
                </a:solidFill>
                <a:latin typeface="Lora Bold"/>
              </a:rPr>
              <a:t>менше</a:t>
            </a:r>
            <a:r>
              <a:rPr lang="en-US" sz="2299" spc="114" dirty="0">
                <a:solidFill>
                  <a:srgbClr val="FFFBFB"/>
                </a:solidFill>
                <a:latin typeface="Lora Bold"/>
              </a:rPr>
              <a:t> </a:t>
            </a:r>
            <a:r>
              <a:rPr lang="en-US" sz="2299" spc="114" dirty="0" err="1">
                <a:solidFill>
                  <a:srgbClr val="FFFBFB"/>
                </a:solidFill>
                <a:latin typeface="Lora Bold"/>
              </a:rPr>
              <a:t>минулорічного</a:t>
            </a:r>
            <a:r>
              <a:rPr lang="en-US" sz="2299" spc="114" dirty="0">
                <a:solidFill>
                  <a:srgbClr val="FFFBFB"/>
                </a:solidFill>
                <a:latin typeface="Lora Bold"/>
              </a:rPr>
              <a:t> </a:t>
            </a:r>
            <a:r>
              <a:rPr lang="en-US" sz="2299" spc="114" dirty="0" err="1">
                <a:solidFill>
                  <a:srgbClr val="FFFBFB"/>
                </a:solidFill>
                <a:latin typeface="Lora Bold"/>
              </a:rPr>
              <a:t>показника</a:t>
            </a:r>
            <a:endParaRPr lang="en-US" sz="2299" spc="114" dirty="0">
              <a:solidFill>
                <a:srgbClr val="FFFBFB"/>
              </a:solidFill>
              <a:latin typeface="Lora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7537744" y="6496868"/>
            <a:ext cx="3451545" cy="2390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9"/>
              </a:lnSpc>
            </a:pPr>
            <a:r>
              <a:rPr lang="en-US" sz="2299" spc="114">
                <a:solidFill>
                  <a:srgbClr val="FFFBFB"/>
                </a:solidFill>
                <a:latin typeface="Lora Bold"/>
              </a:rPr>
              <a:t>Кількість відправлених пасажирів порівняно з минулим роком зросла на 43,4% і становила 1,3 млн. осіб.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627564" y="6496868"/>
            <a:ext cx="4153891" cy="2140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0"/>
              </a:lnSpc>
            </a:pPr>
            <a:r>
              <a:rPr lang="en-US" sz="2300" spc="115" dirty="0">
                <a:solidFill>
                  <a:srgbClr val="FFFBFB"/>
                </a:solidFill>
                <a:latin typeface="Lora Bold"/>
              </a:rPr>
              <a:t>З </a:t>
            </a:r>
            <a:r>
              <a:rPr lang="en-US" sz="2300" spc="115" dirty="0" err="1">
                <a:solidFill>
                  <a:srgbClr val="FFFBFB"/>
                </a:solidFill>
                <a:latin typeface="Lora Bold"/>
              </a:rPr>
              <a:t>бюджету</a:t>
            </a:r>
            <a:r>
              <a:rPr lang="en-US" sz="2300" spc="115" dirty="0">
                <a:solidFill>
                  <a:srgbClr val="FFFBFB"/>
                </a:solidFill>
                <a:latin typeface="Lora Bold"/>
              </a:rPr>
              <a:t> </a:t>
            </a:r>
            <a:r>
              <a:rPr lang="en-US" sz="2300" spc="115" dirty="0" err="1">
                <a:solidFill>
                  <a:srgbClr val="FFFBFB"/>
                </a:solidFill>
                <a:latin typeface="Lora Bold"/>
              </a:rPr>
              <a:t>громади</a:t>
            </a:r>
            <a:r>
              <a:rPr lang="en-US" sz="2300" spc="115" dirty="0">
                <a:solidFill>
                  <a:srgbClr val="FFFBFB"/>
                </a:solidFill>
                <a:latin typeface="Lora Bold"/>
              </a:rPr>
              <a:t> </a:t>
            </a:r>
            <a:r>
              <a:rPr lang="en-US" sz="2300" spc="115" dirty="0" err="1">
                <a:solidFill>
                  <a:srgbClr val="FFFBFB"/>
                </a:solidFill>
                <a:latin typeface="Lora Bold"/>
              </a:rPr>
              <a:t>для</a:t>
            </a:r>
            <a:r>
              <a:rPr lang="en-US" sz="2300" spc="115" dirty="0">
                <a:solidFill>
                  <a:srgbClr val="FFFBFB"/>
                </a:solidFill>
                <a:latin typeface="Lora Bold"/>
              </a:rPr>
              <a:t> </a:t>
            </a:r>
            <a:r>
              <a:rPr lang="en-US" sz="2300" spc="115" dirty="0" err="1">
                <a:solidFill>
                  <a:srgbClr val="FFFBFB"/>
                </a:solidFill>
                <a:latin typeface="Lora Bold"/>
              </a:rPr>
              <a:t>компенсації</a:t>
            </a:r>
            <a:r>
              <a:rPr lang="en-US" sz="2300" spc="115" dirty="0">
                <a:solidFill>
                  <a:srgbClr val="FFFBFB"/>
                </a:solidFill>
                <a:latin typeface="Lora Bold"/>
              </a:rPr>
              <a:t> </a:t>
            </a:r>
            <a:r>
              <a:rPr lang="en-US" sz="2300" spc="115" dirty="0" err="1">
                <a:solidFill>
                  <a:srgbClr val="FFFBFB"/>
                </a:solidFill>
                <a:latin typeface="Lora Bold"/>
              </a:rPr>
              <a:t>витрат</a:t>
            </a:r>
            <a:r>
              <a:rPr lang="en-US" sz="2300" spc="115" dirty="0">
                <a:solidFill>
                  <a:srgbClr val="FFFBFB"/>
                </a:solidFill>
                <a:latin typeface="Lora Bold"/>
              </a:rPr>
              <a:t> </a:t>
            </a:r>
            <a:r>
              <a:rPr lang="en-US" sz="2300" spc="115" dirty="0" err="1">
                <a:solidFill>
                  <a:srgbClr val="FFFBFB"/>
                </a:solidFill>
                <a:latin typeface="Lora Bold"/>
              </a:rPr>
              <a:t>за</a:t>
            </a:r>
            <a:r>
              <a:rPr lang="en-US" sz="2300" spc="115" dirty="0">
                <a:solidFill>
                  <a:srgbClr val="FFFBFB"/>
                </a:solidFill>
                <a:latin typeface="Lora Bold"/>
              </a:rPr>
              <a:t> </a:t>
            </a:r>
            <a:r>
              <a:rPr lang="en-US" sz="2300" spc="115" dirty="0" err="1">
                <a:solidFill>
                  <a:srgbClr val="FFFBFB"/>
                </a:solidFill>
                <a:latin typeface="Lora Bold"/>
              </a:rPr>
              <a:t>пільгове</a:t>
            </a:r>
            <a:r>
              <a:rPr lang="en-US" sz="2300" spc="115" dirty="0">
                <a:solidFill>
                  <a:srgbClr val="FFFBFB"/>
                </a:solidFill>
                <a:latin typeface="Lora Bold"/>
              </a:rPr>
              <a:t> </a:t>
            </a:r>
            <a:r>
              <a:rPr lang="en-US" sz="2300" spc="115" dirty="0" err="1">
                <a:solidFill>
                  <a:srgbClr val="FFFBFB"/>
                </a:solidFill>
                <a:latin typeface="Lora Bold"/>
              </a:rPr>
              <a:t>перевезення</a:t>
            </a:r>
            <a:r>
              <a:rPr lang="en-US" sz="2300" spc="115" dirty="0">
                <a:solidFill>
                  <a:srgbClr val="FFFBFB"/>
                </a:solidFill>
                <a:latin typeface="Lora Bold"/>
              </a:rPr>
              <a:t> </a:t>
            </a:r>
            <a:r>
              <a:rPr lang="en-US" sz="2300" spc="115" dirty="0" err="1">
                <a:solidFill>
                  <a:srgbClr val="FFFBFB"/>
                </a:solidFill>
                <a:latin typeface="Lora Bold"/>
              </a:rPr>
              <a:t>залізничним</a:t>
            </a:r>
            <a:r>
              <a:rPr lang="en-US" sz="2300" spc="115" dirty="0">
                <a:solidFill>
                  <a:srgbClr val="FFFBFB"/>
                </a:solidFill>
                <a:latin typeface="Lora Bold"/>
              </a:rPr>
              <a:t> </a:t>
            </a:r>
            <a:r>
              <a:rPr lang="en-US" sz="2300" spc="115" dirty="0" err="1">
                <a:solidFill>
                  <a:srgbClr val="FFFBFB"/>
                </a:solidFill>
                <a:latin typeface="Lora Bold"/>
              </a:rPr>
              <a:t>транспортом</a:t>
            </a:r>
            <a:r>
              <a:rPr lang="en-US" sz="2300" spc="115" dirty="0">
                <a:solidFill>
                  <a:srgbClr val="FFFBFB"/>
                </a:solidFill>
                <a:latin typeface="Lora Bold"/>
              </a:rPr>
              <a:t> в 2023 </a:t>
            </a:r>
            <a:r>
              <a:rPr lang="en-US" sz="2300" spc="115" dirty="0" err="1">
                <a:solidFill>
                  <a:srgbClr val="FFFBFB"/>
                </a:solidFill>
                <a:latin typeface="Lora Bold"/>
              </a:rPr>
              <a:t>році</a:t>
            </a:r>
            <a:r>
              <a:rPr lang="en-US" sz="2300" spc="115" dirty="0">
                <a:solidFill>
                  <a:srgbClr val="FFFBFB"/>
                </a:solidFill>
                <a:latin typeface="Lora Bold"/>
              </a:rPr>
              <a:t> </a:t>
            </a:r>
            <a:r>
              <a:rPr lang="en-US" sz="2300" spc="115" dirty="0" err="1">
                <a:solidFill>
                  <a:srgbClr val="FFFBFB"/>
                </a:solidFill>
                <a:latin typeface="Lora Bold"/>
              </a:rPr>
              <a:t>виділено</a:t>
            </a:r>
            <a:r>
              <a:rPr lang="en-US" sz="2300" spc="115" dirty="0">
                <a:solidFill>
                  <a:srgbClr val="FFFBFB"/>
                </a:solidFill>
                <a:latin typeface="Lora Bold"/>
              </a:rPr>
              <a:t> 3,5 </a:t>
            </a:r>
            <a:r>
              <a:rPr lang="en-US" sz="2300" spc="115" dirty="0" err="1">
                <a:solidFill>
                  <a:srgbClr val="FFFBFB"/>
                </a:solidFill>
                <a:latin typeface="Lora Bold"/>
              </a:rPr>
              <a:t>млн</a:t>
            </a:r>
            <a:r>
              <a:rPr lang="en-US" sz="2300" spc="115" dirty="0">
                <a:solidFill>
                  <a:srgbClr val="FFFBFB"/>
                </a:solidFill>
                <a:latin typeface="Lora Bold"/>
              </a:rPr>
              <a:t>. </a:t>
            </a:r>
            <a:r>
              <a:rPr lang="en-US" sz="2300" spc="115" dirty="0" err="1">
                <a:solidFill>
                  <a:srgbClr val="FFFBFB"/>
                </a:solidFill>
                <a:latin typeface="Lora Bold"/>
              </a:rPr>
              <a:t>грн</a:t>
            </a:r>
            <a:r>
              <a:rPr lang="en-US" sz="2300" spc="115" dirty="0">
                <a:solidFill>
                  <a:srgbClr val="FFFBFB"/>
                </a:solidFill>
                <a:latin typeface="Lora Bold"/>
              </a:rPr>
              <a:t>.,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941698" y="527871"/>
            <a:ext cx="10643637" cy="788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940"/>
              </a:lnSpc>
              <a:spcBef>
                <a:spcPct val="0"/>
              </a:spcBef>
            </a:pPr>
            <a:r>
              <a:rPr lang="en-US" sz="6000" spc="210">
                <a:solidFill>
                  <a:srgbClr val="FFFFFF"/>
                </a:solidFill>
                <a:latin typeface="Lora"/>
              </a:rPr>
              <a:t>Транспортний комплекс</a:t>
            </a:r>
          </a:p>
        </p:txBody>
      </p:sp>
      <p:grpSp>
        <p:nvGrpSpPr>
          <p:cNvPr id="24" name="Group 4"/>
          <p:cNvGrpSpPr>
            <a:grpSpLocks noChangeAspect="1"/>
          </p:cNvGrpSpPr>
          <p:nvPr/>
        </p:nvGrpSpPr>
        <p:grpSpPr>
          <a:xfrm>
            <a:off x="7387484" y="2894094"/>
            <a:ext cx="3601805" cy="3587735"/>
            <a:chOff x="0" y="0"/>
            <a:chExt cx="6502400" cy="6477000"/>
          </a:xfrm>
        </p:grpSpPr>
        <p:sp>
          <p:nvSpPr>
            <p:cNvPr id="25" name="Freeform 5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5"/>
              <a:stretch>
                <a:fillRect l="-45149" r="-4181"/>
              </a:stretch>
            </a:blipFill>
          </p:spPr>
        </p:sp>
        <p:sp>
          <p:nvSpPr>
            <p:cNvPr id="26" name="Freeform 6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BFB"/>
            </a:solidFill>
          </p:spPr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0"/>
            <a:ext cx="9551719" cy="5372843"/>
            <a:chOff x="0" y="0"/>
            <a:chExt cx="6089457" cy="34253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089457" cy="3425320"/>
            </a:xfrm>
            <a:custGeom>
              <a:avLst/>
              <a:gdLst/>
              <a:ahLst/>
              <a:cxnLst/>
              <a:rect l="l" t="t" r="r" b="b"/>
              <a:pathLst>
                <a:path w="6089457" h="3425320">
                  <a:moveTo>
                    <a:pt x="0" y="3425320"/>
                  </a:moveTo>
                  <a:lnTo>
                    <a:pt x="0" y="0"/>
                  </a:lnTo>
                  <a:lnTo>
                    <a:pt x="6089457" y="0"/>
                  </a:lnTo>
                  <a:cubicBezTo>
                    <a:pt x="4059638" y="1141773"/>
                    <a:pt x="2029819" y="2283546"/>
                    <a:pt x="0" y="3425320"/>
                  </a:cubicBezTo>
                  <a:close/>
                </a:path>
              </a:pathLst>
            </a:custGeom>
            <a:solidFill>
              <a:srgbClr val="F9D549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089457" cy="3425320"/>
            </a:xfrm>
            <a:custGeom>
              <a:avLst/>
              <a:gdLst/>
              <a:ahLst/>
              <a:cxnLst/>
              <a:rect l="l" t="t" r="r" b="b"/>
              <a:pathLst>
                <a:path w="6089457" h="3425320">
                  <a:moveTo>
                    <a:pt x="0" y="3425320"/>
                  </a:moveTo>
                  <a:lnTo>
                    <a:pt x="0" y="0"/>
                  </a:lnTo>
                  <a:lnTo>
                    <a:pt x="6089457" y="0"/>
                  </a:lnTo>
                  <a:cubicBezTo>
                    <a:pt x="4059638" y="1141773"/>
                    <a:pt x="2029819" y="2283546"/>
                    <a:pt x="0" y="3425320"/>
                  </a:cubicBezTo>
                  <a:close/>
                </a:path>
              </a:pathLst>
            </a:custGeom>
            <a:blipFill>
              <a:blip r:embed="rId2"/>
              <a:stretch>
                <a:fillRect l="-38" r="-38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 rot="-1660488">
            <a:off x="-4233206" y="5189176"/>
            <a:ext cx="8282376" cy="404757"/>
            <a:chOff x="0" y="0"/>
            <a:chExt cx="2181367" cy="10660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81366" cy="106603"/>
            </a:xfrm>
            <a:custGeom>
              <a:avLst/>
              <a:gdLst/>
              <a:ahLst/>
              <a:cxnLst/>
              <a:rect l="l" t="t" r="r" b="b"/>
              <a:pathLst>
                <a:path w="2181366" h="106603">
                  <a:moveTo>
                    <a:pt x="0" y="0"/>
                  </a:moveTo>
                  <a:lnTo>
                    <a:pt x="2181366" y="0"/>
                  </a:lnTo>
                  <a:lnTo>
                    <a:pt x="2181366" y="106603"/>
                  </a:lnTo>
                  <a:lnTo>
                    <a:pt x="0" y="106603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2181367" cy="1256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747322">
            <a:off x="3921959" y="1003562"/>
            <a:ext cx="8282376" cy="111180"/>
            <a:chOff x="0" y="0"/>
            <a:chExt cx="2181367" cy="2928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81366" cy="29282"/>
            </a:xfrm>
            <a:custGeom>
              <a:avLst/>
              <a:gdLst/>
              <a:ahLst/>
              <a:cxnLst/>
              <a:rect l="l" t="t" r="r" b="b"/>
              <a:pathLst>
                <a:path w="2181366" h="29282">
                  <a:moveTo>
                    <a:pt x="0" y="0"/>
                  </a:moveTo>
                  <a:lnTo>
                    <a:pt x="2181366" y="0"/>
                  </a:lnTo>
                  <a:lnTo>
                    <a:pt x="2181366" y="29282"/>
                  </a:lnTo>
                  <a:lnTo>
                    <a:pt x="0" y="29282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2181367" cy="483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003462" y="4996933"/>
            <a:ext cx="4792362" cy="1594049"/>
            <a:chOff x="0" y="0"/>
            <a:chExt cx="4350874" cy="14472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350849" cy="1447165"/>
            </a:xfrm>
            <a:custGeom>
              <a:avLst/>
              <a:gdLst/>
              <a:ahLst/>
              <a:cxnLst/>
              <a:rect l="l" t="t" r="r" b="b"/>
              <a:pathLst>
                <a:path w="4350849" h="1447165">
                  <a:moveTo>
                    <a:pt x="357770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47165"/>
                    <a:pt x="0" y="1447165"/>
                    <a:pt x="0" y="1447165"/>
                  </a:cubicBezTo>
                  <a:cubicBezTo>
                    <a:pt x="3577706" y="1447165"/>
                    <a:pt x="3577706" y="1447165"/>
                    <a:pt x="3577706" y="1447165"/>
                  </a:cubicBezTo>
                  <a:cubicBezTo>
                    <a:pt x="4003552" y="1447165"/>
                    <a:pt x="4350849" y="1122172"/>
                    <a:pt x="4350849" y="723519"/>
                  </a:cubicBezTo>
                  <a:cubicBezTo>
                    <a:pt x="4350849" y="324866"/>
                    <a:pt x="4003552" y="0"/>
                    <a:pt x="3577706" y="0"/>
                  </a:cubicBezTo>
                  <a:close/>
                </a:path>
              </a:pathLst>
            </a:custGeom>
            <a:solidFill>
              <a:srgbClr val="F2F2F2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1165515" y="4572031"/>
            <a:ext cx="2264977" cy="2252603"/>
            <a:chOff x="0" y="0"/>
            <a:chExt cx="2056320" cy="204508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056384" cy="2045066"/>
            </a:xfrm>
            <a:custGeom>
              <a:avLst/>
              <a:gdLst/>
              <a:ahLst/>
              <a:cxnLst/>
              <a:rect l="l" t="t" r="r" b="b"/>
              <a:pathLst>
                <a:path w="2056384" h="2045066">
                  <a:moveTo>
                    <a:pt x="0" y="1022533"/>
                  </a:moveTo>
                  <a:cubicBezTo>
                    <a:pt x="0" y="457801"/>
                    <a:pt x="460375" y="0"/>
                    <a:pt x="1028192" y="0"/>
                  </a:cubicBezTo>
                  <a:cubicBezTo>
                    <a:pt x="1596009" y="0"/>
                    <a:pt x="2056384" y="457801"/>
                    <a:pt x="2056384" y="1022533"/>
                  </a:cubicBezTo>
                  <a:cubicBezTo>
                    <a:pt x="2056384" y="1587264"/>
                    <a:pt x="1596009" y="2045066"/>
                    <a:pt x="1028192" y="2045066"/>
                  </a:cubicBezTo>
                  <a:cubicBezTo>
                    <a:pt x="460375" y="2045066"/>
                    <a:pt x="0" y="1587264"/>
                    <a:pt x="0" y="1022533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1353801" y="7494167"/>
            <a:ext cx="6689906" cy="1764092"/>
            <a:chOff x="0" y="0"/>
            <a:chExt cx="5621043" cy="150348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620951" cy="1503452"/>
            </a:xfrm>
            <a:custGeom>
              <a:avLst/>
              <a:gdLst/>
              <a:ahLst/>
              <a:cxnLst/>
              <a:rect l="l" t="t" r="r" b="b"/>
              <a:pathLst>
                <a:path w="5620951" h="1503452">
                  <a:moveTo>
                    <a:pt x="462210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503452"/>
                    <a:pt x="0" y="1503452"/>
                    <a:pt x="0" y="1503452"/>
                  </a:cubicBezTo>
                  <a:cubicBezTo>
                    <a:pt x="4622107" y="1503452"/>
                    <a:pt x="4622107" y="1503452"/>
                    <a:pt x="4622107" y="1503452"/>
                  </a:cubicBezTo>
                  <a:cubicBezTo>
                    <a:pt x="5172312" y="1503452"/>
                    <a:pt x="5620951" y="1165795"/>
                    <a:pt x="5620951" y="751726"/>
                  </a:cubicBezTo>
                  <a:cubicBezTo>
                    <a:pt x="5620951" y="337657"/>
                    <a:pt x="5172311" y="0"/>
                    <a:pt x="4622107" y="0"/>
                  </a:cubicBezTo>
                  <a:close/>
                </a:path>
              </a:pathLst>
            </a:custGeom>
            <a:solidFill>
              <a:srgbClr val="F2F2F2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9259577" y="7027791"/>
            <a:ext cx="2584880" cy="2583072"/>
            <a:chOff x="0" y="0"/>
            <a:chExt cx="2058480" cy="205704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058416" cy="2057146"/>
            </a:xfrm>
            <a:custGeom>
              <a:avLst/>
              <a:gdLst/>
              <a:ahLst/>
              <a:cxnLst/>
              <a:rect l="l" t="t" r="r" b="b"/>
              <a:pathLst>
                <a:path w="2058416" h="2057146">
                  <a:moveTo>
                    <a:pt x="0" y="1028573"/>
                  </a:moveTo>
                  <a:cubicBezTo>
                    <a:pt x="0" y="460502"/>
                    <a:pt x="460756" y="0"/>
                    <a:pt x="1029208" y="0"/>
                  </a:cubicBezTo>
                  <a:cubicBezTo>
                    <a:pt x="1597660" y="0"/>
                    <a:pt x="2058416" y="460502"/>
                    <a:pt x="2058416" y="1028573"/>
                  </a:cubicBezTo>
                  <a:cubicBezTo>
                    <a:pt x="2058416" y="1596644"/>
                    <a:pt x="1597660" y="2057146"/>
                    <a:pt x="1029208" y="2057146"/>
                  </a:cubicBezTo>
                  <a:cubicBezTo>
                    <a:pt x="460756" y="2057146"/>
                    <a:pt x="0" y="1596517"/>
                    <a:pt x="0" y="1028573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4615918" y="4996933"/>
            <a:ext cx="5606622" cy="1565065"/>
            <a:chOff x="0" y="0"/>
            <a:chExt cx="5090122" cy="142088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5089985" cy="1420893"/>
            </a:xfrm>
            <a:custGeom>
              <a:avLst/>
              <a:gdLst/>
              <a:ahLst/>
              <a:cxnLst/>
              <a:rect l="l" t="t" r="r" b="b"/>
              <a:pathLst>
                <a:path w="5089985" h="1420893">
                  <a:moveTo>
                    <a:pt x="418548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20893"/>
                    <a:pt x="0" y="1420893"/>
                    <a:pt x="0" y="1420893"/>
                  </a:cubicBezTo>
                  <a:cubicBezTo>
                    <a:pt x="4185483" y="1420893"/>
                    <a:pt x="4185483" y="1420893"/>
                    <a:pt x="4185483" y="1420893"/>
                  </a:cubicBezTo>
                  <a:cubicBezTo>
                    <a:pt x="4683808" y="1420893"/>
                    <a:pt x="5089985" y="1101843"/>
                    <a:pt x="5089985" y="710509"/>
                  </a:cubicBezTo>
                  <a:cubicBezTo>
                    <a:pt x="5089985" y="319174"/>
                    <a:pt x="4683808" y="0"/>
                    <a:pt x="4185483" y="0"/>
                  </a:cubicBezTo>
                  <a:close/>
                </a:path>
              </a:pathLst>
            </a:custGeom>
            <a:solidFill>
              <a:srgbClr val="F2F2F2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2703331" y="4513240"/>
            <a:ext cx="2252603" cy="2252603"/>
            <a:chOff x="0" y="0"/>
            <a:chExt cx="2055600" cy="20556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055622" cy="2055622"/>
            </a:xfrm>
            <a:custGeom>
              <a:avLst/>
              <a:gdLst/>
              <a:ahLst/>
              <a:cxnLst/>
              <a:rect l="l" t="t" r="r" b="b"/>
              <a:pathLst>
                <a:path w="2055622" h="2055622">
                  <a:moveTo>
                    <a:pt x="0" y="1027811"/>
                  </a:moveTo>
                  <a:cubicBezTo>
                    <a:pt x="0" y="460121"/>
                    <a:pt x="460121" y="0"/>
                    <a:pt x="1027811" y="0"/>
                  </a:cubicBezTo>
                  <a:cubicBezTo>
                    <a:pt x="1595501" y="0"/>
                    <a:pt x="2055622" y="460121"/>
                    <a:pt x="2055622" y="1027811"/>
                  </a:cubicBezTo>
                  <a:cubicBezTo>
                    <a:pt x="2055622" y="1595501"/>
                    <a:pt x="1595501" y="2055622"/>
                    <a:pt x="1027811" y="2055622"/>
                  </a:cubicBezTo>
                  <a:cubicBezTo>
                    <a:pt x="460121" y="2055622"/>
                    <a:pt x="0" y="1595501"/>
                    <a:pt x="0" y="1027811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2328676" y="7494166"/>
            <a:ext cx="6815324" cy="1764134"/>
            <a:chOff x="0" y="0"/>
            <a:chExt cx="6187474" cy="160161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187373" cy="1601578"/>
            </a:xfrm>
            <a:custGeom>
              <a:avLst/>
              <a:gdLst/>
              <a:ahLst/>
              <a:cxnLst/>
              <a:rect l="l" t="t" r="r" b="b"/>
              <a:pathLst>
                <a:path w="6187373" h="1601578">
                  <a:moveTo>
                    <a:pt x="508787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601578"/>
                    <a:pt x="0" y="1601578"/>
                    <a:pt x="0" y="1601578"/>
                  </a:cubicBezTo>
                  <a:cubicBezTo>
                    <a:pt x="5087872" y="1601578"/>
                    <a:pt x="5087872" y="1601578"/>
                    <a:pt x="5087872" y="1601578"/>
                  </a:cubicBezTo>
                  <a:cubicBezTo>
                    <a:pt x="5693649" y="1601578"/>
                    <a:pt x="6187373" y="1241908"/>
                    <a:pt x="6187373" y="800719"/>
                  </a:cubicBezTo>
                  <a:cubicBezTo>
                    <a:pt x="6187373" y="359529"/>
                    <a:pt x="5693649" y="0"/>
                    <a:pt x="5087872" y="0"/>
                  </a:cubicBezTo>
                  <a:close/>
                </a:path>
              </a:pathLst>
            </a:custGeom>
            <a:solidFill>
              <a:srgbClr val="F2F2F2"/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676131" y="6992152"/>
            <a:ext cx="2615960" cy="2618710"/>
            <a:chOff x="0" y="0"/>
            <a:chExt cx="2054880" cy="205704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054860" cy="2057146"/>
            </a:xfrm>
            <a:custGeom>
              <a:avLst/>
              <a:gdLst/>
              <a:ahLst/>
              <a:cxnLst/>
              <a:rect l="l" t="t" r="r" b="b"/>
              <a:pathLst>
                <a:path w="2054860" h="2057146">
                  <a:moveTo>
                    <a:pt x="0" y="1028573"/>
                  </a:moveTo>
                  <a:cubicBezTo>
                    <a:pt x="0" y="460502"/>
                    <a:pt x="459994" y="0"/>
                    <a:pt x="1027430" y="0"/>
                  </a:cubicBezTo>
                  <a:cubicBezTo>
                    <a:pt x="1594866" y="0"/>
                    <a:pt x="2054860" y="460502"/>
                    <a:pt x="2054860" y="1028573"/>
                  </a:cubicBezTo>
                  <a:cubicBezTo>
                    <a:pt x="2054860" y="1596644"/>
                    <a:pt x="1594866" y="2057146"/>
                    <a:pt x="1027430" y="2057146"/>
                  </a:cubicBezTo>
                  <a:cubicBezTo>
                    <a:pt x="459994" y="2057146"/>
                    <a:pt x="0" y="1596517"/>
                    <a:pt x="0" y="1028573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sp>
        <p:nvSpPr>
          <p:cNvPr id="27" name="Freeform 27"/>
          <p:cNvSpPr/>
          <p:nvPr/>
        </p:nvSpPr>
        <p:spPr>
          <a:xfrm>
            <a:off x="11837312" y="5191008"/>
            <a:ext cx="921384" cy="1014650"/>
          </a:xfrm>
          <a:custGeom>
            <a:avLst/>
            <a:gdLst/>
            <a:ahLst/>
            <a:cxnLst/>
            <a:rect l="l" t="t" r="r" b="b"/>
            <a:pathLst>
              <a:path w="921384" h="1014650">
                <a:moveTo>
                  <a:pt x="0" y="0"/>
                </a:moveTo>
                <a:lnTo>
                  <a:pt x="921384" y="0"/>
                </a:lnTo>
                <a:lnTo>
                  <a:pt x="921384" y="1014650"/>
                </a:lnTo>
                <a:lnTo>
                  <a:pt x="0" y="10146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3111788" y="5025917"/>
            <a:ext cx="1306625" cy="1132233"/>
          </a:xfrm>
          <a:custGeom>
            <a:avLst/>
            <a:gdLst/>
            <a:ahLst/>
            <a:cxnLst/>
            <a:rect l="l" t="t" r="r" b="b"/>
            <a:pathLst>
              <a:path w="1306625" h="1132233">
                <a:moveTo>
                  <a:pt x="0" y="0"/>
                </a:moveTo>
                <a:lnTo>
                  <a:pt x="1306625" y="0"/>
                </a:lnTo>
                <a:lnTo>
                  <a:pt x="1306625" y="1132233"/>
                </a:lnTo>
                <a:lnTo>
                  <a:pt x="0" y="11322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9" name="Group 29"/>
          <p:cNvGrpSpPr/>
          <p:nvPr/>
        </p:nvGrpSpPr>
        <p:grpSpPr>
          <a:xfrm>
            <a:off x="6129490" y="2539935"/>
            <a:ext cx="8493758" cy="1676882"/>
            <a:chOff x="0" y="0"/>
            <a:chExt cx="2237039" cy="441648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237039" cy="441648"/>
            </a:xfrm>
            <a:custGeom>
              <a:avLst/>
              <a:gdLst/>
              <a:ahLst/>
              <a:cxnLst/>
              <a:rect l="l" t="t" r="r" b="b"/>
              <a:pathLst>
                <a:path w="2237039" h="441648">
                  <a:moveTo>
                    <a:pt x="46486" y="0"/>
                  </a:moveTo>
                  <a:lnTo>
                    <a:pt x="2190554" y="0"/>
                  </a:lnTo>
                  <a:cubicBezTo>
                    <a:pt x="2216227" y="0"/>
                    <a:pt x="2237039" y="20812"/>
                    <a:pt x="2237039" y="46486"/>
                  </a:cubicBezTo>
                  <a:lnTo>
                    <a:pt x="2237039" y="395162"/>
                  </a:lnTo>
                  <a:cubicBezTo>
                    <a:pt x="2237039" y="420836"/>
                    <a:pt x="2216227" y="441648"/>
                    <a:pt x="2190554" y="441648"/>
                  </a:cubicBezTo>
                  <a:lnTo>
                    <a:pt x="46486" y="441648"/>
                  </a:lnTo>
                  <a:cubicBezTo>
                    <a:pt x="20812" y="441648"/>
                    <a:pt x="0" y="420836"/>
                    <a:pt x="0" y="395162"/>
                  </a:cubicBezTo>
                  <a:lnTo>
                    <a:pt x="0" y="46486"/>
                  </a:lnTo>
                  <a:cubicBezTo>
                    <a:pt x="0" y="20812"/>
                    <a:pt x="20812" y="0"/>
                    <a:pt x="46486" y="0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28575"/>
              <a:ext cx="2237039" cy="4702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69"/>
                </a:lnSpc>
              </a:pPr>
              <a:r>
                <a:rPr lang="en-US" sz="2899" dirty="0" err="1">
                  <a:solidFill>
                    <a:srgbClr val="FFFFFF"/>
                  </a:solidFill>
                  <a:latin typeface="Lora"/>
                </a:rPr>
                <a:t>До</a:t>
              </a:r>
              <a:r>
                <a:rPr lang="en-US" sz="2899" dirty="0">
                  <a:solidFill>
                    <a:srgbClr val="FFFFFF"/>
                  </a:solidFill>
                  <a:latin typeface="Lora"/>
                </a:rPr>
                <a:t> </a:t>
              </a:r>
              <a:r>
                <a:rPr lang="en-US" sz="2899" dirty="0" err="1">
                  <a:solidFill>
                    <a:srgbClr val="FFFFFF"/>
                  </a:solidFill>
                  <a:latin typeface="Lora"/>
                </a:rPr>
                <a:t>Державного</a:t>
              </a:r>
              <a:r>
                <a:rPr lang="en-US" sz="2899" dirty="0">
                  <a:solidFill>
                    <a:srgbClr val="FFFFFF"/>
                  </a:solidFill>
                  <a:latin typeface="Lora"/>
                </a:rPr>
                <a:t> </a:t>
              </a:r>
              <a:r>
                <a:rPr lang="en-US" sz="2899" dirty="0" err="1">
                  <a:solidFill>
                    <a:srgbClr val="FFFFFF"/>
                  </a:solidFill>
                  <a:latin typeface="Lora"/>
                </a:rPr>
                <a:t>бюджету</a:t>
              </a:r>
              <a:r>
                <a:rPr lang="en-US" sz="2899" dirty="0">
                  <a:solidFill>
                    <a:srgbClr val="FFFFFF"/>
                  </a:solidFill>
                  <a:latin typeface="Lora"/>
                </a:rPr>
                <a:t> </a:t>
              </a:r>
              <a:r>
                <a:rPr lang="en-US" sz="2899" dirty="0" err="1">
                  <a:solidFill>
                    <a:srgbClr val="FFFFFF"/>
                  </a:solidFill>
                  <a:latin typeface="Lora"/>
                </a:rPr>
                <a:t>надходження</a:t>
              </a:r>
              <a:r>
                <a:rPr lang="en-US" sz="2899" dirty="0">
                  <a:solidFill>
                    <a:srgbClr val="FFFFFF"/>
                  </a:solidFill>
                  <a:latin typeface="Lora"/>
                </a:rPr>
                <a:t> </a:t>
              </a:r>
              <a:r>
                <a:rPr lang="en-US" sz="2899" dirty="0" err="1">
                  <a:solidFill>
                    <a:srgbClr val="FFFFFF"/>
                  </a:solidFill>
                  <a:latin typeface="Lora"/>
                </a:rPr>
                <a:t>від</a:t>
              </a:r>
              <a:r>
                <a:rPr lang="en-US" sz="2899" dirty="0">
                  <a:solidFill>
                    <a:srgbClr val="FFFFFF"/>
                  </a:solidFill>
                  <a:latin typeface="Lora"/>
                </a:rPr>
                <a:t> </a:t>
              </a:r>
              <a:r>
                <a:rPr lang="en-US" sz="2899" dirty="0" err="1">
                  <a:solidFill>
                    <a:srgbClr val="FFFFFF"/>
                  </a:solidFill>
                  <a:latin typeface="Lora"/>
                </a:rPr>
                <a:t>підприємств</a:t>
              </a:r>
              <a:r>
                <a:rPr lang="en-US" sz="2899" dirty="0">
                  <a:solidFill>
                    <a:srgbClr val="FFFFFF"/>
                  </a:solidFill>
                  <a:latin typeface="Lora"/>
                </a:rPr>
                <a:t> </a:t>
              </a:r>
              <a:r>
                <a:rPr lang="en-US" sz="2899" dirty="0" err="1">
                  <a:solidFill>
                    <a:srgbClr val="FFFFFF"/>
                  </a:solidFill>
                  <a:latin typeface="Lora"/>
                </a:rPr>
                <a:t>громади</a:t>
              </a:r>
              <a:r>
                <a:rPr lang="en-US" sz="2899" dirty="0">
                  <a:solidFill>
                    <a:srgbClr val="FFFFFF"/>
                  </a:solidFill>
                  <a:latin typeface="Lora"/>
                </a:rPr>
                <a:t> </a:t>
              </a:r>
              <a:r>
                <a:rPr lang="en-US" sz="2899" dirty="0" err="1">
                  <a:solidFill>
                    <a:srgbClr val="FFFFFF"/>
                  </a:solidFill>
                  <a:latin typeface="Lora"/>
                </a:rPr>
                <a:t>склали</a:t>
              </a:r>
              <a:r>
                <a:rPr lang="en-US" sz="2899" dirty="0">
                  <a:solidFill>
                    <a:srgbClr val="FFFFFF"/>
                  </a:solidFill>
                  <a:latin typeface="Lora"/>
                </a:rPr>
                <a:t> 470,3 </a:t>
              </a:r>
              <a:r>
                <a:rPr lang="en-US" sz="2899" dirty="0" err="1">
                  <a:solidFill>
                    <a:srgbClr val="FFFFFF"/>
                  </a:solidFill>
                  <a:latin typeface="Lora"/>
                </a:rPr>
                <a:t>млн</a:t>
              </a:r>
              <a:r>
                <a:rPr lang="en-US" sz="2899" dirty="0" smtClean="0">
                  <a:solidFill>
                    <a:srgbClr val="FFFFFF"/>
                  </a:solidFill>
                  <a:latin typeface="Lora"/>
                </a:rPr>
                <a:t>.</a:t>
              </a:r>
              <a:r>
                <a:rPr lang="uk-UA" sz="2899" dirty="0" smtClean="0">
                  <a:solidFill>
                    <a:srgbClr val="FFFFFF"/>
                  </a:solidFill>
                  <a:latin typeface="Lora"/>
                </a:rPr>
                <a:t> </a:t>
              </a:r>
              <a:r>
                <a:rPr lang="en-US" sz="2899" dirty="0" err="1" smtClean="0">
                  <a:solidFill>
                    <a:srgbClr val="FFFFFF"/>
                  </a:solidFill>
                  <a:latin typeface="Lora"/>
                </a:rPr>
                <a:t>грн</a:t>
              </a:r>
              <a:r>
                <a:rPr lang="en-US" sz="2899" dirty="0">
                  <a:solidFill>
                    <a:srgbClr val="FFFFFF"/>
                  </a:solidFill>
                  <a:latin typeface="Lora"/>
                </a:rPr>
                <a:t>. </a:t>
              </a:r>
            </a:p>
          </p:txBody>
        </p:sp>
      </p:grpSp>
      <p:sp>
        <p:nvSpPr>
          <p:cNvPr id="32" name="Freeform 32"/>
          <p:cNvSpPr/>
          <p:nvPr/>
        </p:nvSpPr>
        <p:spPr>
          <a:xfrm>
            <a:off x="1190627" y="7494166"/>
            <a:ext cx="1551367" cy="1563090"/>
          </a:xfrm>
          <a:custGeom>
            <a:avLst/>
            <a:gdLst/>
            <a:ahLst/>
            <a:cxnLst/>
            <a:rect l="l" t="t" r="r" b="b"/>
            <a:pathLst>
              <a:path w="1551367" h="1563090">
                <a:moveTo>
                  <a:pt x="0" y="0"/>
                </a:moveTo>
                <a:lnTo>
                  <a:pt x="1551367" y="0"/>
                </a:lnTo>
                <a:lnTo>
                  <a:pt x="1551367" y="1563090"/>
                </a:lnTo>
                <a:lnTo>
                  <a:pt x="0" y="15630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9884416" y="7548188"/>
            <a:ext cx="1335121" cy="1547966"/>
          </a:xfrm>
          <a:custGeom>
            <a:avLst/>
            <a:gdLst/>
            <a:ahLst/>
            <a:cxnLst/>
            <a:rect l="l" t="t" r="r" b="b"/>
            <a:pathLst>
              <a:path w="1335121" h="1547966">
                <a:moveTo>
                  <a:pt x="0" y="0"/>
                </a:moveTo>
                <a:lnTo>
                  <a:pt x="1335120" y="0"/>
                </a:lnTo>
                <a:lnTo>
                  <a:pt x="1335120" y="1547966"/>
                </a:lnTo>
                <a:lnTo>
                  <a:pt x="0" y="15479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4" name="TextBox 34"/>
          <p:cNvSpPr txBox="1"/>
          <p:nvPr/>
        </p:nvSpPr>
        <p:spPr>
          <a:xfrm>
            <a:off x="9589295" y="417765"/>
            <a:ext cx="8454412" cy="1541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40"/>
              </a:lnSpc>
            </a:pPr>
            <a:r>
              <a:rPr lang="en-US" sz="6000" spc="210">
                <a:solidFill>
                  <a:srgbClr val="040506"/>
                </a:solidFill>
                <a:latin typeface="Lora"/>
              </a:rPr>
              <a:t>Фінансово бюджетна</a:t>
            </a:r>
          </a:p>
          <a:p>
            <a:pPr algn="ctr">
              <a:lnSpc>
                <a:spcPts val="5940"/>
              </a:lnSpc>
            </a:pPr>
            <a:r>
              <a:rPr lang="en-US" sz="6000" spc="210">
                <a:solidFill>
                  <a:srgbClr val="040506"/>
                </a:solidFill>
                <a:latin typeface="Lora"/>
              </a:rPr>
              <a:t> політика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5100135" y="5362979"/>
            <a:ext cx="4879416" cy="1175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299" spc="225" dirty="0" err="1">
                <a:solidFill>
                  <a:srgbClr val="231F20"/>
                </a:solidFill>
                <a:latin typeface="Lora Bold"/>
              </a:rPr>
              <a:t>Податок</a:t>
            </a:r>
            <a:r>
              <a:rPr lang="en-US" sz="2299" spc="225" dirty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2299" spc="225" dirty="0" err="1">
                <a:solidFill>
                  <a:srgbClr val="231F20"/>
                </a:solidFill>
                <a:latin typeface="Lora Bold"/>
              </a:rPr>
              <a:t>на</a:t>
            </a:r>
            <a:r>
              <a:rPr lang="en-US" sz="2299" spc="225" dirty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2299" spc="225" dirty="0" err="1">
                <a:solidFill>
                  <a:srgbClr val="231F20"/>
                </a:solidFill>
                <a:latin typeface="Lora Bold"/>
              </a:rPr>
              <a:t>додану</a:t>
            </a:r>
            <a:r>
              <a:rPr lang="en-US" sz="2299" spc="225" dirty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2299" spc="225" dirty="0" err="1">
                <a:solidFill>
                  <a:srgbClr val="231F20"/>
                </a:solidFill>
                <a:latin typeface="Lora Bold"/>
              </a:rPr>
              <a:t>вартість</a:t>
            </a:r>
            <a:r>
              <a:rPr lang="en-US" sz="2299" spc="225" dirty="0">
                <a:solidFill>
                  <a:srgbClr val="231F20"/>
                </a:solidFill>
                <a:latin typeface="Lora Bold"/>
              </a:rPr>
              <a:t>  254,1 </a:t>
            </a:r>
            <a:r>
              <a:rPr lang="en-US" sz="2299" spc="225" dirty="0" err="1">
                <a:solidFill>
                  <a:srgbClr val="231F20"/>
                </a:solidFill>
                <a:latin typeface="Lora Bold"/>
              </a:rPr>
              <a:t>млн</a:t>
            </a:r>
            <a:r>
              <a:rPr lang="en-US" sz="2299" spc="225" dirty="0" smtClean="0">
                <a:solidFill>
                  <a:srgbClr val="231F20"/>
                </a:solidFill>
                <a:latin typeface="Lora Bold"/>
              </a:rPr>
              <a:t>.</a:t>
            </a:r>
            <a:r>
              <a:rPr lang="uk-UA" sz="2299" spc="225" dirty="0" smtClean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2299" spc="225" dirty="0" err="1" smtClean="0">
                <a:solidFill>
                  <a:srgbClr val="231F20"/>
                </a:solidFill>
                <a:latin typeface="Lora Bold"/>
              </a:rPr>
              <a:t>грн</a:t>
            </a:r>
            <a:r>
              <a:rPr lang="en-US" sz="2299" spc="225" dirty="0">
                <a:solidFill>
                  <a:srgbClr val="231F20"/>
                </a:solidFill>
                <a:latin typeface="Lora Bold"/>
              </a:rPr>
              <a:t>.</a:t>
            </a:r>
          </a:p>
          <a:p>
            <a:pPr algn="ctr">
              <a:lnSpc>
                <a:spcPts val="2897"/>
              </a:lnSpc>
            </a:pPr>
            <a:endParaRPr lang="en-US" sz="2299" spc="225" dirty="0">
              <a:solidFill>
                <a:srgbClr val="231F20"/>
              </a:solidFill>
              <a:latin typeface="Lora Bold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13106400" y="5272301"/>
            <a:ext cx="4792899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299" spc="225" dirty="0" err="1">
                <a:solidFill>
                  <a:srgbClr val="231F20"/>
                </a:solidFill>
                <a:latin typeface="Lora Bold"/>
              </a:rPr>
              <a:t>Податок</a:t>
            </a:r>
            <a:r>
              <a:rPr lang="en-US" sz="2299" spc="225" dirty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2299" spc="225" dirty="0" err="1">
                <a:solidFill>
                  <a:srgbClr val="231F20"/>
                </a:solidFill>
                <a:latin typeface="Lora Bold"/>
              </a:rPr>
              <a:t>на</a:t>
            </a:r>
            <a:r>
              <a:rPr lang="en-US" sz="2299" spc="225" dirty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2299" spc="225" dirty="0" err="1">
                <a:solidFill>
                  <a:srgbClr val="231F20"/>
                </a:solidFill>
                <a:latin typeface="Lora Bold"/>
              </a:rPr>
              <a:t>прибуток</a:t>
            </a:r>
            <a:r>
              <a:rPr lang="en-US" sz="2299" spc="225" dirty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2299" spc="225" dirty="0" err="1">
                <a:solidFill>
                  <a:srgbClr val="231F20"/>
                </a:solidFill>
                <a:latin typeface="Lora Bold"/>
              </a:rPr>
              <a:t>підприємств</a:t>
            </a:r>
            <a:r>
              <a:rPr lang="en-US" sz="2299" spc="225" dirty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2299" spc="225" dirty="0" smtClean="0">
                <a:solidFill>
                  <a:srgbClr val="231F20"/>
                </a:solidFill>
                <a:latin typeface="Lora Bold"/>
              </a:rPr>
              <a:t>–</a:t>
            </a:r>
            <a:endParaRPr lang="uk-UA" sz="2299" spc="225" dirty="0" smtClean="0">
              <a:solidFill>
                <a:srgbClr val="231F20"/>
              </a:solidFill>
              <a:latin typeface="Lora Bold"/>
            </a:endParaRPr>
          </a:p>
          <a:p>
            <a:pPr algn="ctr">
              <a:lnSpc>
                <a:spcPts val="3173"/>
              </a:lnSpc>
            </a:pPr>
            <a:r>
              <a:rPr lang="en-US" sz="2299" spc="225" dirty="0" smtClean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2299" spc="225" dirty="0">
                <a:solidFill>
                  <a:srgbClr val="231F20"/>
                </a:solidFill>
                <a:latin typeface="Lora Bold"/>
              </a:rPr>
              <a:t>34,9 </a:t>
            </a:r>
            <a:r>
              <a:rPr lang="en-US" sz="2299" spc="225" dirty="0" err="1">
                <a:solidFill>
                  <a:srgbClr val="231F20"/>
                </a:solidFill>
                <a:latin typeface="Lora Bold"/>
              </a:rPr>
              <a:t>млн</a:t>
            </a:r>
            <a:r>
              <a:rPr lang="en-US" sz="2299" spc="225" dirty="0" smtClean="0">
                <a:solidFill>
                  <a:srgbClr val="231F20"/>
                </a:solidFill>
                <a:latin typeface="Lora Bold"/>
              </a:rPr>
              <a:t>.</a:t>
            </a:r>
            <a:r>
              <a:rPr lang="uk-UA" sz="2299" spc="225" dirty="0" smtClean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2299" spc="225" dirty="0" err="1" smtClean="0">
                <a:solidFill>
                  <a:srgbClr val="231F20"/>
                </a:solidFill>
                <a:latin typeface="Lora Bold"/>
              </a:rPr>
              <a:t>грн</a:t>
            </a:r>
            <a:r>
              <a:rPr lang="en-US" sz="2299" spc="225" dirty="0">
                <a:solidFill>
                  <a:srgbClr val="231F20"/>
                </a:solidFill>
                <a:latin typeface="Lora Bold"/>
              </a:rPr>
              <a:t>.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3389805" y="7872958"/>
            <a:ext cx="5754195" cy="821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11"/>
              </a:lnSpc>
            </a:pPr>
            <a:r>
              <a:rPr lang="en-US" sz="2400" spc="235" dirty="0" err="1">
                <a:solidFill>
                  <a:srgbClr val="231F20"/>
                </a:solidFill>
                <a:latin typeface="Lora Bold"/>
              </a:rPr>
              <a:t>Бюджет</a:t>
            </a:r>
            <a:r>
              <a:rPr lang="en-US" sz="2400" spc="235" dirty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2400" spc="235" dirty="0" err="1">
                <a:solidFill>
                  <a:srgbClr val="231F20"/>
                </a:solidFill>
                <a:latin typeface="Lora Bold"/>
              </a:rPr>
              <a:t>громади</a:t>
            </a:r>
            <a:r>
              <a:rPr lang="en-US" sz="2400" spc="235" dirty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2400" spc="235" dirty="0" err="1">
                <a:solidFill>
                  <a:srgbClr val="231F20"/>
                </a:solidFill>
                <a:latin typeface="Lora Bold"/>
              </a:rPr>
              <a:t>становить</a:t>
            </a:r>
            <a:r>
              <a:rPr lang="en-US" sz="2400" spc="235" dirty="0">
                <a:solidFill>
                  <a:srgbClr val="231F20"/>
                </a:solidFill>
                <a:latin typeface="Lora Bold"/>
              </a:rPr>
              <a:t>: </a:t>
            </a:r>
          </a:p>
          <a:p>
            <a:pPr>
              <a:lnSpc>
                <a:spcPts val="3311"/>
              </a:lnSpc>
            </a:pPr>
            <a:r>
              <a:rPr lang="en-US" sz="2400" spc="235" dirty="0" err="1">
                <a:solidFill>
                  <a:srgbClr val="231F20"/>
                </a:solidFill>
                <a:latin typeface="Lora Bold"/>
              </a:rPr>
              <a:t>за</a:t>
            </a:r>
            <a:r>
              <a:rPr lang="en-US" sz="2400" spc="235" dirty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2400" spc="235" dirty="0" err="1">
                <a:solidFill>
                  <a:srgbClr val="231F20"/>
                </a:solidFill>
                <a:latin typeface="Lora Bold"/>
              </a:rPr>
              <a:t>доходами</a:t>
            </a:r>
            <a:r>
              <a:rPr lang="en-US" sz="2400" spc="235" dirty="0">
                <a:solidFill>
                  <a:srgbClr val="231F20"/>
                </a:solidFill>
                <a:latin typeface="Lora Bold"/>
              </a:rPr>
              <a:t> – 1 061,9 </a:t>
            </a:r>
            <a:r>
              <a:rPr lang="en-US" sz="2400" spc="235" dirty="0" err="1" smtClean="0">
                <a:solidFill>
                  <a:srgbClr val="231F20"/>
                </a:solidFill>
                <a:latin typeface="Lora Bold"/>
              </a:rPr>
              <a:t>млн</a:t>
            </a:r>
            <a:r>
              <a:rPr lang="en-US" sz="2400" spc="235" dirty="0" smtClean="0">
                <a:solidFill>
                  <a:srgbClr val="231F20"/>
                </a:solidFill>
                <a:latin typeface="Lora Bold"/>
              </a:rPr>
              <a:t>.</a:t>
            </a:r>
            <a:r>
              <a:rPr lang="uk-UA" sz="2400" spc="235" dirty="0" smtClean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2400" spc="235" dirty="0" err="1" smtClean="0">
                <a:solidFill>
                  <a:srgbClr val="231F20"/>
                </a:solidFill>
                <a:latin typeface="Lora Bold"/>
              </a:rPr>
              <a:t>грн</a:t>
            </a:r>
            <a:r>
              <a:rPr lang="en-US" sz="2400" spc="235" dirty="0">
                <a:solidFill>
                  <a:srgbClr val="231F20"/>
                </a:solidFill>
                <a:latin typeface="Lora Bold"/>
              </a:rPr>
              <a:t>.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1897302" y="7952998"/>
            <a:ext cx="6001997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11"/>
              </a:lnSpc>
            </a:pPr>
            <a:r>
              <a:rPr lang="en-US" sz="2400" spc="235" dirty="0" err="1">
                <a:solidFill>
                  <a:srgbClr val="231F20"/>
                </a:solidFill>
                <a:latin typeface="Lora Bold"/>
              </a:rPr>
              <a:t>Бюджет</a:t>
            </a:r>
            <a:r>
              <a:rPr lang="en-US" sz="2400" spc="235" dirty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2400" spc="235" dirty="0" err="1">
                <a:solidFill>
                  <a:srgbClr val="231F20"/>
                </a:solidFill>
                <a:latin typeface="Lora Bold"/>
              </a:rPr>
              <a:t>громади</a:t>
            </a:r>
            <a:r>
              <a:rPr lang="en-US" sz="2400" spc="235" dirty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2400" spc="235" dirty="0" err="1">
                <a:solidFill>
                  <a:srgbClr val="231F20"/>
                </a:solidFill>
                <a:latin typeface="Lora Bold"/>
              </a:rPr>
              <a:t>становить</a:t>
            </a:r>
            <a:r>
              <a:rPr lang="en-US" sz="2400" spc="235" dirty="0">
                <a:solidFill>
                  <a:srgbClr val="231F20"/>
                </a:solidFill>
                <a:latin typeface="Lora Bold"/>
              </a:rPr>
              <a:t>: </a:t>
            </a:r>
          </a:p>
          <a:p>
            <a:pPr>
              <a:lnSpc>
                <a:spcPts val="3311"/>
              </a:lnSpc>
            </a:pPr>
            <a:r>
              <a:rPr lang="en-US" sz="2400" spc="235" dirty="0" err="1">
                <a:solidFill>
                  <a:srgbClr val="231F20"/>
                </a:solidFill>
                <a:latin typeface="Lora Bold"/>
              </a:rPr>
              <a:t>за</a:t>
            </a:r>
            <a:r>
              <a:rPr lang="en-US" sz="2400" spc="235" dirty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2400" spc="235" dirty="0" err="1">
                <a:solidFill>
                  <a:srgbClr val="231F20"/>
                </a:solidFill>
                <a:latin typeface="Lora Bold"/>
              </a:rPr>
              <a:t>видатками</a:t>
            </a:r>
            <a:r>
              <a:rPr lang="en-US" sz="2400" spc="235" dirty="0">
                <a:solidFill>
                  <a:srgbClr val="231F20"/>
                </a:solidFill>
                <a:latin typeface="Lora Bold"/>
              </a:rPr>
              <a:t> – 1 117,0 </a:t>
            </a:r>
            <a:r>
              <a:rPr lang="en-US" sz="2400" spc="235" dirty="0" err="1">
                <a:solidFill>
                  <a:srgbClr val="231F20"/>
                </a:solidFill>
                <a:latin typeface="Lora Bold"/>
              </a:rPr>
              <a:t>млн.грн</a:t>
            </a:r>
            <a:r>
              <a:rPr lang="en-US" sz="2400" spc="235" dirty="0" smtClean="0">
                <a:solidFill>
                  <a:srgbClr val="231F20"/>
                </a:solidFill>
                <a:latin typeface="Lora Bold"/>
              </a:rPr>
              <a:t>.</a:t>
            </a:r>
            <a:endParaRPr lang="uk-UA" sz="2400" spc="235" dirty="0" smtClean="0">
              <a:solidFill>
                <a:srgbClr val="231F20"/>
              </a:solidFill>
              <a:latin typeface="Lora Bol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380161" y="0"/>
            <a:ext cx="19048322" cy="1814915"/>
            <a:chOff x="0" y="0"/>
            <a:chExt cx="5016842" cy="47800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016842" cy="478002"/>
            </a:xfrm>
            <a:custGeom>
              <a:avLst/>
              <a:gdLst/>
              <a:ahLst/>
              <a:cxnLst/>
              <a:rect l="l" t="t" r="r" b="b"/>
              <a:pathLst>
                <a:path w="5016842" h="478002">
                  <a:moveTo>
                    <a:pt x="0" y="0"/>
                  </a:moveTo>
                  <a:lnTo>
                    <a:pt x="5016842" y="0"/>
                  </a:lnTo>
                  <a:lnTo>
                    <a:pt x="5016842" y="478002"/>
                  </a:lnTo>
                  <a:lnTo>
                    <a:pt x="0" y="478002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5016842" cy="4970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033216" y="2681303"/>
            <a:ext cx="4968089" cy="4016565"/>
          </a:xfrm>
          <a:custGeom>
            <a:avLst/>
            <a:gdLst/>
            <a:ahLst/>
            <a:cxnLst/>
            <a:rect l="l" t="t" r="r" b="b"/>
            <a:pathLst>
              <a:path w="4968089" h="4016565">
                <a:moveTo>
                  <a:pt x="0" y="0"/>
                </a:moveTo>
                <a:lnTo>
                  <a:pt x="4968089" y="0"/>
                </a:lnTo>
                <a:lnTo>
                  <a:pt x="4968089" y="4016565"/>
                </a:lnTo>
                <a:lnTo>
                  <a:pt x="0" y="40165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014" r="-9014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028700" y="2303500"/>
            <a:ext cx="4968089" cy="377803"/>
            <a:chOff x="0" y="0"/>
            <a:chExt cx="1308468" cy="9950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08468" cy="99504"/>
            </a:xfrm>
            <a:custGeom>
              <a:avLst/>
              <a:gdLst/>
              <a:ahLst/>
              <a:cxnLst/>
              <a:rect l="l" t="t" r="r" b="b"/>
              <a:pathLst>
                <a:path w="1308468" h="99504">
                  <a:moveTo>
                    <a:pt x="0" y="0"/>
                  </a:moveTo>
                  <a:lnTo>
                    <a:pt x="1308468" y="0"/>
                  </a:lnTo>
                  <a:lnTo>
                    <a:pt x="1308468" y="99504"/>
                  </a:lnTo>
                  <a:lnTo>
                    <a:pt x="0" y="99504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1308468" cy="1471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24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28700" y="6697868"/>
            <a:ext cx="4968089" cy="2721604"/>
            <a:chOff x="0" y="0"/>
            <a:chExt cx="1308468" cy="71680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308468" cy="716801"/>
            </a:xfrm>
            <a:custGeom>
              <a:avLst/>
              <a:gdLst/>
              <a:ahLst/>
              <a:cxnLst/>
              <a:rect l="l" t="t" r="r" b="b"/>
              <a:pathLst>
                <a:path w="1308468" h="716801">
                  <a:moveTo>
                    <a:pt x="0" y="0"/>
                  </a:moveTo>
                  <a:lnTo>
                    <a:pt x="1308468" y="0"/>
                  </a:lnTo>
                  <a:lnTo>
                    <a:pt x="1308468" y="716801"/>
                  </a:lnTo>
                  <a:lnTo>
                    <a:pt x="0" y="716801"/>
                  </a:lnTo>
                  <a:close/>
                </a:path>
              </a:pathLst>
            </a:custGeom>
            <a:solidFill>
              <a:srgbClr val="397D5A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1308468" cy="745376"/>
            </a:xfrm>
            <a:prstGeom prst="rect">
              <a:avLst/>
            </a:prstGeom>
          </p:spPr>
          <p:txBody>
            <a:bodyPr lIns="114300" tIns="114300" rIns="114300" bIns="114300" rtlCol="0" anchor="ctr"/>
            <a:lstStyle/>
            <a:p>
              <a:pPr algn="ctr">
                <a:lnSpc>
                  <a:spcPts val="3035"/>
                </a:lnSpc>
              </a:pPr>
              <a:r>
                <a:rPr lang="en-US" sz="2199" spc="21" dirty="0" err="1">
                  <a:solidFill>
                    <a:srgbClr val="FFFFFF"/>
                  </a:solidFill>
                  <a:latin typeface="Lora Bold"/>
                </a:rPr>
                <a:t>Забудовано</a:t>
              </a:r>
              <a:r>
                <a:rPr lang="en-US" sz="2199" spc="21" dirty="0">
                  <a:solidFill>
                    <a:srgbClr val="FFFFFF"/>
                  </a:solidFill>
                  <a:latin typeface="Lora Bold"/>
                </a:rPr>
                <a:t> 46,5% (</a:t>
              </a:r>
              <a:r>
                <a:rPr lang="en-US" sz="2199" spc="21" dirty="0" err="1">
                  <a:solidFill>
                    <a:srgbClr val="FFFFFF"/>
                  </a:solidFill>
                  <a:latin typeface="Lora Bold"/>
                </a:rPr>
                <a:t>або</a:t>
              </a:r>
              <a:r>
                <a:rPr lang="en-US" sz="2199" spc="21" dirty="0">
                  <a:solidFill>
                    <a:srgbClr val="FFFFFF"/>
                  </a:solidFill>
                  <a:latin typeface="Lora Bold"/>
                </a:rPr>
                <a:t> 19,64 </a:t>
              </a:r>
              <a:r>
                <a:rPr lang="en-US" sz="2199" spc="21" dirty="0" err="1">
                  <a:solidFill>
                    <a:srgbClr val="FFFFFF"/>
                  </a:solidFill>
                  <a:latin typeface="Lora Bold"/>
                </a:rPr>
                <a:t>га</a:t>
              </a:r>
              <a:r>
                <a:rPr lang="en-US" sz="2199" spc="21" dirty="0">
                  <a:solidFill>
                    <a:srgbClr val="FFFFFF"/>
                  </a:solidFill>
                  <a:latin typeface="Lora Bold"/>
                </a:rPr>
                <a:t>) </a:t>
              </a:r>
              <a:r>
                <a:rPr lang="en-US" sz="2199" spc="21" dirty="0" err="1">
                  <a:solidFill>
                    <a:srgbClr val="FFFFFF"/>
                  </a:solidFill>
                  <a:latin typeface="Lora Bold"/>
                </a:rPr>
                <a:t>території</a:t>
              </a:r>
              <a:r>
                <a:rPr lang="en-US" sz="2199" spc="21" dirty="0">
                  <a:solidFill>
                    <a:srgbClr val="FFFFFF"/>
                  </a:solidFill>
                  <a:latin typeface="Lora Bold"/>
                </a:rPr>
                <a:t> </a:t>
              </a:r>
              <a:r>
                <a:rPr lang="en-US" sz="2199" spc="21" dirty="0" err="1">
                  <a:solidFill>
                    <a:srgbClr val="FFFFFF"/>
                  </a:solidFill>
                  <a:latin typeface="Lora Bold"/>
                </a:rPr>
                <a:t>індустріального</a:t>
              </a:r>
              <a:r>
                <a:rPr lang="en-US" sz="2199" spc="21" dirty="0">
                  <a:solidFill>
                    <a:srgbClr val="FFFFFF"/>
                  </a:solidFill>
                  <a:latin typeface="Lora Bold"/>
                </a:rPr>
                <a:t> </a:t>
              </a:r>
              <a:r>
                <a:rPr lang="en-US" sz="2199" spc="21" dirty="0" err="1">
                  <a:solidFill>
                    <a:srgbClr val="FFFFFF"/>
                  </a:solidFill>
                  <a:latin typeface="Lora Bold"/>
                </a:rPr>
                <a:t>парку</a:t>
              </a:r>
              <a:r>
                <a:rPr lang="en-US" sz="2199" spc="21" dirty="0">
                  <a:solidFill>
                    <a:srgbClr val="FFFFFF"/>
                  </a:solidFill>
                  <a:latin typeface="Lora Bold"/>
                </a:rPr>
                <a:t> </a:t>
              </a:r>
            </a:p>
            <a:p>
              <a:pPr marL="0" lvl="0" indent="0" algn="ctr">
                <a:lnSpc>
                  <a:spcPts val="3035"/>
                </a:lnSpc>
                <a:spcBef>
                  <a:spcPct val="0"/>
                </a:spcBef>
              </a:pPr>
              <a:r>
                <a:rPr lang="en-US" sz="2199" spc="21" dirty="0" err="1">
                  <a:solidFill>
                    <a:srgbClr val="FFFFFF"/>
                  </a:solidFill>
                  <a:latin typeface="Lora Bold"/>
                </a:rPr>
                <a:t>Обсяг</a:t>
              </a:r>
              <a:r>
                <a:rPr lang="en-US" sz="2199" spc="21" dirty="0">
                  <a:solidFill>
                    <a:srgbClr val="FFFFFF"/>
                  </a:solidFill>
                  <a:latin typeface="Lora Bold"/>
                </a:rPr>
                <a:t> </a:t>
              </a:r>
              <a:r>
                <a:rPr lang="en-US" sz="2199" spc="21" dirty="0" err="1">
                  <a:solidFill>
                    <a:srgbClr val="FFFFFF"/>
                  </a:solidFill>
                  <a:latin typeface="Lora Bold"/>
                </a:rPr>
                <a:t>інвестицій</a:t>
              </a:r>
              <a:r>
                <a:rPr lang="en-US" sz="2199" spc="21" dirty="0">
                  <a:solidFill>
                    <a:srgbClr val="FFFFFF"/>
                  </a:solidFill>
                  <a:latin typeface="Lora Bold"/>
                </a:rPr>
                <a:t> </a:t>
              </a:r>
              <a:r>
                <a:rPr lang="en-US" sz="2199" spc="21" dirty="0" err="1">
                  <a:solidFill>
                    <a:srgbClr val="FFFFFF"/>
                  </a:solidFill>
                  <a:latin typeface="Lora Bold"/>
                </a:rPr>
                <a:t>облаштування</a:t>
              </a:r>
              <a:r>
                <a:rPr lang="en-US" sz="2199" spc="21" dirty="0">
                  <a:solidFill>
                    <a:srgbClr val="FFFFFF"/>
                  </a:solidFill>
                  <a:latin typeface="Lora Bold"/>
                </a:rPr>
                <a:t> </a:t>
              </a:r>
              <a:r>
                <a:rPr lang="en-US" sz="2199" spc="21" dirty="0" err="1">
                  <a:solidFill>
                    <a:srgbClr val="FFFFFF"/>
                  </a:solidFill>
                  <a:latin typeface="Lora Bold"/>
                </a:rPr>
                <a:t>та</a:t>
              </a:r>
              <a:r>
                <a:rPr lang="en-US" sz="2199" spc="21" dirty="0">
                  <a:solidFill>
                    <a:srgbClr val="FFFFFF"/>
                  </a:solidFill>
                  <a:latin typeface="Lora Bold"/>
                </a:rPr>
                <a:t> </a:t>
              </a:r>
              <a:r>
                <a:rPr lang="en-US" sz="2199" spc="21" dirty="0" err="1">
                  <a:solidFill>
                    <a:srgbClr val="FFFFFF"/>
                  </a:solidFill>
                  <a:latin typeface="Lora Bold"/>
                </a:rPr>
                <a:t>функціонування</a:t>
              </a:r>
              <a:r>
                <a:rPr lang="en-US" sz="2199" spc="21" dirty="0">
                  <a:solidFill>
                    <a:srgbClr val="FFFFFF"/>
                  </a:solidFill>
                  <a:latin typeface="Lora Bold"/>
                </a:rPr>
                <a:t> </a:t>
              </a:r>
              <a:endParaRPr lang="uk-UA" sz="2199" spc="21" dirty="0" smtClean="0">
                <a:solidFill>
                  <a:srgbClr val="FFFFFF"/>
                </a:solidFill>
                <a:latin typeface="Lora Bold"/>
              </a:endParaRPr>
            </a:p>
            <a:p>
              <a:pPr marL="0" lvl="0" indent="0" algn="ctr">
                <a:lnSpc>
                  <a:spcPts val="3035"/>
                </a:lnSpc>
                <a:spcBef>
                  <a:spcPct val="0"/>
                </a:spcBef>
              </a:pPr>
              <a:r>
                <a:rPr lang="en-US" sz="2199" spc="21" dirty="0" smtClean="0">
                  <a:solidFill>
                    <a:srgbClr val="FFFFFF"/>
                  </a:solidFill>
                  <a:latin typeface="Lora Bold"/>
                </a:rPr>
                <a:t>ІП </a:t>
              </a:r>
              <a:r>
                <a:rPr lang="en-US" sz="2199" spc="21" dirty="0">
                  <a:solidFill>
                    <a:srgbClr val="FFFFFF"/>
                  </a:solidFill>
                  <a:latin typeface="Lora Bold"/>
                </a:rPr>
                <a:t>«</a:t>
              </a:r>
              <a:r>
                <a:rPr lang="en-US" sz="2199" spc="21" dirty="0" err="1">
                  <a:solidFill>
                    <a:srgbClr val="FFFFFF"/>
                  </a:solidFill>
                  <a:latin typeface="Lora Bold"/>
                </a:rPr>
                <a:t>Коростень</a:t>
              </a:r>
              <a:r>
                <a:rPr lang="en-US" sz="2199" spc="21" dirty="0">
                  <a:solidFill>
                    <a:srgbClr val="FFFFFF"/>
                  </a:solidFill>
                  <a:latin typeface="Lora Bold"/>
                </a:rPr>
                <a:t>» в 2023 </a:t>
              </a:r>
              <a:r>
                <a:rPr lang="en-US" sz="2199" spc="21" dirty="0" err="1">
                  <a:solidFill>
                    <a:srgbClr val="FFFFFF"/>
                  </a:solidFill>
                  <a:latin typeface="Lora Bold"/>
                </a:rPr>
                <a:t>році</a:t>
              </a:r>
              <a:r>
                <a:rPr lang="en-US" sz="2199" spc="21" dirty="0">
                  <a:solidFill>
                    <a:srgbClr val="FFFFFF"/>
                  </a:solidFill>
                  <a:latin typeface="Lora Bold"/>
                </a:rPr>
                <a:t> </a:t>
              </a:r>
              <a:r>
                <a:rPr lang="en-US" sz="2199" spc="21" dirty="0" err="1">
                  <a:solidFill>
                    <a:srgbClr val="FFFFFF"/>
                  </a:solidFill>
                  <a:latin typeface="Lora Bold"/>
                </a:rPr>
                <a:t>становив</a:t>
              </a:r>
              <a:r>
                <a:rPr lang="en-US" sz="2199" spc="21" dirty="0">
                  <a:solidFill>
                    <a:srgbClr val="FFFFFF"/>
                  </a:solidFill>
                  <a:latin typeface="Lora Bold"/>
                </a:rPr>
                <a:t> 222,8 </a:t>
              </a:r>
              <a:r>
                <a:rPr lang="en-US" sz="2199" spc="21" dirty="0" err="1">
                  <a:solidFill>
                    <a:srgbClr val="FFFFFF"/>
                  </a:solidFill>
                  <a:latin typeface="Lora Bold"/>
                </a:rPr>
                <a:t>млн</a:t>
              </a:r>
              <a:r>
                <a:rPr lang="en-US" sz="2199" spc="21" dirty="0">
                  <a:solidFill>
                    <a:srgbClr val="FFFFFF"/>
                  </a:solidFill>
                  <a:latin typeface="Lora Bold"/>
                </a:rPr>
                <a:t>. </a:t>
              </a:r>
              <a:r>
                <a:rPr lang="en-US" sz="2199" spc="21" dirty="0" err="1">
                  <a:solidFill>
                    <a:srgbClr val="FFFFFF"/>
                  </a:solidFill>
                  <a:latin typeface="Lora Bold"/>
                </a:rPr>
                <a:t>грн</a:t>
              </a:r>
              <a:endParaRPr lang="en-US" sz="2199" spc="21" dirty="0">
                <a:solidFill>
                  <a:srgbClr val="FFFFFF"/>
                </a:solidFill>
                <a:latin typeface="Lora Bold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6909389" y="2681303"/>
            <a:ext cx="4473739" cy="3855393"/>
          </a:xfrm>
          <a:custGeom>
            <a:avLst/>
            <a:gdLst/>
            <a:ahLst/>
            <a:cxnLst/>
            <a:rect l="l" t="t" r="r" b="b"/>
            <a:pathLst>
              <a:path w="4473739" h="3855393">
                <a:moveTo>
                  <a:pt x="0" y="0"/>
                </a:moveTo>
                <a:lnTo>
                  <a:pt x="4473739" y="0"/>
                </a:lnTo>
                <a:lnTo>
                  <a:pt x="4473739" y="3855393"/>
                </a:lnTo>
                <a:lnTo>
                  <a:pt x="0" y="38553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54843" r="-36976"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6909389" y="2303500"/>
            <a:ext cx="4473739" cy="377803"/>
            <a:chOff x="0" y="0"/>
            <a:chExt cx="1178269" cy="9950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78269" cy="99504"/>
            </a:xfrm>
            <a:custGeom>
              <a:avLst/>
              <a:gdLst/>
              <a:ahLst/>
              <a:cxnLst/>
              <a:rect l="l" t="t" r="r" b="b"/>
              <a:pathLst>
                <a:path w="1178269" h="99504">
                  <a:moveTo>
                    <a:pt x="0" y="0"/>
                  </a:moveTo>
                  <a:lnTo>
                    <a:pt x="1178269" y="0"/>
                  </a:lnTo>
                  <a:lnTo>
                    <a:pt x="1178269" y="99504"/>
                  </a:lnTo>
                  <a:lnTo>
                    <a:pt x="0" y="99504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1178269" cy="1471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24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907130" y="6541241"/>
            <a:ext cx="4473739" cy="2927857"/>
            <a:chOff x="0" y="0"/>
            <a:chExt cx="1178269" cy="77112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178269" cy="771123"/>
            </a:xfrm>
            <a:custGeom>
              <a:avLst/>
              <a:gdLst/>
              <a:ahLst/>
              <a:cxnLst/>
              <a:rect l="l" t="t" r="r" b="b"/>
              <a:pathLst>
                <a:path w="1178269" h="771123">
                  <a:moveTo>
                    <a:pt x="0" y="0"/>
                  </a:moveTo>
                  <a:lnTo>
                    <a:pt x="1178269" y="0"/>
                  </a:lnTo>
                  <a:lnTo>
                    <a:pt x="1178269" y="771123"/>
                  </a:lnTo>
                  <a:lnTo>
                    <a:pt x="0" y="771123"/>
                  </a:lnTo>
                  <a:close/>
                </a:path>
              </a:pathLst>
            </a:custGeom>
            <a:solidFill>
              <a:srgbClr val="397D5A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1178269" cy="799698"/>
            </a:xfrm>
            <a:prstGeom prst="rect">
              <a:avLst/>
            </a:prstGeom>
          </p:spPr>
          <p:txBody>
            <a:bodyPr lIns="114300" tIns="114300" rIns="114300" bIns="114300" rtlCol="0" anchor="ctr"/>
            <a:lstStyle/>
            <a:p>
              <a:pPr marL="0" lvl="0" indent="0" algn="ctr">
                <a:lnSpc>
                  <a:spcPts val="3035"/>
                </a:lnSpc>
                <a:spcBef>
                  <a:spcPct val="0"/>
                </a:spcBef>
              </a:pPr>
              <a:r>
                <a:rPr lang="en-US" sz="2199" spc="21" dirty="0" err="1">
                  <a:solidFill>
                    <a:srgbClr val="FFFFFF"/>
                  </a:solidFill>
                  <a:latin typeface="Lora Bold"/>
                </a:rPr>
                <a:t>Розробляється</a:t>
              </a:r>
              <a:r>
                <a:rPr lang="en-US" sz="2199" spc="21" dirty="0">
                  <a:solidFill>
                    <a:srgbClr val="FFFFFF"/>
                  </a:solidFill>
                  <a:latin typeface="Lora Bold"/>
                </a:rPr>
                <a:t> </a:t>
              </a:r>
              <a:r>
                <a:rPr lang="en-US" sz="2199" spc="21" dirty="0" err="1">
                  <a:solidFill>
                    <a:srgbClr val="FFFFFF"/>
                  </a:solidFill>
                  <a:latin typeface="Lora Bold"/>
                </a:rPr>
                <a:t>проект</a:t>
              </a:r>
              <a:r>
                <a:rPr lang="en-US" sz="2199" spc="21" dirty="0">
                  <a:solidFill>
                    <a:srgbClr val="FFFFFF"/>
                  </a:solidFill>
                  <a:latin typeface="Lora Bold"/>
                </a:rPr>
                <a:t> </a:t>
              </a:r>
              <a:r>
                <a:rPr lang="en-US" sz="2199" spc="21" dirty="0" err="1">
                  <a:solidFill>
                    <a:srgbClr val="FFFFFF"/>
                  </a:solidFill>
                  <a:latin typeface="Lora Bold"/>
                </a:rPr>
                <a:t>будівництва</a:t>
              </a:r>
              <a:r>
                <a:rPr lang="en-US" sz="2199" spc="21" dirty="0">
                  <a:solidFill>
                    <a:srgbClr val="FFFFFF"/>
                  </a:solidFill>
                  <a:latin typeface="Lora Bold"/>
                </a:rPr>
                <a:t> </a:t>
              </a:r>
              <a:r>
                <a:rPr lang="en-US" sz="2199" spc="21" dirty="0" err="1">
                  <a:solidFill>
                    <a:srgbClr val="FFFFFF"/>
                  </a:solidFill>
                  <a:latin typeface="Lora Bold"/>
                </a:rPr>
                <a:t>під’їзної</a:t>
              </a:r>
              <a:r>
                <a:rPr lang="en-US" sz="2199" spc="21" dirty="0">
                  <a:solidFill>
                    <a:srgbClr val="FFFFFF"/>
                  </a:solidFill>
                  <a:latin typeface="Lora Bold"/>
                </a:rPr>
                <a:t> </a:t>
              </a:r>
              <a:r>
                <a:rPr lang="en-US" sz="2199" spc="21" dirty="0" err="1">
                  <a:solidFill>
                    <a:srgbClr val="FFFFFF"/>
                  </a:solidFill>
                  <a:latin typeface="Lora Bold"/>
                </a:rPr>
                <a:t>дороги</a:t>
              </a:r>
              <a:r>
                <a:rPr lang="en-US" sz="2199" spc="21" dirty="0">
                  <a:solidFill>
                    <a:srgbClr val="FFFFFF"/>
                  </a:solidFill>
                  <a:latin typeface="Lora Bold"/>
                </a:rPr>
                <a:t> </a:t>
              </a:r>
              <a:r>
                <a:rPr lang="en-US" sz="2199" spc="21" dirty="0" err="1">
                  <a:solidFill>
                    <a:srgbClr val="FFFFFF"/>
                  </a:solidFill>
                  <a:latin typeface="Lora Bold"/>
                </a:rPr>
                <a:t>для</a:t>
              </a:r>
              <a:r>
                <a:rPr lang="en-US" sz="2199" spc="21" dirty="0">
                  <a:solidFill>
                    <a:srgbClr val="FFFFFF"/>
                  </a:solidFill>
                  <a:latin typeface="Lora Bold"/>
                </a:rPr>
                <a:t> </a:t>
              </a:r>
              <a:r>
                <a:rPr lang="en-US" sz="2199" spc="21" dirty="0" err="1">
                  <a:solidFill>
                    <a:srgbClr val="FFFFFF"/>
                  </a:solidFill>
                  <a:latin typeface="Lora Bold"/>
                </a:rPr>
                <a:t>великогабаритного</a:t>
              </a:r>
              <a:r>
                <a:rPr lang="en-US" sz="2199" spc="21" dirty="0">
                  <a:solidFill>
                    <a:srgbClr val="FFFFFF"/>
                  </a:solidFill>
                  <a:latin typeface="Lora Bold"/>
                </a:rPr>
                <a:t> </a:t>
              </a:r>
              <a:r>
                <a:rPr lang="en-US" sz="2199" spc="21" dirty="0" err="1">
                  <a:solidFill>
                    <a:srgbClr val="FFFFFF"/>
                  </a:solidFill>
                  <a:latin typeface="Lora Bold"/>
                </a:rPr>
                <a:t>транспорту</a:t>
              </a:r>
              <a:r>
                <a:rPr lang="en-US" sz="2199" spc="21" dirty="0">
                  <a:solidFill>
                    <a:srgbClr val="FFFFFF"/>
                  </a:solidFill>
                  <a:latin typeface="Lora Bold"/>
                </a:rPr>
                <a:t> </a:t>
              </a:r>
              <a:r>
                <a:rPr lang="en-US" sz="2199" spc="21" dirty="0" err="1">
                  <a:solidFill>
                    <a:srgbClr val="FFFFFF"/>
                  </a:solidFill>
                  <a:latin typeface="Lora Bold"/>
                </a:rPr>
                <a:t>до</a:t>
              </a:r>
              <a:r>
                <a:rPr lang="en-US" sz="2199" spc="21" dirty="0">
                  <a:solidFill>
                    <a:srgbClr val="FFFFFF"/>
                  </a:solidFill>
                  <a:latin typeface="Lora Bold"/>
                </a:rPr>
                <a:t> </a:t>
              </a:r>
              <a:endParaRPr lang="uk-UA" sz="2199" spc="21" dirty="0" smtClean="0">
                <a:solidFill>
                  <a:srgbClr val="FFFFFF"/>
                </a:solidFill>
                <a:latin typeface="Lora Bold"/>
              </a:endParaRPr>
            </a:p>
            <a:p>
              <a:pPr marL="0" lvl="0" indent="0" algn="ctr">
                <a:lnSpc>
                  <a:spcPts val="3035"/>
                </a:lnSpc>
                <a:spcBef>
                  <a:spcPct val="0"/>
                </a:spcBef>
              </a:pPr>
              <a:r>
                <a:rPr lang="en-US" sz="2199" spc="21" dirty="0" smtClean="0">
                  <a:solidFill>
                    <a:srgbClr val="FFFFFF"/>
                  </a:solidFill>
                  <a:latin typeface="Lora Bold"/>
                </a:rPr>
                <a:t>ІП </a:t>
              </a:r>
              <a:r>
                <a:rPr lang="en-US" sz="2199" spc="21" dirty="0">
                  <a:solidFill>
                    <a:srgbClr val="FFFFFF"/>
                  </a:solidFill>
                  <a:latin typeface="Lora Bold"/>
                </a:rPr>
                <a:t>«</a:t>
              </a:r>
              <a:r>
                <a:rPr lang="en-US" sz="2199" spc="21" dirty="0" err="1">
                  <a:solidFill>
                    <a:srgbClr val="FFFFFF"/>
                  </a:solidFill>
                  <a:latin typeface="Lora Bold"/>
                </a:rPr>
                <a:t>Коростень</a:t>
              </a:r>
              <a:r>
                <a:rPr lang="en-US" sz="2199" spc="21" dirty="0">
                  <a:solidFill>
                    <a:srgbClr val="FFFFFF"/>
                  </a:solidFill>
                  <a:latin typeface="Lora Bold"/>
                </a:rPr>
                <a:t>» </a:t>
              </a:r>
              <a:r>
                <a:rPr lang="en-US" sz="2199" spc="21" dirty="0" err="1">
                  <a:solidFill>
                    <a:srgbClr val="FFFFFF"/>
                  </a:solidFill>
                  <a:latin typeface="Lora Bold"/>
                </a:rPr>
                <a:t>орієнтовною</a:t>
              </a:r>
              <a:r>
                <a:rPr lang="en-US" sz="2199" spc="21" dirty="0">
                  <a:solidFill>
                    <a:srgbClr val="FFFFFF"/>
                  </a:solidFill>
                  <a:latin typeface="Lora Bold"/>
                </a:rPr>
                <a:t> </a:t>
              </a:r>
              <a:r>
                <a:rPr lang="en-US" sz="2199" spc="21" dirty="0" err="1">
                  <a:solidFill>
                    <a:srgbClr val="FFFFFF"/>
                  </a:solidFill>
                  <a:latin typeface="Lora Bold"/>
                </a:rPr>
                <a:t>вартістю</a:t>
              </a:r>
              <a:r>
                <a:rPr lang="en-US" sz="2199" spc="21" dirty="0">
                  <a:solidFill>
                    <a:srgbClr val="FFFFFF"/>
                  </a:solidFill>
                  <a:latin typeface="Lora Bold"/>
                </a:rPr>
                <a:t> в </a:t>
              </a:r>
              <a:r>
                <a:rPr lang="en-US" sz="2199" spc="21" dirty="0" err="1">
                  <a:solidFill>
                    <a:srgbClr val="FFFFFF"/>
                  </a:solidFill>
                  <a:latin typeface="Lora Bold"/>
                </a:rPr>
                <a:t>цінах</a:t>
              </a:r>
              <a:r>
                <a:rPr lang="en-US" sz="2199" spc="21" dirty="0">
                  <a:solidFill>
                    <a:srgbClr val="FFFFFF"/>
                  </a:solidFill>
                  <a:latin typeface="Lora Bold"/>
                </a:rPr>
                <a:t> 2023 </a:t>
              </a:r>
              <a:r>
                <a:rPr lang="en-US" sz="2199" spc="21" dirty="0" err="1">
                  <a:solidFill>
                    <a:srgbClr val="FFFFFF"/>
                  </a:solidFill>
                  <a:latin typeface="Lora Bold"/>
                </a:rPr>
                <a:t>року</a:t>
              </a:r>
              <a:r>
                <a:rPr lang="en-US" sz="2199" spc="21" dirty="0">
                  <a:solidFill>
                    <a:srgbClr val="FFFFFF"/>
                  </a:solidFill>
                  <a:latin typeface="Lora Bold"/>
                </a:rPr>
                <a:t> 100 </a:t>
              </a:r>
              <a:r>
                <a:rPr lang="uk-UA" sz="2199" spc="21" dirty="0" err="1" smtClean="0">
                  <a:solidFill>
                    <a:srgbClr val="FFFFFF"/>
                  </a:solidFill>
                  <a:latin typeface="Lora Bold"/>
                </a:rPr>
                <a:t>млн</a:t>
              </a:r>
              <a:r>
                <a:rPr lang="en-US" sz="2199" spc="21" dirty="0" smtClean="0">
                  <a:solidFill>
                    <a:srgbClr val="FFFFFF"/>
                  </a:solidFill>
                  <a:latin typeface="Lora Bold"/>
                </a:rPr>
                <a:t>.</a:t>
              </a:r>
              <a:r>
                <a:rPr lang="uk-UA" sz="2199" spc="21" dirty="0" smtClean="0">
                  <a:solidFill>
                    <a:srgbClr val="FFFFFF"/>
                  </a:solidFill>
                  <a:latin typeface="Lora Bold"/>
                </a:rPr>
                <a:t> </a:t>
              </a:r>
              <a:r>
                <a:rPr lang="en-US" sz="2199" spc="21" dirty="0" err="1" smtClean="0">
                  <a:solidFill>
                    <a:srgbClr val="FFFFFF"/>
                  </a:solidFill>
                  <a:latin typeface="Lora Bold"/>
                </a:rPr>
                <a:t>грн</a:t>
              </a:r>
              <a:r>
                <a:rPr lang="en-US" sz="2199" spc="21" dirty="0">
                  <a:solidFill>
                    <a:srgbClr val="FFFFFF"/>
                  </a:solidFill>
                  <a:latin typeface="Lora Bold"/>
                </a:rPr>
                <a:t>. 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12288003" y="2681303"/>
            <a:ext cx="4971297" cy="3859938"/>
          </a:xfrm>
          <a:custGeom>
            <a:avLst/>
            <a:gdLst/>
            <a:ahLst/>
            <a:cxnLst/>
            <a:rect l="l" t="t" r="r" b="b"/>
            <a:pathLst>
              <a:path w="4971297" h="3859938">
                <a:moveTo>
                  <a:pt x="0" y="0"/>
                </a:moveTo>
                <a:lnTo>
                  <a:pt x="4971297" y="0"/>
                </a:lnTo>
                <a:lnTo>
                  <a:pt x="4971297" y="3859938"/>
                </a:lnTo>
                <a:lnTo>
                  <a:pt x="0" y="38599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8196" r="-8196"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12297528" y="2303500"/>
            <a:ext cx="4961772" cy="430462"/>
            <a:chOff x="0" y="0"/>
            <a:chExt cx="1306804" cy="11337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306804" cy="113373"/>
            </a:xfrm>
            <a:custGeom>
              <a:avLst/>
              <a:gdLst/>
              <a:ahLst/>
              <a:cxnLst/>
              <a:rect l="l" t="t" r="r" b="b"/>
              <a:pathLst>
                <a:path w="1306804" h="113373">
                  <a:moveTo>
                    <a:pt x="0" y="0"/>
                  </a:moveTo>
                  <a:lnTo>
                    <a:pt x="1306804" y="0"/>
                  </a:lnTo>
                  <a:lnTo>
                    <a:pt x="1306804" y="113373"/>
                  </a:lnTo>
                  <a:lnTo>
                    <a:pt x="0" y="113373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47625"/>
              <a:ext cx="1306804" cy="1609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24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2303402" y="6536696"/>
            <a:ext cx="4961772" cy="2927857"/>
            <a:chOff x="0" y="0"/>
            <a:chExt cx="1306804" cy="771123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306804" cy="771123"/>
            </a:xfrm>
            <a:custGeom>
              <a:avLst/>
              <a:gdLst/>
              <a:ahLst/>
              <a:cxnLst/>
              <a:rect l="l" t="t" r="r" b="b"/>
              <a:pathLst>
                <a:path w="1306804" h="771123">
                  <a:moveTo>
                    <a:pt x="0" y="0"/>
                  </a:moveTo>
                  <a:lnTo>
                    <a:pt x="1306804" y="0"/>
                  </a:lnTo>
                  <a:lnTo>
                    <a:pt x="1306804" y="771123"/>
                  </a:lnTo>
                  <a:lnTo>
                    <a:pt x="0" y="771123"/>
                  </a:lnTo>
                  <a:close/>
                </a:path>
              </a:pathLst>
            </a:custGeom>
            <a:solidFill>
              <a:srgbClr val="397D5A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28575"/>
              <a:ext cx="1306804" cy="799698"/>
            </a:xfrm>
            <a:prstGeom prst="rect">
              <a:avLst/>
            </a:prstGeom>
          </p:spPr>
          <p:txBody>
            <a:bodyPr lIns="114300" tIns="114300" rIns="114300" bIns="114300" rtlCol="0" anchor="ctr"/>
            <a:lstStyle/>
            <a:p>
              <a:pPr marL="0" lvl="0" indent="0" algn="ctr">
                <a:lnSpc>
                  <a:spcPts val="3035"/>
                </a:lnSpc>
                <a:spcBef>
                  <a:spcPct val="0"/>
                </a:spcBef>
              </a:pPr>
              <a:r>
                <a:rPr lang="en-US" sz="2199" spc="21">
                  <a:solidFill>
                    <a:srgbClr val="FFFFFF"/>
                  </a:solidFill>
                  <a:latin typeface="Lora Bold"/>
                </a:rPr>
                <a:t>В серпні 2023 року з громадами Коростенського району підписано Меморандум про співпрацю з метою об’єднання зусиль для реалізації  проєктної ідеї «Будівництво регіонального полігону».</a:t>
              </a:r>
            </a:p>
          </p:txBody>
        </p:sp>
      </p:grpSp>
      <p:sp>
        <p:nvSpPr>
          <p:cNvPr id="27" name="Freeform 27"/>
          <p:cNvSpPr/>
          <p:nvPr/>
        </p:nvSpPr>
        <p:spPr>
          <a:xfrm>
            <a:off x="15526183" y="-2488312"/>
            <a:ext cx="4116356" cy="4116356"/>
          </a:xfrm>
          <a:custGeom>
            <a:avLst/>
            <a:gdLst/>
            <a:ahLst/>
            <a:cxnLst/>
            <a:rect l="l" t="t" r="r" b="b"/>
            <a:pathLst>
              <a:path w="4116356" h="4116356">
                <a:moveTo>
                  <a:pt x="0" y="0"/>
                </a:moveTo>
                <a:lnTo>
                  <a:pt x="4116356" y="0"/>
                </a:lnTo>
                <a:lnTo>
                  <a:pt x="4116356" y="4116355"/>
                </a:lnTo>
                <a:lnTo>
                  <a:pt x="0" y="41163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-2227387" y="-1175881"/>
            <a:ext cx="3256087" cy="3256087"/>
          </a:xfrm>
          <a:custGeom>
            <a:avLst/>
            <a:gdLst/>
            <a:ahLst/>
            <a:cxnLst/>
            <a:rect l="l" t="t" r="r" b="b"/>
            <a:pathLst>
              <a:path w="3256087" h="3256087">
                <a:moveTo>
                  <a:pt x="0" y="0"/>
                </a:moveTo>
                <a:lnTo>
                  <a:pt x="3256087" y="0"/>
                </a:lnTo>
                <a:lnTo>
                  <a:pt x="3256087" y="3256087"/>
                </a:lnTo>
                <a:lnTo>
                  <a:pt x="0" y="32560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3066788" y="356912"/>
            <a:ext cx="11717501" cy="1005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80"/>
              </a:lnSpc>
            </a:pPr>
            <a:r>
              <a:rPr lang="en-US" sz="6000" spc="588">
                <a:solidFill>
                  <a:srgbClr val="FFFFFF"/>
                </a:solidFill>
                <a:latin typeface="Lora"/>
              </a:rPr>
              <a:t>Інвестиційна діяльність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602205" y="3581937"/>
            <a:ext cx="11083591" cy="1974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776"/>
              </a:lnSpc>
            </a:pPr>
            <a:r>
              <a:rPr lang="en-US" sz="10707" spc="1049">
                <a:solidFill>
                  <a:srgbClr val="FFFFFF"/>
                </a:solidFill>
                <a:latin typeface="Codec Pro ExtraBold"/>
              </a:rPr>
              <a:t>TIMELINE </a:t>
            </a:r>
          </a:p>
        </p:txBody>
      </p:sp>
      <p:sp>
        <p:nvSpPr>
          <p:cNvPr id="4" name="Freeform 4"/>
          <p:cNvSpPr/>
          <p:nvPr/>
        </p:nvSpPr>
        <p:spPr>
          <a:xfrm>
            <a:off x="0" y="-211864"/>
            <a:ext cx="18288000" cy="10498864"/>
          </a:xfrm>
          <a:custGeom>
            <a:avLst/>
            <a:gdLst/>
            <a:ahLst/>
            <a:cxnLst/>
            <a:rect l="l" t="t" r="r" b="b"/>
            <a:pathLst>
              <a:path w="18288000" h="10498864">
                <a:moveTo>
                  <a:pt x="0" y="0"/>
                </a:moveTo>
                <a:lnTo>
                  <a:pt x="18288000" y="0"/>
                </a:lnTo>
                <a:lnTo>
                  <a:pt x="18288000" y="10498864"/>
                </a:lnTo>
                <a:lnTo>
                  <a:pt x="0" y="104988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62" b="-45530"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4212165" y="4740664"/>
            <a:ext cx="7602505" cy="6745495"/>
          </a:xfrm>
          <a:custGeom>
            <a:avLst/>
            <a:gdLst/>
            <a:ahLst/>
            <a:cxnLst/>
            <a:rect l="l" t="t" r="r" b="b"/>
            <a:pathLst>
              <a:path w="7602505" h="6745495">
                <a:moveTo>
                  <a:pt x="7602505" y="0"/>
                </a:moveTo>
                <a:lnTo>
                  <a:pt x="0" y="0"/>
                </a:lnTo>
                <a:lnTo>
                  <a:pt x="0" y="6745496"/>
                </a:lnTo>
                <a:lnTo>
                  <a:pt x="7602505" y="6745496"/>
                </a:lnTo>
                <a:lnTo>
                  <a:pt x="760250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9716971" y="0"/>
            <a:ext cx="8571029" cy="2591750"/>
            <a:chOff x="0" y="0"/>
            <a:chExt cx="2257390" cy="68260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57390" cy="682601"/>
            </a:xfrm>
            <a:custGeom>
              <a:avLst/>
              <a:gdLst/>
              <a:ahLst/>
              <a:cxnLst/>
              <a:rect l="l" t="t" r="r" b="b"/>
              <a:pathLst>
                <a:path w="2257390" h="682601">
                  <a:moveTo>
                    <a:pt x="46067" y="0"/>
                  </a:moveTo>
                  <a:lnTo>
                    <a:pt x="2211324" y="0"/>
                  </a:lnTo>
                  <a:cubicBezTo>
                    <a:pt x="2223541" y="0"/>
                    <a:pt x="2235259" y="4853"/>
                    <a:pt x="2243898" y="13493"/>
                  </a:cubicBezTo>
                  <a:cubicBezTo>
                    <a:pt x="2252537" y="22132"/>
                    <a:pt x="2257390" y="33849"/>
                    <a:pt x="2257390" y="46067"/>
                  </a:cubicBezTo>
                  <a:lnTo>
                    <a:pt x="2257390" y="636534"/>
                  </a:lnTo>
                  <a:cubicBezTo>
                    <a:pt x="2257390" y="661976"/>
                    <a:pt x="2236766" y="682601"/>
                    <a:pt x="2211324" y="682601"/>
                  </a:cubicBezTo>
                  <a:lnTo>
                    <a:pt x="46067" y="682601"/>
                  </a:lnTo>
                  <a:cubicBezTo>
                    <a:pt x="33849" y="682601"/>
                    <a:pt x="22132" y="677747"/>
                    <a:pt x="13493" y="669108"/>
                  </a:cubicBezTo>
                  <a:cubicBezTo>
                    <a:pt x="4853" y="660469"/>
                    <a:pt x="0" y="648752"/>
                    <a:pt x="0" y="636534"/>
                  </a:cubicBezTo>
                  <a:lnTo>
                    <a:pt x="0" y="46067"/>
                  </a:lnTo>
                  <a:cubicBezTo>
                    <a:pt x="0" y="33849"/>
                    <a:pt x="4853" y="22132"/>
                    <a:pt x="13493" y="13493"/>
                  </a:cubicBezTo>
                  <a:cubicBezTo>
                    <a:pt x="22132" y="4853"/>
                    <a:pt x="33849" y="0"/>
                    <a:pt x="46067" y="0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2257390" cy="7397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800"/>
                </a:lnSpc>
              </a:pPr>
              <a:r>
                <a:rPr lang="en-US" sz="6000">
                  <a:solidFill>
                    <a:srgbClr val="FFFFFF"/>
                  </a:solidFill>
                  <a:latin typeface="Lora"/>
                </a:rPr>
                <a:t>Підприємництво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205870" y="2926073"/>
            <a:ext cx="7272130" cy="7094209"/>
            <a:chOff x="-7735" y="-22890"/>
            <a:chExt cx="1697842" cy="186843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690107" cy="1845544"/>
            </a:xfrm>
            <a:custGeom>
              <a:avLst/>
              <a:gdLst/>
              <a:ahLst/>
              <a:cxnLst/>
              <a:rect l="l" t="t" r="r" b="b"/>
              <a:pathLst>
                <a:path w="1690107" h="1845544">
                  <a:moveTo>
                    <a:pt x="0" y="0"/>
                  </a:moveTo>
                  <a:lnTo>
                    <a:pt x="1690107" y="0"/>
                  </a:lnTo>
                  <a:lnTo>
                    <a:pt x="1690107" y="1845544"/>
                  </a:lnTo>
                  <a:lnTo>
                    <a:pt x="0" y="1845544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-7735" y="-22890"/>
              <a:ext cx="1690107" cy="18645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518158" lvl="1" indent="-259079">
                <a:lnSpc>
                  <a:spcPts val="3119"/>
                </a:lnSpc>
                <a:buFont typeface="Arial"/>
                <a:buChar char="•"/>
              </a:pPr>
              <a:r>
                <a:rPr lang="en-US" sz="2399" dirty="0" err="1">
                  <a:solidFill>
                    <a:srgbClr val="FFFFFF"/>
                  </a:solidFill>
                  <a:latin typeface="Lora Bold"/>
                </a:rPr>
                <a:t>На</a:t>
              </a:r>
              <a:r>
                <a:rPr lang="en-US" sz="2399" dirty="0">
                  <a:solidFill>
                    <a:srgbClr val="FFFFFF"/>
                  </a:solidFill>
                  <a:latin typeface="Lora Bol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Lora Bold"/>
                </a:rPr>
                <a:t>території</a:t>
              </a:r>
              <a:r>
                <a:rPr lang="en-US" sz="2399" dirty="0">
                  <a:solidFill>
                    <a:srgbClr val="FFFFFF"/>
                  </a:solidFill>
                  <a:latin typeface="Lora Bol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Lora Bold"/>
                </a:rPr>
                <a:t>Коростенської</a:t>
              </a:r>
              <a:r>
                <a:rPr lang="en-US" sz="2399" dirty="0">
                  <a:solidFill>
                    <a:srgbClr val="FFFFFF"/>
                  </a:solidFill>
                  <a:latin typeface="Lora Bol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Lora Bold"/>
                </a:rPr>
                <a:t>громади</a:t>
              </a:r>
              <a:r>
                <a:rPr lang="en-US" sz="2399" dirty="0">
                  <a:solidFill>
                    <a:srgbClr val="FFFFFF"/>
                  </a:solidFill>
                  <a:latin typeface="Lora Bol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Lora Bold"/>
                </a:rPr>
                <a:t>налічується</a:t>
              </a:r>
              <a:r>
                <a:rPr lang="en-US" sz="2399" dirty="0">
                  <a:solidFill>
                    <a:srgbClr val="FFFFFF"/>
                  </a:solidFill>
                  <a:latin typeface="Lora Bold"/>
                </a:rPr>
                <a:t> 3825 </a:t>
              </a:r>
              <a:r>
                <a:rPr lang="en-US" sz="2399" dirty="0" err="1">
                  <a:solidFill>
                    <a:srgbClr val="FFFFFF"/>
                  </a:solidFill>
                  <a:latin typeface="Lora Bold"/>
                </a:rPr>
                <a:t>суб’єктів</a:t>
              </a:r>
              <a:r>
                <a:rPr lang="en-US" sz="2399" dirty="0">
                  <a:solidFill>
                    <a:srgbClr val="FFFFFF"/>
                  </a:solidFill>
                  <a:latin typeface="Lora Bol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Lora Bold"/>
                </a:rPr>
                <a:t>господарювання</a:t>
              </a:r>
              <a:r>
                <a:rPr lang="en-US" sz="2399" dirty="0">
                  <a:solidFill>
                    <a:srgbClr val="FFFFFF"/>
                  </a:solidFill>
                  <a:latin typeface="Lora Bold"/>
                </a:rPr>
                <a:t>, з </a:t>
              </a:r>
              <a:r>
                <a:rPr lang="en-US" sz="2399" dirty="0" err="1">
                  <a:solidFill>
                    <a:srgbClr val="FFFFFF"/>
                  </a:solidFill>
                  <a:latin typeface="Lora Bold"/>
                </a:rPr>
                <a:t>них</a:t>
              </a:r>
              <a:r>
                <a:rPr lang="en-US" sz="2399" dirty="0">
                  <a:solidFill>
                    <a:srgbClr val="FFFFFF"/>
                  </a:solidFill>
                  <a:latin typeface="Lora Bold"/>
                </a:rPr>
                <a:t> 886 </a:t>
              </a:r>
              <a:r>
                <a:rPr lang="en-US" sz="2399" dirty="0" err="1">
                  <a:solidFill>
                    <a:srgbClr val="FFFFFF"/>
                  </a:solidFill>
                  <a:latin typeface="Lora Bold"/>
                </a:rPr>
                <a:t>юридичні</a:t>
              </a:r>
              <a:r>
                <a:rPr lang="en-US" sz="2399" dirty="0">
                  <a:solidFill>
                    <a:srgbClr val="FFFFFF"/>
                  </a:solidFill>
                  <a:latin typeface="Lora Bol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Lora Bold"/>
                </a:rPr>
                <a:t>особи</a:t>
              </a:r>
              <a:r>
                <a:rPr lang="en-US" sz="2399" dirty="0">
                  <a:solidFill>
                    <a:srgbClr val="FFFFFF"/>
                  </a:solidFill>
                  <a:latin typeface="Lora Bol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Lora Bold"/>
                </a:rPr>
                <a:t>та</a:t>
              </a:r>
              <a:r>
                <a:rPr lang="en-US" sz="2399" dirty="0">
                  <a:solidFill>
                    <a:srgbClr val="FFFFFF"/>
                  </a:solidFill>
                  <a:latin typeface="Lora Bold"/>
                </a:rPr>
                <a:t> 2601 </a:t>
              </a:r>
              <a:r>
                <a:rPr lang="en-US" sz="2399" dirty="0" err="1">
                  <a:solidFill>
                    <a:srgbClr val="FFFFFF"/>
                  </a:solidFill>
                  <a:latin typeface="Lora Bold"/>
                </a:rPr>
                <a:t>фізичних</a:t>
              </a:r>
              <a:r>
                <a:rPr lang="en-US" sz="2399" dirty="0">
                  <a:solidFill>
                    <a:srgbClr val="FFFFFF"/>
                  </a:solidFill>
                  <a:latin typeface="Lora Bol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Lora Bold"/>
                </a:rPr>
                <a:t>осіб-підприємців</a:t>
              </a:r>
              <a:r>
                <a:rPr lang="en-US" sz="2399" dirty="0">
                  <a:solidFill>
                    <a:srgbClr val="FFFFFF"/>
                  </a:solidFill>
                  <a:latin typeface="Lora Bold"/>
                </a:rPr>
                <a:t> (з </a:t>
              </a:r>
              <a:r>
                <a:rPr lang="en-US" sz="2399" dirty="0" err="1">
                  <a:solidFill>
                    <a:srgbClr val="FFFFFF"/>
                  </a:solidFill>
                  <a:latin typeface="Lora Bold"/>
                </a:rPr>
                <a:t>них</a:t>
              </a:r>
              <a:r>
                <a:rPr lang="en-US" sz="2399" dirty="0">
                  <a:solidFill>
                    <a:srgbClr val="FFFFFF"/>
                  </a:solidFill>
                  <a:latin typeface="Lora Bold"/>
                </a:rPr>
                <a:t> 45 </a:t>
              </a:r>
              <a:r>
                <a:rPr lang="en-US" sz="2399" dirty="0" err="1">
                  <a:solidFill>
                    <a:srgbClr val="FFFFFF"/>
                  </a:solidFill>
                  <a:latin typeface="Lora Bold"/>
                </a:rPr>
                <a:t>самозайняті</a:t>
              </a:r>
              <a:r>
                <a:rPr lang="en-US" sz="2399" dirty="0">
                  <a:solidFill>
                    <a:srgbClr val="FFFFFF"/>
                  </a:solidFill>
                  <a:latin typeface="Lora Bold"/>
                </a:rPr>
                <a:t>)</a:t>
              </a:r>
            </a:p>
            <a:p>
              <a:pPr>
                <a:lnSpc>
                  <a:spcPts val="3119"/>
                </a:lnSpc>
              </a:pPr>
              <a:endParaRPr lang="en-US" sz="2399" dirty="0">
                <a:solidFill>
                  <a:srgbClr val="FFFFFF"/>
                </a:solidFill>
                <a:latin typeface="Lora Bold"/>
              </a:endParaRPr>
            </a:p>
            <a:p>
              <a:pPr marL="518158" lvl="1" indent="-259079">
                <a:lnSpc>
                  <a:spcPts val="3119"/>
                </a:lnSpc>
                <a:buFont typeface="Arial"/>
                <a:buChar char="•"/>
              </a:pPr>
              <a:r>
                <a:rPr lang="en-US" sz="2399" dirty="0">
                  <a:solidFill>
                    <a:srgbClr val="FFFFFF"/>
                  </a:solidFill>
                  <a:latin typeface="Lora Bold"/>
                </a:rPr>
                <a:t>В 2023 </a:t>
              </a:r>
              <a:r>
                <a:rPr lang="en-US" sz="2399" dirty="0" err="1">
                  <a:solidFill>
                    <a:srgbClr val="FFFFFF"/>
                  </a:solidFill>
                  <a:latin typeface="Lora Bold"/>
                </a:rPr>
                <a:t>році</a:t>
              </a:r>
              <a:r>
                <a:rPr lang="en-US" sz="2399" dirty="0">
                  <a:solidFill>
                    <a:srgbClr val="FFFFFF"/>
                  </a:solidFill>
                  <a:latin typeface="Lora Bol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Lora Bold"/>
                </a:rPr>
                <a:t>зареєстровано</a:t>
              </a:r>
              <a:r>
                <a:rPr lang="en-US" sz="2399" dirty="0">
                  <a:solidFill>
                    <a:srgbClr val="FFFFFF"/>
                  </a:solidFill>
                  <a:latin typeface="Lora Bold"/>
                </a:rPr>
                <a:t> 30 (в 2022  – 35 ) </a:t>
              </a:r>
              <a:r>
                <a:rPr lang="en-US" sz="2399" dirty="0" err="1">
                  <a:solidFill>
                    <a:srgbClr val="FFFFFF"/>
                  </a:solidFill>
                  <a:latin typeface="Lora Bold"/>
                </a:rPr>
                <a:t>припинено</a:t>
              </a:r>
              <a:r>
                <a:rPr lang="en-US" sz="2399" dirty="0">
                  <a:solidFill>
                    <a:srgbClr val="FFFFFF"/>
                  </a:solidFill>
                  <a:latin typeface="Lora Bol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Lora Bold"/>
                </a:rPr>
                <a:t>діяльність</a:t>
              </a:r>
              <a:r>
                <a:rPr lang="en-US" sz="2399" dirty="0">
                  <a:solidFill>
                    <a:srgbClr val="FFFFFF"/>
                  </a:solidFill>
                  <a:latin typeface="Lora Bold"/>
                </a:rPr>
                <a:t> 19 (в 2022  – 13) </a:t>
              </a:r>
              <a:r>
                <a:rPr lang="en-US" sz="2399" dirty="0" err="1">
                  <a:solidFill>
                    <a:srgbClr val="FFFFFF"/>
                  </a:solidFill>
                  <a:latin typeface="Lora Bold"/>
                </a:rPr>
                <a:t>юридичних</a:t>
              </a:r>
              <a:r>
                <a:rPr lang="en-US" sz="2399" dirty="0">
                  <a:solidFill>
                    <a:srgbClr val="FFFFFF"/>
                  </a:solidFill>
                  <a:latin typeface="Lora Bol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Lora Bold"/>
                </a:rPr>
                <a:t>осіб</a:t>
              </a:r>
              <a:r>
                <a:rPr lang="en-US" sz="2399" dirty="0">
                  <a:solidFill>
                    <a:srgbClr val="FFFFFF"/>
                  </a:solidFill>
                  <a:latin typeface="Lora Bold"/>
                </a:rPr>
                <a:t>. </a:t>
              </a:r>
              <a:endParaRPr lang="uk-UA" sz="2399" dirty="0" smtClean="0">
                <a:solidFill>
                  <a:srgbClr val="FFFFFF"/>
                </a:solidFill>
                <a:latin typeface="Lora Bold"/>
              </a:endParaRPr>
            </a:p>
            <a:p>
              <a:pPr marL="518158" lvl="1" indent="-259079">
                <a:lnSpc>
                  <a:spcPts val="3119"/>
                </a:lnSpc>
                <a:buFont typeface="Arial"/>
                <a:buChar char="•"/>
              </a:pPr>
              <a:r>
                <a:rPr lang="en-US" sz="2399" dirty="0" err="1" smtClean="0">
                  <a:solidFill>
                    <a:srgbClr val="FFFFFF"/>
                  </a:solidFill>
                  <a:latin typeface="Lora Bold"/>
                </a:rPr>
                <a:t>Зареєстровано</a:t>
              </a:r>
              <a:r>
                <a:rPr lang="en-US" sz="2399" dirty="0" smtClean="0">
                  <a:solidFill>
                    <a:srgbClr val="FFFFFF"/>
                  </a:solidFill>
                  <a:latin typeface="Lora Bold"/>
                </a:rPr>
                <a:t> </a:t>
              </a:r>
              <a:r>
                <a:rPr lang="en-US" sz="2399" dirty="0">
                  <a:solidFill>
                    <a:srgbClr val="FFFFFF"/>
                  </a:solidFill>
                  <a:latin typeface="Lora Bold"/>
                </a:rPr>
                <a:t>552 (в 2022 р – </a:t>
              </a:r>
              <a:r>
                <a:rPr lang="en-US" sz="2399" dirty="0" smtClean="0">
                  <a:solidFill>
                    <a:srgbClr val="FFFFFF"/>
                  </a:solidFill>
                  <a:latin typeface="Lora Bold"/>
                </a:rPr>
                <a:t>338) </a:t>
              </a:r>
              <a:r>
                <a:rPr lang="en-US" sz="2399" dirty="0" err="1">
                  <a:solidFill>
                    <a:srgbClr val="FFFFFF"/>
                  </a:solidFill>
                  <a:latin typeface="Lora Bold"/>
                </a:rPr>
                <a:t>фізичних</a:t>
              </a:r>
              <a:r>
                <a:rPr lang="en-US" sz="2399" dirty="0">
                  <a:solidFill>
                    <a:srgbClr val="FFFFFF"/>
                  </a:solidFill>
                  <a:latin typeface="Lora Bol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Lora Bold"/>
                </a:rPr>
                <a:t>особи-підприємця</a:t>
              </a:r>
              <a:r>
                <a:rPr lang="en-US" sz="2399" dirty="0">
                  <a:solidFill>
                    <a:srgbClr val="FFFFFF"/>
                  </a:solidFill>
                  <a:latin typeface="Lora Bol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Lora Bold"/>
                </a:rPr>
                <a:t>та</a:t>
              </a:r>
              <a:r>
                <a:rPr lang="en-US" sz="2399" dirty="0">
                  <a:solidFill>
                    <a:srgbClr val="FFFFFF"/>
                  </a:solidFill>
                  <a:latin typeface="Lora Bol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Lora Bold"/>
                </a:rPr>
                <a:t>припинено</a:t>
              </a:r>
              <a:r>
                <a:rPr lang="en-US" sz="2399" dirty="0">
                  <a:solidFill>
                    <a:srgbClr val="FFFFFF"/>
                  </a:solidFill>
                  <a:latin typeface="Lora Bold"/>
                </a:rPr>
                <a:t> </a:t>
              </a:r>
              <a:r>
                <a:rPr lang="en-US" sz="2399" dirty="0" err="1">
                  <a:solidFill>
                    <a:srgbClr val="FFFFFF"/>
                  </a:solidFill>
                  <a:latin typeface="Lora Bold"/>
                </a:rPr>
                <a:t>діяльність</a:t>
              </a:r>
              <a:r>
                <a:rPr lang="en-US" sz="2399" dirty="0">
                  <a:solidFill>
                    <a:srgbClr val="FFFFFF"/>
                  </a:solidFill>
                  <a:latin typeface="Lora Bold"/>
                </a:rPr>
                <a:t> 268 </a:t>
              </a:r>
              <a:r>
                <a:rPr lang="en-US" sz="2399" dirty="0" smtClean="0">
                  <a:solidFill>
                    <a:srgbClr val="FFFFFF"/>
                  </a:solidFill>
                  <a:latin typeface="Lora Bold"/>
                </a:rPr>
                <a:t>(</a:t>
              </a:r>
              <a:r>
                <a:rPr lang="uk-UA" sz="2399" dirty="0" smtClean="0">
                  <a:solidFill>
                    <a:srgbClr val="FFFFFF"/>
                  </a:solidFill>
                  <a:latin typeface="Lora Bold"/>
                </a:rPr>
                <a:t>в </a:t>
              </a:r>
              <a:r>
                <a:rPr lang="en-US" sz="2399" dirty="0" smtClean="0">
                  <a:solidFill>
                    <a:srgbClr val="FFFFFF"/>
                  </a:solidFill>
                  <a:latin typeface="Lora Bold"/>
                </a:rPr>
                <a:t>2022 </a:t>
              </a:r>
              <a:r>
                <a:rPr lang="en-US" sz="2399" dirty="0">
                  <a:solidFill>
                    <a:srgbClr val="FFFFFF"/>
                  </a:solidFill>
                  <a:latin typeface="Lora Bold"/>
                </a:rPr>
                <a:t>р – </a:t>
              </a:r>
              <a:r>
                <a:rPr lang="en-US" sz="2399" dirty="0" smtClean="0">
                  <a:solidFill>
                    <a:srgbClr val="FFFFFF"/>
                  </a:solidFill>
                  <a:latin typeface="Lora Bold"/>
                </a:rPr>
                <a:t>589)</a:t>
              </a:r>
              <a:endParaRPr lang="en-US" sz="2399" dirty="0">
                <a:solidFill>
                  <a:srgbClr val="FFFFFF"/>
                </a:solidFill>
                <a:latin typeface="Lora Bold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7040" y="413471"/>
            <a:ext cx="7265592" cy="9460058"/>
          </a:xfrm>
          <a:custGeom>
            <a:avLst/>
            <a:gdLst/>
            <a:ahLst/>
            <a:cxnLst/>
            <a:rect l="l" t="t" r="r" b="b"/>
            <a:pathLst>
              <a:path w="7265592" h="9460058">
                <a:moveTo>
                  <a:pt x="0" y="0"/>
                </a:moveTo>
                <a:lnTo>
                  <a:pt x="7265592" y="0"/>
                </a:lnTo>
                <a:lnTo>
                  <a:pt x="7265592" y="9460058"/>
                </a:lnTo>
                <a:lnTo>
                  <a:pt x="0" y="94600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519" r="-2599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882076" y="8203768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1" y="0"/>
                </a:lnTo>
                <a:lnTo>
                  <a:pt x="3806571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8437966" y="537296"/>
            <a:ext cx="6858777" cy="788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40"/>
              </a:lnSpc>
            </a:pPr>
            <a:r>
              <a:rPr lang="en-US" sz="6000" spc="210">
                <a:solidFill>
                  <a:srgbClr val="040506"/>
                </a:solidFill>
                <a:latin typeface="Lora"/>
              </a:rPr>
              <a:t>Підприємництво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326681" y="2267863"/>
            <a:ext cx="6790022" cy="45140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16"/>
              </a:lnSpc>
            </a:pPr>
            <a:r>
              <a:rPr lang="en-US" sz="3200" spc="313" dirty="0" err="1">
                <a:solidFill>
                  <a:srgbClr val="231F20"/>
                </a:solidFill>
                <a:latin typeface="Lora Bold"/>
              </a:rPr>
              <a:t>Надходження</a:t>
            </a:r>
            <a:r>
              <a:rPr lang="en-US" sz="3200" spc="313" dirty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3200" spc="313" dirty="0" err="1">
                <a:solidFill>
                  <a:srgbClr val="231F20"/>
                </a:solidFill>
                <a:latin typeface="Lora Bold"/>
              </a:rPr>
              <a:t>до</a:t>
            </a:r>
            <a:r>
              <a:rPr lang="en-US" sz="3200" spc="313" dirty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3200" spc="313" dirty="0" err="1">
                <a:solidFill>
                  <a:srgbClr val="231F20"/>
                </a:solidFill>
                <a:latin typeface="Lora Bold"/>
              </a:rPr>
              <a:t>бюджету</a:t>
            </a:r>
            <a:r>
              <a:rPr lang="en-US" sz="3200" spc="313" dirty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3200" spc="313" dirty="0" err="1">
                <a:solidFill>
                  <a:srgbClr val="231F20"/>
                </a:solidFill>
                <a:latin typeface="Lora Bold"/>
              </a:rPr>
              <a:t>громади</a:t>
            </a:r>
            <a:r>
              <a:rPr lang="en-US" sz="3200" spc="313" dirty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3200" spc="313" dirty="0" err="1">
                <a:solidFill>
                  <a:srgbClr val="231F20"/>
                </a:solidFill>
                <a:latin typeface="Lora Bold"/>
              </a:rPr>
              <a:t>від</a:t>
            </a:r>
            <a:r>
              <a:rPr lang="en-US" sz="3200" spc="313" dirty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3200" spc="313" dirty="0" err="1">
                <a:solidFill>
                  <a:srgbClr val="231F20"/>
                </a:solidFill>
                <a:latin typeface="Lora Bold"/>
              </a:rPr>
              <a:t>сплати</a:t>
            </a:r>
            <a:r>
              <a:rPr lang="en-US" sz="3200" spc="313" dirty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3200" spc="313" dirty="0" err="1">
                <a:solidFill>
                  <a:srgbClr val="231F20"/>
                </a:solidFill>
                <a:latin typeface="Lora Bold"/>
              </a:rPr>
              <a:t>єдиного</a:t>
            </a:r>
            <a:r>
              <a:rPr lang="en-US" sz="3200" spc="313" dirty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3200" spc="313" dirty="0" err="1">
                <a:solidFill>
                  <a:srgbClr val="231F20"/>
                </a:solidFill>
                <a:latin typeface="Lora Bold"/>
              </a:rPr>
              <a:t>податку</a:t>
            </a:r>
            <a:r>
              <a:rPr lang="en-US" sz="3200" spc="313" dirty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3200" spc="313" dirty="0" err="1">
                <a:solidFill>
                  <a:srgbClr val="231F20"/>
                </a:solidFill>
                <a:latin typeface="Lora Bold"/>
              </a:rPr>
              <a:t>становлять</a:t>
            </a:r>
            <a:r>
              <a:rPr lang="en-US" sz="3200" spc="313" dirty="0">
                <a:solidFill>
                  <a:srgbClr val="231F20"/>
                </a:solidFill>
                <a:latin typeface="Lora Bold"/>
              </a:rPr>
              <a:t> 58,8 </a:t>
            </a:r>
            <a:r>
              <a:rPr lang="en-US" sz="3200" spc="313" dirty="0" err="1">
                <a:solidFill>
                  <a:srgbClr val="231F20"/>
                </a:solidFill>
                <a:latin typeface="Lora Bold"/>
              </a:rPr>
              <a:t>млн</a:t>
            </a:r>
            <a:r>
              <a:rPr lang="en-US" sz="3200" spc="313" dirty="0">
                <a:solidFill>
                  <a:srgbClr val="231F20"/>
                </a:solidFill>
                <a:latin typeface="Lora Bold"/>
              </a:rPr>
              <a:t>. </a:t>
            </a:r>
            <a:r>
              <a:rPr lang="en-US" sz="3200" spc="313" dirty="0" err="1">
                <a:solidFill>
                  <a:srgbClr val="231F20"/>
                </a:solidFill>
                <a:latin typeface="Lora Bold"/>
              </a:rPr>
              <a:t>грн</a:t>
            </a:r>
            <a:r>
              <a:rPr lang="en-US" sz="3200" spc="313" dirty="0">
                <a:solidFill>
                  <a:srgbClr val="231F20"/>
                </a:solidFill>
                <a:latin typeface="Lora Bold"/>
              </a:rPr>
              <a:t>., </a:t>
            </a:r>
            <a:r>
              <a:rPr lang="en-US" sz="3200" spc="313" dirty="0" err="1">
                <a:solidFill>
                  <a:srgbClr val="231F20"/>
                </a:solidFill>
                <a:latin typeface="Lora Bold"/>
              </a:rPr>
              <a:t>що</a:t>
            </a:r>
            <a:r>
              <a:rPr lang="en-US" sz="3200" spc="313" dirty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3200" spc="313" dirty="0" err="1">
                <a:solidFill>
                  <a:srgbClr val="231F20"/>
                </a:solidFill>
                <a:latin typeface="Lora Bold"/>
              </a:rPr>
              <a:t>на</a:t>
            </a:r>
            <a:r>
              <a:rPr lang="en-US" sz="3200" spc="313" dirty="0">
                <a:solidFill>
                  <a:srgbClr val="231F20"/>
                </a:solidFill>
                <a:latin typeface="Lora Bold"/>
              </a:rPr>
              <a:t> 13,3 </a:t>
            </a:r>
            <a:r>
              <a:rPr lang="en-US" sz="3200" spc="313" dirty="0" err="1">
                <a:solidFill>
                  <a:srgbClr val="231F20"/>
                </a:solidFill>
                <a:latin typeface="Lora Bold"/>
              </a:rPr>
              <a:t>млн</a:t>
            </a:r>
            <a:r>
              <a:rPr lang="en-US" sz="3200" spc="313" dirty="0">
                <a:solidFill>
                  <a:srgbClr val="231F20"/>
                </a:solidFill>
                <a:latin typeface="Lora Bold"/>
              </a:rPr>
              <a:t>. </a:t>
            </a:r>
            <a:r>
              <a:rPr lang="en-US" sz="3200" spc="313" dirty="0" err="1">
                <a:solidFill>
                  <a:srgbClr val="231F20"/>
                </a:solidFill>
                <a:latin typeface="Lora Bold"/>
              </a:rPr>
              <a:t>грн</a:t>
            </a:r>
            <a:r>
              <a:rPr lang="en-US" sz="3200" spc="313" dirty="0">
                <a:solidFill>
                  <a:srgbClr val="231F20"/>
                </a:solidFill>
                <a:latin typeface="Lora Bold"/>
              </a:rPr>
              <a:t>. </a:t>
            </a:r>
            <a:r>
              <a:rPr lang="en-US" sz="3200" spc="313" dirty="0" err="1">
                <a:solidFill>
                  <a:srgbClr val="231F20"/>
                </a:solidFill>
                <a:latin typeface="Lora Bold"/>
              </a:rPr>
              <a:t>більше</a:t>
            </a:r>
            <a:r>
              <a:rPr lang="en-US" sz="3200" spc="313" dirty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3200" spc="313" dirty="0" err="1">
                <a:solidFill>
                  <a:srgbClr val="231F20"/>
                </a:solidFill>
                <a:latin typeface="Lora Bold"/>
              </a:rPr>
              <a:t>очікуваного</a:t>
            </a:r>
            <a:r>
              <a:rPr lang="en-US" sz="3200" spc="313" dirty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3200" spc="313" dirty="0" err="1">
                <a:solidFill>
                  <a:srgbClr val="231F20"/>
                </a:solidFill>
                <a:latin typeface="Lora Bold"/>
              </a:rPr>
              <a:t>показника</a:t>
            </a:r>
            <a:r>
              <a:rPr lang="en-US" sz="3200" spc="313" dirty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3200" spc="313" dirty="0" err="1">
                <a:solidFill>
                  <a:srgbClr val="231F20"/>
                </a:solidFill>
                <a:latin typeface="Lora Bold"/>
              </a:rPr>
              <a:t>та</a:t>
            </a:r>
            <a:r>
              <a:rPr lang="en-US" sz="3200" spc="313" dirty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3200" spc="313" dirty="0" err="1">
                <a:solidFill>
                  <a:srgbClr val="231F20"/>
                </a:solidFill>
                <a:latin typeface="Lora Bold"/>
              </a:rPr>
              <a:t>на</a:t>
            </a:r>
            <a:r>
              <a:rPr lang="en-US" sz="3200" spc="313" dirty="0">
                <a:solidFill>
                  <a:srgbClr val="231F20"/>
                </a:solidFill>
                <a:latin typeface="Lora Bold"/>
              </a:rPr>
              <a:t> 10,3 </a:t>
            </a:r>
            <a:r>
              <a:rPr lang="en-US" sz="3200" spc="313" dirty="0" err="1">
                <a:solidFill>
                  <a:srgbClr val="231F20"/>
                </a:solidFill>
                <a:latin typeface="Lora Bold"/>
              </a:rPr>
              <a:t>млн</a:t>
            </a:r>
            <a:r>
              <a:rPr lang="en-US" sz="3200" spc="313" dirty="0">
                <a:solidFill>
                  <a:srgbClr val="231F20"/>
                </a:solidFill>
                <a:latin typeface="Lora Bold"/>
              </a:rPr>
              <a:t>. </a:t>
            </a:r>
            <a:r>
              <a:rPr lang="en-US" sz="3200" spc="313" dirty="0" err="1">
                <a:solidFill>
                  <a:srgbClr val="231F20"/>
                </a:solidFill>
                <a:latin typeface="Lora Bold"/>
              </a:rPr>
              <a:t>грн</a:t>
            </a:r>
            <a:r>
              <a:rPr lang="en-US" sz="3200" spc="313" dirty="0">
                <a:solidFill>
                  <a:srgbClr val="231F20"/>
                </a:solidFill>
                <a:latin typeface="Lora Bold"/>
              </a:rPr>
              <a:t>. </a:t>
            </a:r>
            <a:r>
              <a:rPr lang="en-US" sz="3200" spc="313" dirty="0" err="1">
                <a:solidFill>
                  <a:srgbClr val="231F20"/>
                </a:solidFill>
                <a:latin typeface="Lora Bold"/>
              </a:rPr>
              <a:t>більше</a:t>
            </a:r>
            <a:r>
              <a:rPr lang="en-US" sz="3200" spc="313" dirty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3200" spc="313" dirty="0" err="1">
                <a:solidFill>
                  <a:srgbClr val="231F20"/>
                </a:solidFill>
                <a:latin typeface="Lora Bold"/>
              </a:rPr>
              <a:t>показника</a:t>
            </a:r>
            <a:r>
              <a:rPr lang="en-US" sz="3200" spc="313" dirty="0">
                <a:solidFill>
                  <a:srgbClr val="231F20"/>
                </a:solidFill>
                <a:latin typeface="Lora Bold"/>
              </a:rPr>
              <a:t> 2022 </a:t>
            </a:r>
            <a:r>
              <a:rPr lang="en-US" sz="3200" spc="313" dirty="0" err="1">
                <a:solidFill>
                  <a:srgbClr val="231F20"/>
                </a:solidFill>
                <a:latin typeface="Lora Bold"/>
              </a:rPr>
              <a:t>року</a:t>
            </a:r>
            <a:r>
              <a:rPr lang="en-US" sz="3200" spc="313" dirty="0">
                <a:solidFill>
                  <a:srgbClr val="231F20"/>
                </a:solidFill>
                <a:latin typeface="Lora Bold"/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4794" y="-1771792"/>
            <a:ext cx="4100317" cy="4037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6760181" y="5905500"/>
            <a:ext cx="4822218" cy="4191000"/>
          </a:xfrm>
          <a:prstGeom prst="roundRect">
            <a:avLst/>
          </a:prstGeom>
          <a:solidFill>
            <a:srgbClr val="418163"/>
          </a:solidFill>
          <a:ln>
            <a:solidFill>
              <a:srgbClr val="5173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TextBox 7"/>
          <p:cNvSpPr txBox="1"/>
          <p:nvPr/>
        </p:nvSpPr>
        <p:spPr>
          <a:xfrm>
            <a:off x="6946052" y="6074980"/>
            <a:ext cx="4450476" cy="2128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80"/>
              </a:lnSpc>
            </a:pPr>
            <a:r>
              <a:rPr lang="en-US" sz="4800" spc="350" dirty="0" smtClean="0">
                <a:solidFill>
                  <a:srgbClr val="FFFFFF"/>
                </a:solidFill>
                <a:latin typeface="Lora Bold"/>
              </a:rPr>
              <a:t>58,8</a:t>
            </a:r>
            <a:r>
              <a:rPr lang="uk-UA" sz="4800" spc="350" dirty="0" smtClean="0">
                <a:solidFill>
                  <a:srgbClr val="FFFFFF"/>
                </a:solidFill>
                <a:latin typeface="Lora Bold"/>
              </a:rPr>
              <a:t> </a:t>
            </a:r>
            <a:r>
              <a:rPr lang="en-US" sz="4800" spc="350" dirty="0" err="1" smtClean="0">
                <a:solidFill>
                  <a:srgbClr val="FFFFFF"/>
                </a:solidFill>
                <a:latin typeface="Lora Bold"/>
              </a:rPr>
              <a:t>млн.грн</a:t>
            </a:r>
            <a:r>
              <a:rPr lang="en-US" sz="4800" spc="350" dirty="0">
                <a:solidFill>
                  <a:srgbClr val="FFFFFF"/>
                </a:solidFill>
                <a:latin typeface="Lora Bold"/>
              </a:rPr>
              <a:t>.</a:t>
            </a:r>
          </a:p>
        </p:txBody>
      </p:sp>
      <p:sp>
        <p:nvSpPr>
          <p:cNvPr id="6" name="Freeform 6"/>
          <p:cNvSpPr/>
          <p:nvPr/>
        </p:nvSpPr>
        <p:spPr>
          <a:xfrm>
            <a:off x="8294990" y="8304885"/>
            <a:ext cx="1752600" cy="1568644"/>
          </a:xfrm>
          <a:custGeom>
            <a:avLst/>
            <a:gdLst/>
            <a:ahLst/>
            <a:cxnLst/>
            <a:rect l="l" t="t" r="r" b="b"/>
            <a:pathLst>
              <a:path w="2155525" h="1734274">
                <a:moveTo>
                  <a:pt x="0" y="0"/>
                </a:moveTo>
                <a:lnTo>
                  <a:pt x="2155526" y="0"/>
                </a:lnTo>
                <a:lnTo>
                  <a:pt x="2155526" y="1734274"/>
                </a:lnTo>
                <a:lnTo>
                  <a:pt x="0" y="17342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478425" y="22889"/>
            <a:ext cx="10112248" cy="5688140"/>
            <a:chOff x="0" y="0"/>
            <a:chExt cx="6089457" cy="34253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089457" cy="3425320"/>
            </a:xfrm>
            <a:custGeom>
              <a:avLst/>
              <a:gdLst/>
              <a:ahLst/>
              <a:cxnLst/>
              <a:rect l="l" t="t" r="r" b="b"/>
              <a:pathLst>
                <a:path w="6089457" h="3425320">
                  <a:moveTo>
                    <a:pt x="0" y="3425320"/>
                  </a:moveTo>
                  <a:lnTo>
                    <a:pt x="0" y="0"/>
                  </a:lnTo>
                  <a:lnTo>
                    <a:pt x="6089457" y="0"/>
                  </a:lnTo>
                  <a:cubicBezTo>
                    <a:pt x="4059638" y="1141773"/>
                    <a:pt x="2029819" y="2283546"/>
                    <a:pt x="0" y="3425320"/>
                  </a:cubicBezTo>
                  <a:close/>
                </a:path>
              </a:pathLst>
            </a:custGeom>
            <a:solidFill>
              <a:srgbClr val="F9D549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089457" cy="3425320"/>
            </a:xfrm>
            <a:custGeom>
              <a:avLst/>
              <a:gdLst/>
              <a:ahLst/>
              <a:cxnLst/>
              <a:rect l="l" t="t" r="r" b="b"/>
              <a:pathLst>
                <a:path w="6089457" h="3425320">
                  <a:moveTo>
                    <a:pt x="0" y="3425320"/>
                  </a:moveTo>
                  <a:lnTo>
                    <a:pt x="0" y="0"/>
                  </a:lnTo>
                  <a:lnTo>
                    <a:pt x="6089457" y="0"/>
                  </a:lnTo>
                  <a:cubicBezTo>
                    <a:pt x="4059638" y="1141773"/>
                    <a:pt x="2029819" y="2283546"/>
                    <a:pt x="0" y="3425320"/>
                  </a:cubicBezTo>
                  <a:close/>
                </a:path>
              </a:pathLst>
            </a:custGeom>
            <a:blipFill>
              <a:blip r:embed="rId2"/>
              <a:stretch>
                <a:fillRect t="-61267" b="-4983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 rot="-1778493">
            <a:off x="-4093335" y="5720966"/>
            <a:ext cx="8282376" cy="404757"/>
            <a:chOff x="0" y="0"/>
            <a:chExt cx="2181367" cy="10660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81366" cy="106603"/>
            </a:xfrm>
            <a:custGeom>
              <a:avLst/>
              <a:gdLst/>
              <a:ahLst/>
              <a:cxnLst/>
              <a:rect l="l" t="t" r="r" b="b"/>
              <a:pathLst>
                <a:path w="2181366" h="106603">
                  <a:moveTo>
                    <a:pt x="0" y="0"/>
                  </a:moveTo>
                  <a:lnTo>
                    <a:pt x="2181366" y="0"/>
                  </a:lnTo>
                  <a:lnTo>
                    <a:pt x="2181366" y="106603"/>
                  </a:lnTo>
                  <a:lnTo>
                    <a:pt x="0" y="106603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2181367" cy="1256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810072">
            <a:off x="4141274" y="1145894"/>
            <a:ext cx="8282376" cy="111180"/>
            <a:chOff x="0" y="0"/>
            <a:chExt cx="2181367" cy="2928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81366" cy="29282"/>
            </a:xfrm>
            <a:custGeom>
              <a:avLst/>
              <a:gdLst/>
              <a:ahLst/>
              <a:cxnLst/>
              <a:rect l="l" t="t" r="r" b="b"/>
              <a:pathLst>
                <a:path w="2181366" h="29282">
                  <a:moveTo>
                    <a:pt x="0" y="0"/>
                  </a:moveTo>
                  <a:lnTo>
                    <a:pt x="2181366" y="0"/>
                  </a:lnTo>
                  <a:lnTo>
                    <a:pt x="2181366" y="29282"/>
                  </a:lnTo>
                  <a:lnTo>
                    <a:pt x="0" y="29282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2181367" cy="483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794717" y="2532424"/>
            <a:ext cx="8256776" cy="1913091"/>
            <a:chOff x="0" y="0"/>
            <a:chExt cx="7496134" cy="173685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496011" cy="1736807"/>
            </a:xfrm>
            <a:custGeom>
              <a:avLst/>
              <a:gdLst/>
              <a:ahLst/>
              <a:cxnLst/>
              <a:rect l="l" t="t" r="r" b="b"/>
              <a:pathLst>
                <a:path w="7496011" h="1736807">
                  <a:moveTo>
                    <a:pt x="616396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736807"/>
                    <a:pt x="0" y="1736807"/>
                    <a:pt x="0" y="1736807"/>
                  </a:cubicBezTo>
                  <a:cubicBezTo>
                    <a:pt x="6163968" y="1736807"/>
                    <a:pt x="6163968" y="1736807"/>
                    <a:pt x="6163968" y="1736807"/>
                  </a:cubicBezTo>
                  <a:cubicBezTo>
                    <a:pt x="6897713" y="1736807"/>
                    <a:pt x="7496011" y="1346741"/>
                    <a:pt x="7496011" y="868404"/>
                  </a:cubicBezTo>
                  <a:cubicBezTo>
                    <a:pt x="7496011" y="390066"/>
                    <a:pt x="6897712" y="0"/>
                    <a:pt x="6163968" y="0"/>
                  </a:cubicBezTo>
                  <a:close/>
                </a:path>
              </a:pathLst>
            </a:custGeom>
            <a:solidFill>
              <a:srgbClr val="BFBFBF">
                <a:alpha val="68627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7064530" y="2179745"/>
            <a:ext cx="2435864" cy="2434160"/>
            <a:chOff x="0" y="0"/>
            <a:chExt cx="2058480" cy="205704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058416" cy="2057146"/>
            </a:xfrm>
            <a:custGeom>
              <a:avLst/>
              <a:gdLst/>
              <a:ahLst/>
              <a:cxnLst/>
              <a:rect l="l" t="t" r="r" b="b"/>
              <a:pathLst>
                <a:path w="2058416" h="2057146">
                  <a:moveTo>
                    <a:pt x="0" y="1028573"/>
                  </a:moveTo>
                  <a:cubicBezTo>
                    <a:pt x="0" y="460502"/>
                    <a:pt x="460756" y="0"/>
                    <a:pt x="1029208" y="0"/>
                  </a:cubicBezTo>
                  <a:cubicBezTo>
                    <a:pt x="1597660" y="0"/>
                    <a:pt x="2058416" y="460502"/>
                    <a:pt x="2058416" y="1028573"/>
                  </a:cubicBezTo>
                  <a:cubicBezTo>
                    <a:pt x="2058416" y="1596644"/>
                    <a:pt x="1597660" y="2057146"/>
                    <a:pt x="1029208" y="2057146"/>
                  </a:cubicBezTo>
                  <a:cubicBezTo>
                    <a:pt x="460756" y="2057146"/>
                    <a:pt x="0" y="1596517"/>
                    <a:pt x="0" y="1028573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5568690" y="4973779"/>
            <a:ext cx="8962197" cy="2063477"/>
            <a:chOff x="0" y="0"/>
            <a:chExt cx="8136570" cy="187338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36351" cy="1873389"/>
            </a:xfrm>
            <a:custGeom>
              <a:avLst/>
              <a:gdLst/>
              <a:ahLst/>
              <a:cxnLst/>
              <a:rect l="l" t="t" r="r" b="b"/>
              <a:pathLst>
                <a:path w="8136351" h="1873389">
                  <a:moveTo>
                    <a:pt x="669050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873389"/>
                    <a:pt x="0" y="1873389"/>
                    <a:pt x="0" y="1873389"/>
                  </a:cubicBezTo>
                  <a:cubicBezTo>
                    <a:pt x="6690503" y="1873389"/>
                    <a:pt x="6690503" y="1873389"/>
                    <a:pt x="6690503" y="1873389"/>
                  </a:cubicBezTo>
                  <a:cubicBezTo>
                    <a:pt x="7487076" y="1873389"/>
                    <a:pt x="8136351" y="1452737"/>
                    <a:pt x="8136351" y="936778"/>
                  </a:cubicBezTo>
                  <a:cubicBezTo>
                    <a:pt x="8136351" y="420819"/>
                    <a:pt x="7487076" y="0"/>
                    <a:pt x="6690503" y="0"/>
                  </a:cubicBezTo>
                  <a:close/>
                </a:path>
              </a:pathLst>
            </a:custGeom>
            <a:solidFill>
              <a:srgbClr val="BFBFBF">
                <a:alpha val="68627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3572869" y="4634663"/>
            <a:ext cx="2633607" cy="2633607"/>
            <a:chOff x="0" y="0"/>
            <a:chExt cx="2055600" cy="20556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055622" cy="2055622"/>
            </a:xfrm>
            <a:custGeom>
              <a:avLst/>
              <a:gdLst/>
              <a:ahLst/>
              <a:cxnLst/>
              <a:rect l="l" t="t" r="r" b="b"/>
              <a:pathLst>
                <a:path w="2055622" h="2055622">
                  <a:moveTo>
                    <a:pt x="0" y="1027811"/>
                  </a:moveTo>
                  <a:cubicBezTo>
                    <a:pt x="0" y="460121"/>
                    <a:pt x="460121" y="0"/>
                    <a:pt x="1027811" y="0"/>
                  </a:cubicBezTo>
                  <a:cubicBezTo>
                    <a:pt x="1595501" y="0"/>
                    <a:pt x="2055622" y="460121"/>
                    <a:pt x="2055622" y="1027811"/>
                  </a:cubicBezTo>
                  <a:cubicBezTo>
                    <a:pt x="2055622" y="1595501"/>
                    <a:pt x="1595501" y="2055622"/>
                    <a:pt x="1027811" y="2055622"/>
                  </a:cubicBezTo>
                  <a:cubicBezTo>
                    <a:pt x="460121" y="2055622"/>
                    <a:pt x="0" y="1595501"/>
                    <a:pt x="0" y="1027811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2702842" y="7630220"/>
            <a:ext cx="9342647" cy="1769323"/>
            <a:chOff x="0" y="0"/>
            <a:chExt cx="8481971" cy="160632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481834" cy="1606288"/>
            </a:xfrm>
            <a:custGeom>
              <a:avLst/>
              <a:gdLst/>
              <a:ahLst/>
              <a:cxnLst/>
              <a:rect l="l" t="t" r="r" b="b"/>
              <a:pathLst>
                <a:path w="8481834" h="1606288">
                  <a:moveTo>
                    <a:pt x="697460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606288"/>
                    <a:pt x="0" y="1606288"/>
                    <a:pt x="0" y="1606288"/>
                  </a:cubicBezTo>
                  <a:cubicBezTo>
                    <a:pt x="6974605" y="1606288"/>
                    <a:pt x="6974605" y="1606288"/>
                    <a:pt x="6974605" y="1606288"/>
                  </a:cubicBezTo>
                  <a:cubicBezTo>
                    <a:pt x="7805021" y="1606288"/>
                    <a:pt x="8481834" y="1245560"/>
                    <a:pt x="8481834" y="803073"/>
                  </a:cubicBezTo>
                  <a:cubicBezTo>
                    <a:pt x="8481834" y="360587"/>
                    <a:pt x="7805021" y="0"/>
                    <a:pt x="6974605" y="0"/>
                  </a:cubicBezTo>
                  <a:close/>
                </a:path>
              </a:pathLst>
            </a:custGeom>
            <a:solidFill>
              <a:srgbClr val="BFBFBF">
                <a:alpha val="68627"/>
              </a:srgbClr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699790" y="7093494"/>
            <a:ext cx="2591546" cy="2594270"/>
            <a:chOff x="0" y="0"/>
            <a:chExt cx="2054880" cy="205704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054860" cy="2057146"/>
            </a:xfrm>
            <a:custGeom>
              <a:avLst/>
              <a:gdLst/>
              <a:ahLst/>
              <a:cxnLst/>
              <a:rect l="l" t="t" r="r" b="b"/>
              <a:pathLst>
                <a:path w="2054860" h="2057146">
                  <a:moveTo>
                    <a:pt x="0" y="1028573"/>
                  </a:moveTo>
                  <a:cubicBezTo>
                    <a:pt x="0" y="460502"/>
                    <a:pt x="459994" y="0"/>
                    <a:pt x="1027430" y="0"/>
                  </a:cubicBezTo>
                  <a:cubicBezTo>
                    <a:pt x="1594866" y="0"/>
                    <a:pt x="2054860" y="460502"/>
                    <a:pt x="2054860" y="1028573"/>
                  </a:cubicBezTo>
                  <a:cubicBezTo>
                    <a:pt x="2054860" y="1596644"/>
                    <a:pt x="1594866" y="2057146"/>
                    <a:pt x="1027430" y="2057146"/>
                  </a:cubicBezTo>
                  <a:cubicBezTo>
                    <a:pt x="459994" y="2057146"/>
                    <a:pt x="0" y="1596517"/>
                    <a:pt x="0" y="1028573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sp>
        <p:nvSpPr>
          <p:cNvPr id="23" name="Freeform 23"/>
          <p:cNvSpPr/>
          <p:nvPr/>
        </p:nvSpPr>
        <p:spPr>
          <a:xfrm rot="-10800000">
            <a:off x="4134853" y="5269269"/>
            <a:ext cx="1509639" cy="1308151"/>
          </a:xfrm>
          <a:custGeom>
            <a:avLst/>
            <a:gdLst/>
            <a:ahLst/>
            <a:cxnLst/>
            <a:rect l="l" t="t" r="r" b="b"/>
            <a:pathLst>
              <a:path w="1509639" h="1308151">
                <a:moveTo>
                  <a:pt x="0" y="0"/>
                </a:moveTo>
                <a:lnTo>
                  <a:pt x="1509640" y="0"/>
                </a:lnTo>
                <a:lnTo>
                  <a:pt x="1509640" y="1308151"/>
                </a:lnTo>
                <a:lnTo>
                  <a:pt x="0" y="13081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7466981" y="2552874"/>
            <a:ext cx="1630961" cy="1555529"/>
          </a:xfrm>
          <a:custGeom>
            <a:avLst/>
            <a:gdLst/>
            <a:ahLst/>
            <a:cxnLst/>
            <a:rect l="l" t="t" r="r" b="b"/>
            <a:pathLst>
              <a:path w="1630961" h="1555529">
                <a:moveTo>
                  <a:pt x="0" y="0"/>
                </a:moveTo>
                <a:lnTo>
                  <a:pt x="1630961" y="0"/>
                </a:lnTo>
                <a:lnTo>
                  <a:pt x="1630961" y="1555529"/>
                </a:lnTo>
                <a:lnTo>
                  <a:pt x="0" y="15555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181523" y="7576589"/>
            <a:ext cx="1628080" cy="1628080"/>
          </a:xfrm>
          <a:custGeom>
            <a:avLst/>
            <a:gdLst/>
            <a:ahLst/>
            <a:cxnLst/>
            <a:rect l="l" t="t" r="r" b="b"/>
            <a:pathLst>
              <a:path w="1628080" h="1628080">
                <a:moveTo>
                  <a:pt x="0" y="0"/>
                </a:moveTo>
                <a:lnTo>
                  <a:pt x="1628080" y="0"/>
                </a:lnTo>
                <a:lnTo>
                  <a:pt x="1628080" y="1628080"/>
                </a:lnTo>
                <a:lnTo>
                  <a:pt x="0" y="16280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16075196" y="7042383"/>
            <a:ext cx="4064728" cy="4064728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>
            <a:off x="15076186" y="6352263"/>
            <a:ext cx="4918775" cy="4937289"/>
          </a:xfrm>
          <a:custGeom>
            <a:avLst/>
            <a:gdLst/>
            <a:ahLst/>
            <a:cxnLst/>
            <a:rect l="l" t="t" r="r" b="b"/>
            <a:pathLst>
              <a:path w="4918775" h="4937289">
                <a:moveTo>
                  <a:pt x="0" y="0"/>
                </a:moveTo>
                <a:lnTo>
                  <a:pt x="4918775" y="0"/>
                </a:lnTo>
                <a:lnTo>
                  <a:pt x="4918775" y="4937289"/>
                </a:lnTo>
                <a:lnTo>
                  <a:pt x="0" y="493728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12045489" y="431864"/>
            <a:ext cx="4265112" cy="940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51"/>
              </a:lnSpc>
            </a:pPr>
            <a:r>
              <a:rPr lang="en-US" sz="7123" spc="249">
                <a:solidFill>
                  <a:srgbClr val="040506"/>
                </a:solidFill>
                <a:latin typeface="Lora"/>
              </a:rPr>
              <a:t>Тогрівля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3572869" y="7898600"/>
            <a:ext cx="7602592" cy="1176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74"/>
              </a:lnSpc>
            </a:pPr>
            <a:r>
              <a:rPr lang="en-US" sz="2300" spc="225">
                <a:solidFill>
                  <a:srgbClr val="231F20"/>
                </a:solidFill>
                <a:latin typeface="Lora Bold"/>
              </a:rPr>
              <a:t>В звітному році велись будівельні роботи на 2 об’єктах – в планах торгових центрах, загальною площею до 3-х тис. м2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6371260" y="5203131"/>
            <a:ext cx="8543002" cy="1576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73"/>
              </a:lnSpc>
            </a:pPr>
            <a:r>
              <a:rPr lang="en-US" sz="2299" spc="225">
                <a:solidFill>
                  <a:srgbClr val="231F20"/>
                </a:solidFill>
                <a:latin typeface="Lora Bold"/>
              </a:rPr>
              <a:t>15% суб’єктів підприємницької діяльності зменшили виплату заробітної плати. Зменшення платоспроможності сповільнило інфляцію на споживчі товари до 10%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733669" y="2686584"/>
            <a:ext cx="7154227" cy="1576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73"/>
              </a:lnSpc>
            </a:pPr>
            <a:r>
              <a:rPr lang="en-US" sz="2299" spc="225">
                <a:solidFill>
                  <a:srgbClr val="231F20"/>
                </a:solidFill>
                <a:latin typeface="Lora Bold"/>
              </a:rPr>
              <a:t>Роздрібний товарообіг, зменшився протягом 2023 року на 10% в порівняних цінах. Введення в експлуатацію нових об’єктів торгівлі не відбулося.</a:t>
            </a:r>
          </a:p>
        </p:txBody>
      </p:sp>
      <p:sp>
        <p:nvSpPr>
          <p:cNvPr id="34" name="Freeform 34"/>
          <p:cNvSpPr/>
          <p:nvPr/>
        </p:nvSpPr>
        <p:spPr>
          <a:xfrm>
            <a:off x="16688095" y="-2757545"/>
            <a:ext cx="4918775" cy="4937289"/>
          </a:xfrm>
          <a:custGeom>
            <a:avLst/>
            <a:gdLst/>
            <a:ahLst/>
            <a:cxnLst/>
            <a:rect l="l" t="t" r="r" b="b"/>
            <a:pathLst>
              <a:path w="4918775" h="4937289">
                <a:moveTo>
                  <a:pt x="0" y="0"/>
                </a:moveTo>
                <a:lnTo>
                  <a:pt x="4918775" y="0"/>
                </a:lnTo>
                <a:lnTo>
                  <a:pt x="4918775" y="4937290"/>
                </a:lnTo>
                <a:lnTo>
                  <a:pt x="0" y="49372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380161" y="-94975"/>
            <a:ext cx="19048322" cy="2262184"/>
            <a:chOff x="0" y="0"/>
            <a:chExt cx="5016842" cy="59580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016842" cy="595801"/>
            </a:xfrm>
            <a:custGeom>
              <a:avLst/>
              <a:gdLst/>
              <a:ahLst/>
              <a:cxnLst/>
              <a:rect l="l" t="t" r="r" b="b"/>
              <a:pathLst>
                <a:path w="5016842" h="595801">
                  <a:moveTo>
                    <a:pt x="0" y="0"/>
                  </a:moveTo>
                  <a:lnTo>
                    <a:pt x="5016842" y="0"/>
                  </a:lnTo>
                  <a:lnTo>
                    <a:pt x="5016842" y="595801"/>
                  </a:lnTo>
                  <a:lnTo>
                    <a:pt x="0" y="595801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5016842" cy="6148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458813" y="3209077"/>
            <a:ext cx="4473739" cy="4288775"/>
          </a:xfrm>
          <a:custGeom>
            <a:avLst/>
            <a:gdLst/>
            <a:ahLst/>
            <a:cxnLst/>
            <a:rect l="l" t="t" r="r" b="b"/>
            <a:pathLst>
              <a:path w="4473739" h="4288775">
                <a:moveTo>
                  <a:pt x="0" y="0"/>
                </a:moveTo>
                <a:lnTo>
                  <a:pt x="4473739" y="0"/>
                </a:lnTo>
                <a:lnTo>
                  <a:pt x="4473739" y="4288776"/>
                </a:lnTo>
                <a:lnTo>
                  <a:pt x="0" y="42887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7202" b="-21881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458813" y="2890627"/>
            <a:ext cx="4473739" cy="261377"/>
            <a:chOff x="0" y="0"/>
            <a:chExt cx="1178269" cy="6884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78269" cy="68840"/>
            </a:xfrm>
            <a:custGeom>
              <a:avLst/>
              <a:gdLst/>
              <a:ahLst/>
              <a:cxnLst/>
              <a:rect l="l" t="t" r="r" b="b"/>
              <a:pathLst>
                <a:path w="1178269" h="68840">
                  <a:moveTo>
                    <a:pt x="0" y="0"/>
                  </a:moveTo>
                  <a:lnTo>
                    <a:pt x="1178269" y="0"/>
                  </a:lnTo>
                  <a:lnTo>
                    <a:pt x="1178269" y="68840"/>
                  </a:lnTo>
                  <a:lnTo>
                    <a:pt x="0" y="68840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1178269" cy="1164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2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582699" y="-45720"/>
            <a:ext cx="13775679" cy="2053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80"/>
              </a:lnSpc>
            </a:pPr>
            <a:r>
              <a:rPr lang="en-US" sz="6000" spc="588">
                <a:solidFill>
                  <a:srgbClr val="FFFFFF"/>
                </a:solidFill>
                <a:latin typeface="Lora"/>
              </a:rPr>
              <a:t>Житлово-комунальне господарство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458813" y="7497853"/>
            <a:ext cx="15489132" cy="2537283"/>
            <a:chOff x="0" y="0"/>
            <a:chExt cx="4079442" cy="66825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079442" cy="668256"/>
            </a:xfrm>
            <a:custGeom>
              <a:avLst/>
              <a:gdLst/>
              <a:ahLst/>
              <a:cxnLst/>
              <a:rect l="l" t="t" r="r" b="b"/>
              <a:pathLst>
                <a:path w="4079442" h="668256">
                  <a:moveTo>
                    <a:pt x="0" y="0"/>
                  </a:moveTo>
                  <a:lnTo>
                    <a:pt x="4079442" y="0"/>
                  </a:lnTo>
                  <a:lnTo>
                    <a:pt x="4079442" y="668256"/>
                  </a:lnTo>
                  <a:lnTo>
                    <a:pt x="0" y="668256"/>
                  </a:lnTo>
                  <a:close/>
                </a:path>
              </a:pathLst>
            </a:custGeom>
            <a:solidFill>
              <a:srgbClr val="397D5A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4079442" cy="706356"/>
            </a:xfrm>
            <a:prstGeom prst="rect">
              <a:avLst/>
            </a:prstGeom>
          </p:spPr>
          <p:txBody>
            <a:bodyPr lIns="114300" tIns="114300" rIns="114300" bIns="114300" rtlCol="0" anchor="ctr"/>
            <a:lstStyle/>
            <a:p>
              <a:pPr marL="0" lvl="0" indent="0" algn="ctr">
                <a:lnSpc>
                  <a:spcPts val="3587"/>
                </a:lnSpc>
                <a:spcBef>
                  <a:spcPct val="0"/>
                </a:spcBef>
              </a:pPr>
              <a:r>
                <a:rPr lang="en-US" sz="2599" spc="25">
                  <a:solidFill>
                    <a:srgbClr val="FFFFFF"/>
                  </a:solidFill>
                  <a:latin typeface="Lora Bold"/>
                </a:rPr>
                <a:t>Запланований обсяг фінансування заходів, які були передбачені Програмою для реалізації у 2023 році, складав 141,9 млн.грн., фактично  реалізовано та профінансовано заходів на 85,5 млн. грн., в тому числі 8,0 млн.грн. – з державного бюджету (субвенція на проведення капітального ремонту дороги по вул. Ковельська)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6719335" y="3021315"/>
            <a:ext cx="4968089" cy="4476537"/>
          </a:xfrm>
          <a:custGeom>
            <a:avLst/>
            <a:gdLst/>
            <a:ahLst/>
            <a:cxnLst/>
            <a:rect l="l" t="t" r="r" b="b"/>
            <a:pathLst>
              <a:path w="4968089" h="4476537">
                <a:moveTo>
                  <a:pt x="0" y="0"/>
                </a:moveTo>
                <a:lnTo>
                  <a:pt x="4968089" y="0"/>
                </a:lnTo>
                <a:lnTo>
                  <a:pt x="4968089" y="4476538"/>
                </a:lnTo>
                <a:lnTo>
                  <a:pt x="0" y="44765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9578" r="-5734"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6719335" y="2890627"/>
            <a:ext cx="4968089" cy="261377"/>
            <a:chOff x="0" y="0"/>
            <a:chExt cx="1308468" cy="6884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308468" cy="68840"/>
            </a:xfrm>
            <a:custGeom>
              <a:avLst/>
              <a:gdLst/>
              <a:ahLst/>
              <a:cxnLst/>
              <a:rect l="l" t="t" r="r" b="b"/>
              <a:pathLst>
                <a:path w="1308468" h="68840">
                  <a:moveTo>
                    <a:pt x="0" y="0"/>
                  </a:moveTo>
                  <a:lnTo>
                    <a:pt x="1308468" y="0"/>
                  </a:lnTo>
                  <a:lnTo>
                    <a:pt x="1308468" y="68840"/>
                  </a:lnTo>
                  <a:lnTo>
                    <a:pt x="0" y="68840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1308468" cy="1164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2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2474206" y="3021315"/>
            <a:ext cx="4473739" cy="4476537"/>
          </a:xfrm>
          <a:custGeom>
            <a:avLst/>
            <a:gdLst/>
            <a:ahLst/>
            <a:cxnLst/>
            <a:rect l="l" t="t" r="r" b="b"/>
            <a:pathLst>
              <a:path w="4473739" h="4476537">
                <a:moveTo>
                  <a:pt x="0" y="0"/>
                </a:moveTo>
                <a:lnTo>
                  <a:pt x="4473739" y="0"/>
                </a:lnTo>
                <a:lnTo>
                  <a:pt x="4473739" y="4476538"/>
                </a:lnTo>
                <a:lnTo>
                  <a:pt x="0" y="44765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0605" b="-11139"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2474206" y="2890627"/>
            <a:ext cx="4473739" cy="261377"/>
            <a:chOff x="0" y="0"/>
            <a:chExt cx="1178269" cy="6884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178269" cy="68840"/>
            </a:xfrm>
            <a:custGeom>
              <a:avLst/>
              <a:gdLst/>
              <a:ahLst/>
              <a:cxnLst/>
              <a:rect l="l" t="t" r="r" b="b"/>
              <a:pathLst>
                <a:path w="1178269" h="68840">
                  <a:moveTo>
                    <a:pt x="0" y="0"/>
                  </a:moveTo>
                  <a:lnTo>
                    <a:pt x="1178269" y="0"/>
                  </a:lnTo>
                  <a:lnTo>
                    <a:pt x="1178269" y="68840"/>
                  </a:lnTo>
                  <a:lnTo>
                    <a:pt x="0" y="68840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47625"/>
              <a:ext cx="1178269" cy="1164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2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5643885" y="-2459179"/>
            <a:ext cx="4116356" cy="4116356"/>
          </a:xfrm>
          <a:custGeom>
            <a:avLst/>
            <a:gdLst/>
            <a:ahLst/>
            <a:cxnLst/>
            <a:rect l="l" t="t" r="r" b="b"/>
            <a:pathLst>
              <a:path w="4116356" h="4116356">
                <a:moveTo>
                  <a:pt x="0" y="0"/>
                </a:moveTo>
                <a:lnTo>
                  <a:pt x="4116356" y="0"/>
                </a:lnTo>
                <a:lnTo>
                  <a:pt x="4116356" y="4116356"/>
                </a:lnTo>
                <a:lnTo>
                  <a:pt x="0" y="41163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-2531758" y="-941619"/>
            <a:ext cx="3256087" cy="3256087"/>
          </a:xfrm>
          <a:custGeom>
            <a:avLst/>
            <a:gdLst/>
            <a:ahLst/>
            <a:cxnLst/>
            <a:rect l="l" t="t" r="r" b="b"/>
            <a:pathLst>
              <a:path w="3256087" h="3256087">
                <a:moveTo>
                  <a:pt x="0" y="0"/>
                </a:moveTo>
                <a:lnTo>
                  <a:pt x="3256087" y="0"/>
                </a:lnTo>
                <a:lnTo>
                  <a:pt x="3256087" y="3256087"/>
                </a:lnTo>
                <a:lnTo>
                  <a:pt x="0" y="32560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588353" y="6130013"/>
            <a:ext cx="7558404" cy="4156987"/>
          </a:xfrm>
          <a:custGeom>
            <a:avLst/>
            <a:gdLst/>
            <a:ahLst/>
            <a:cxnLst/>
            <a:rect l="l" t="t" r="r" b="b"/>
            <a:pathLst>
              <a:path w="7558404" h="4156987">
                <a:moveTo>
                  <a:pt x="0" y="0"/>
                </a:moveTo>
                <a:lnTo>
                  <a:pt x="7558404" y="0"/>
                </a:lnTo>
                <a:lnTo>
                  <a:pt x="7558404" y="4156987"/>
                </a:lnTo>
                <a:lnTo>
                  <a:pt x="0" y="41569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3334" t="-15289" b="-183711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07672" y="587569"/>
            <a:ext cx="15601663" cy="788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940"/>
              </a:lnSpc>
              <a:spcBef>
                <a:spcPct val="0"/>
              </a:spcBef>
            </a:pPr>
            <a:r>
              <a:rPr lang="en-US" sz="6000" spc="210">
                <a:solidFill>
                  <a:srgbClr val="040506"/>
                </a:solidFill>
                <a:latin typeface="Lora"/>
              </a:rPr>
              <a:t>Житлово-комунальне господарство</a:t>
            </a:r>
          </a:p>
        </p:txBody>
      </p:sp>
      <p:sp>
        <p:nvSpPr>
          <p:cNvPr id="5" name="Freeform 5"/>
          <p:cNvSpPr/>
          <p:nvPr/>
        </p:nvSpPr>
        <p:spPr>
          <a:xfrm rot="-10800000">
            <a:off x="-735103" y="-817607"/>
            <a:ext cx="8744064" cy="2511931"/>
          </a:xfrm>
          <a:custGeom>
            <a:avLst/>
            <a:gdLst/>
            <a:ahLst/>
            <a:cxnLst/>
            <a:rect l="l" t="t" r="r" b="b"/>
            <a:pathLst>
              <a:path w="8744064" h="2511931">
                <a:moveTo>
                  <a:pt x="0" y="0"/>
                </a:moveTo>
                <a:lnTo>
                  <a:pt x="8744064" y="0"/>
                </a:lnTo>
                <a:lnTo>
                  <a:pt x="8744064" y="2511931"/>
                </a:lnTo>
                <a:lnTo>
                  <a:pt x="0" y="25119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588353" y="1692444"/>
            <a:ext cx="7558404" cy="4262607"/>
          </a:xfrm>
          <a:custGeom>
            <a:avLst/>
            <a:gdLst/>
            <a:ahLst/>
            <a:cxnLst/>
            <a:rect l="l" t="t" r="r" b="b"/>
            <a:pathLst>
              <a:path w="7558404" h="4262607">
                <a:moveTo>
                  <a:pt x="0" y="0"/>
                </a:moveTo>
                <a:lnTo>
                  <a:pt x="7558404" y="0"/>
                </a:lnTo>
                <a:lnTo>
                  <a:pt x="7558404" y="4262607"/>
                </a:lnTo>
                <a:lnTo>
                  <a:pt x="0" y="42626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136753"/>
            </a:stretch>
          </a:blipFill>
        </p:spPr>
      </p:sp>
      <p:grpSp>
        <p:nvGrpSpPr>
          <p:cNvPr id="7" name="Group 7"/>
          <p:cNvGrpSpPr/>
          <p:nvPr/>
        </p:nvGrpSpPr>
        <p:grpSpPr>
          <a:xfrm rot="-5400000">
            <a:off x="14248709" y="2294695"/>
            <a:ext cx="237691" cy="7558404"/>
            <a:chOff x="0" y="0"/>
            <a:chExt cx="62602" cy="199069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2602" cy="1990691"/>
            </a:xfrm>
            <a:custGeom>
              <a:avLst/>
              <a:gdLst/>
              <a:ahLst/>
              <a:cxnLst/>
              <a:rect l="l" t="t" r="r" b="b"/>
              <a:pathLst>
                <a:path w="62602" h="1990691">
                  <a:moveTo>
                    <a:pt x="0" y="0"/>
                  </a:moveTo>
                  <a:lnTo>
                    <a:pt x="62602" y="0"/>
                  </a:lnTo>
                  <a:lnTo>
                    <a:pt x="62602" y="1990691"/>
                  </a:lnTo>
                  <a:lnTo>
                    <a:pt x="0" y="1990691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62602" cy="20097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07484" y="2324100"/>
            <a:ext cx="9897729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799" lvl="1" indent="-215899">
              <a:lnSpc>
                <a:spcPts val="2759"/>
              </a:lnSpc>
              <a:buFont typeface="Arial"/>
              <a:buChar char="•"/>
            </a:pPr>
            <a:r>
              <a:rPr lang="en-US" sz="2100" spc="100" dirty="0" err="1">
                <a:solidFill>
                  <a:srgbClr val="231F20"/>
                </a:solidFill>
                <a:latin typeface="Lora"/>
              </a:rPr>
              <a:t>На</a:t>
            </a:r>
            <a:r>
              <a:rPr lang="en-US" sz="2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100" spc="100" dirty="0" err="1">
                <a:solidFill>
                  <a:srgbClr val="231F20"/>
                </a:solidFill>
                <a:latin typeface="Lora"/>
              </a:rPr>
              <a:t>утримання</a:t>
            </a:r>
            <a:r>
              <a:rPr lang="en-US" sz="2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100" spc="100" dirty="0" err="1">
                <a:solidFill>
                  <a:srgbClr val="231F20"/>
                </a:solidFill>
                <a:latin typeface="Lora"/>
              </a:rPr>
              <a:t>та</a:t>
            </a:r>
            <a:r>
              <a:rPr lang="en-US" sz="2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100" spc="100" dirty="0" err="1">
                <a:solidFill>
                  <a:srgbClr val="231F20"/>
                </a:solidFill>
                <a:latin typeface="Lora"/>
              </a:rPr>
              <a:t>поточний</a:t>
            </a:r>
            <a:r>
              <a:rPr lang="en-US" sz="2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100" spc="100" dirty="0" err="1">
                <a:solidFill>
                  <a:srgbClr val="231F20"/>
                </a:solidFill>
                <a:latin typeface="Lora"/>
              </a:rPr>
              <a:t>ремонт</a:t>
            </a:r>
            <a:r>
              <a:rPr lang="en-US" sz="2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100" spc="100" dirty="0" err="1">
                <a:solidFill>
                  <a:srgbClr val="231F20"/>
                </a:solidFill>
                <a:latin typeface="Lora"/>
              </a:rPr>
              <a:t>мереж</a:t>
            </a:r>
            <a:r>
              <a:rPr lang="en-US" sz="2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100" spc="100" dirty="0" err="1">
                <a:solidFill>
                  <a:srgbClr val="231F20"/>
                </a:solidFill>
                <a:latin typeface="Lora"/>
              </a:rPr>
              <a:t>вуличного</a:t>
            </a:r>
            <a:r>
              <a:rPr lang="en-US" sz="2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100" spc="100" dirty="0" err="1">
                <a:solidFill>
                  <a:srgbClr val="231F20"/>
                </a:solidFill>
                <a:latin typeface="Lora"/>
              </a:rPr>
              <a:t>освітлення</a:t>
            </a:r>
            <a:r>
              <a:rPr lang="en-US" sz="2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100" spc="100" dirty="0" err="1">
                <a:solidFill>
                  <a:srgbClr val="231F20"/>
                </a:solidFill>
                <a:latin typeface="Lora"/>
              </a:rPr>
              <a:t>виконані</a:t>
            </a:r>
            <a:r>
              <a:rPr lang="en-US" sz="2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100" spc="100" dirty="0" err="1">
                <a:solidFill>
                  <a:srgbClr val="231F20"/>
                </a:solidFill>
                <a:latin typeface="Lora"/>
              </a:rPr>
              <a:t>заходи</a:t>
            </a:r>
            <a:r>
              <a:rPr lang="en-US" sz="2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100" spc="100" dirty="0" err="1">
                <a:solidFill>
                  <a:srgbClr val="231F20"/>
                </a:solidFill>
                <a:latin typeface="Lora"/>
              </a:rPr>
              <a:t>на</a:t>
            </a:r>
            <a:r>
              <a:rPr lang="en-US" sz="2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100" spc="100" dirty="0">
                <a:solidFill>
                  <a:srgbClr val="231F20"/>
                </a:solidFill>
                <a:latin typeface="Lora Bold"/>
              </a:rPr>
              <a:t>8,0 </a:t>
            </a:r>
            <a:r>
              <a:rPr lang="en-US" sz="2100" spc="100" dirty="0" err="1">
                <a:solidFill>
                  <a:srgbClr val="231F20"/>
                </a:solidFill>
                <a:latin typeface="Lora Bold"/>
              </a:rPr>
              <a:t>млн.грн</a:t>
            </a:r>
            <a:endParaRPr lang="en-US" sz="2100" spc="100" dirty="0">
              <a:solidFill>
                <a:srgbClr val="231F20"/>
              </a:solidFill>
              <a:latin typeface="Lora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07482" y="3188970"/>
            <a:ext cx="9897729" cy="719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88" lvl="1" indent="-226694">
              <a:lnSpc>
                <a:spcPts val="2897"/>
              </a:lnSpc>
              <a:buFont typeface="Arial"/>
              <a:buChar char="•"/>
            </a:pPr>
            <a:r>
              <a:rPr lang="en-US" sz="2099" spc="100" dirty="0" err="1">
                <a:solidFill>
                  <a:srgbClr val="231F20"/>
                </a:solidFill>
                <a:latin typeface="Lora"/>
              </a:rPr>
              <a:t>На</a:t>
            </a:r>
            <a:r>
              <a:rPr lang="en-US" sz="2099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099" spc="100" dirty="0" err="1">
                <a:solidFill>
                  <a:srgbClr val="231F20"/>
                </a:solidFill>
                <a:latin typeface="Lora"/>
              </a:rPr>
              <a:t>утримання</a:t>
            </a:r>
            <a:r>
              <a:rPr lang="en-US" sz="2099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099" spc="100" dirty="0" err="1">
                <a:solidFill>
                  <a:srgbClr val="231F20"/>
                </a:solidFill>
                <a:latin typeface="Lora"/>
              </a:rPr>
              <a:t>та</a:t>
            </a:r>
            <a:r>
              <a:rPr lang="en-US" sz="2099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099" spc="100" dirty="0" err="1">
                <a:solidFill>
                  <a:srgbClr val="231F20"/>
                </a:solidFill>
                <a:latin typeface="Lora"/>
              </a:rPr>
              <a:t>догляд</a:t>
            </a:r>
            <a:r>
              <a:rPr lang="en-US" sz="2099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099" spc="100" dirty="0" err="1">
                <a:solidFill>
                  <a:srgbClr val="231F20"/>
                </a:solidFill>
                <a:latin typeface="Lora"/>
              </a:rPr>
              <a:t>зелених</a:t>
            </a:r>
            <a:r>
              <a:rPr lang="en-US" sz="2099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099" spc="100" dirty="0" err="1">
                <a:solidFill>
                  <a:srgbClr val="231F20"/>
                </a:solidFill>
                <a:latin typeface="Lora"/>
              </a:rPr>
              <a:t>насаджень</a:t>
            </a:r>
            <a:r>
              <a:rPr lang="en-US" sz="2099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099" spc="100" dirty="0" err="1">
                <a:solidFill>
                  <a:srgbClr val="231F20"/>
                </a:solidFill>
                <a:latin typeface="Lora"/>
              </a:rPr>
              <a:t>та</a:t>
            </a:r>
            <a:r>
              <a:rPr lang="en-US" sz="2099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099" spc="100" dirty="0" err="1">
                <a:solidFill>
                  <a:srgbClr val="231F20"/>
                </a:solidFill>
                <a:latin typeface="Lora"/>
              </a:rPr>
              <a:t>газонів</a:t>
            </a:r>
            <a:r>
              <a:rPr lang="en-US" sz="2099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099" spc="100" dirty="0" err="1">
                <a:solidFill>
                  <a:srgbClr val="231F20"/>
                </a:solidFill>
                <a:latin typeface="Lora"/>
              </a:rPr>
              <a:t>профінансовані</a:t>
            </a:r>
            <a:r>
              <a:rPr lang="en-US" sz="2099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099" spc="100" dirty="0" err="1">
                <a:solidFill>
                  <a:srgbClr val="231F20"/>
                </a:solidFill>
                <a:latin typeface="Lora"/>
              </a:rPr>
              <a:t>заходи</a:t>
            </a:r>
            <a:r>
              <a:rPr lang="en-US" sz="2099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099" spc="100" dirty="0" err="1">
                <a:solidFill>
                  <a:srgbClr val="231F20"/>
                </a:solidFill>
                <a:latin typeface="Lora"/>
              </a:rPr>
              <a:t>на</a:t>
            </a:r>
            <a:r>
              <a:rPr lang="en-US" sz="2099" spc="100" dirty="0">
                <a:solidFill>
                  <a:srgbClr val="231F20"/>
                </a:solidFill>
                <a:latin typeface="Lora Bold"/>
              </a:rPr>
              <a:t> 3,9 </a:t>
            </a:r>
            <a:r>
              <a:rPr lang="en-US" sz="2099" spc="100" dirty="0" err="1">
                <a:solidFill>
                  <a:srgbClr val="231F20"/>
                </a:solidFill>
                <a:latin typeface="Lora Bold"/>
              </a:rPr>
              <a:t>млн.грн</a:t>
            </a:r>
            <a:r>
              <a:rPr lang="en-US" sz="2099" spc="100" dirty="0">
                <a:solidFill>
                  <a:srgbClr val="231F20"/>
                </a:solidFill>
                <a:latin typeface="Lora Bold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07483" y="4229100"/>
            <a:ext cx="9897729" cy="1487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0" lvl="1" indent="-226695">
              <a:lnSpc>
                <a:spcPts val="2897"/>
              </a:lnSpc>
              <a:buFont typeface="Arial"/>
              <a:buChar char="•"/>
            </a:pPr>
            <a:r>
              <a:rPr lang="en-US" sz="2100" spc="100" dirty="0" err="1">
                <a:solidFill>
                  <a:srgbClr val="231F20"/>
                </a:solidFill>
                <a:latin typeface="Lora"/>
              </a:rPr>
              <a:t>На</a:t>
            </a:r>
            <a:r>
              <a:rPr lang="en-US" sz="2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100" spc="100" dirty="0" err="1">
                <a:solidFill>
                  <a:srgbClr val="231F20"/>
                </a:solidFill>
                <a:latin typeface="Lora"/>
              </a:rPr>
              <a:t>утримання</a:t>
            </a:r>
            <a:r>
              <a:rPr lang="en-US" sz="2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100" spc="100" dirty="0" err="1">
                <a:solidFill>
                  <a:srgbClr val="231F20"/>
                </a:solidFill>
                <a:latin typeface="Lora"/>
              </a:rPr>
              <a:t>та</a:t>
            </a:r>
            <a:r>
              <a:rPr lang="en-US" sz="2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100" spc="100" dirty="0" err="1">
                <a:solidFill>
                  <a:srgbClr val="231F20"/>
                </a:solidFill>
                <a:latin typeface="Lora"/>
              </a:rPr>
              <a:t>поточний</a:t>
            </a:r>
            <a:r>
              <a:rPr lang="en-US" sz="2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100" spc="100" dirty="0" err="1">
                <a:solidFill>
                  <a:srgbClr val="231F20"/>
                </a:solidFill>
                <a:latin typeface="Lora"/>
              </a:rPr>
              <a:t>ремонт</a:t>
            </a:r>
            <a:r>
              <a:rPr lang="en-US" sz="2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100" spc="100" dirty="0" err="1">
                <a:solidFill>
                  <a:srgbClr val="231F20"/>
                </a:solidFill>
                <a:latin typeface="Lora"/>
              </a:rPr>
              <a:t>об’єктів</a:t>
            </a:r>
            <a:r>
              <a:rPr lang="en-US" sz="2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100" spc="100" dirty="0" err="1">
                <a:solidFill>
                  <a:srgbClr val="231F20"/>
                </a:solidFill>
                <a:latin typeface="Lora"/>
              </a:rPr>
              <a:t>благоустрою</a:t>
            </a:r>
            <a:r>
              <a:rPr lang="en-US" sz="2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100" spc="100" dirty="0" err="1">
                <a:solidFill>
                  <a:srgbClr val="231F20"/>
                </a:solidFill>
                <a:latin typeface="Lora"/>
              </a:rPr>
              <a:t>громади</a:t>
            </a:r>
            <a:r>
              <a:rPr lang="en-US" sz="2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100" spc="100" dirty="0" err="1">
                <a:solidFill>
                  <a:srgbClr val="231F20"/>
                </a:solidFill>
                <a:latin typeface="Lora"/>
              </a:rPr>
              <a:t>використано</a:t>
            </a:r>
            <a:r>
              <a:rPr lang="en-US" sz="2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100" spc="100" dirty="0">
                <a:solidFill>
                  <a:srgbClr val="231F20"/>
                </a:solidFill>
                <a:latin typeface="Lora Bold"/>
              </a:rPr>
              <a:t>4,6 </a:t>
            </a:r>
            <a:r>
              <a:rPr lang="en-US" sz="2100" spc="100" dirty="0" err="1">
                <a:solidFill>
                  <a:srgbClr val="231F20"/>
                </a:solidFill>
                <a:latin typeface="Lora Bold"/>
              </a:rPr>
              <a:t>млн.грн</a:t>
            </a:r>
            <a:r>
              <a:rPr lang="en-US" sz="2100" spc="100" dirty="0">
                <a:solidFill>
                  <a:srgbClr val="231F20"/>
                </a:solidFill>
                <a:latin typeface="Lora Bold"/>
              </a:rPr>
              <a:t>.</a:t>
            </a:r>
            <a:r>
              <a:rPr lang="en-US" sz="2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100" spc="100" dirty="0" err="1">
                <a:solidFill>
                  <a:srgbClr val="231F20"/>
                </a:solidFill>
                <a:latin typeface="Lora"/>
              </a:rPr>
              <a:t>На</a:t>
            </a:r>
            <a:r>
              <a:rPr lang="en-US" sz="2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100" spc="100" dirty="0" err="1">
                <a:solidFill>
                  <a:srgbClr val="231F20"/>
                </a:solidFill>
                <a:latin typeface="Lora"/>
              </a:rPr>
              <a:t>утримання</a:t>
            </a:r>
            <a:r>
              <a:rPr lang="en-US" sz="2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100" spc="100" dirty="0" err="1">
                <a:solidFill>
                  <a:srgbClr val="231F20"/>
                </a:solidFill>
                <a:latin typeface="Lora"/>
              </a:rPr>
              <a:t>та</a:t>
            </a:r>
            <a:r>
              <a:rPr lang="en-US" sz="2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100" spc="100" dirty="0" err="1">
                <a:solidFill>
                  <a:srgbClr val="231F20"/>
                </a:solidFill>
                <a:latin typeface="Lora"/>
              </a:rPr>
              <a:t>поточний</a:t>
            </a:r>
            <a:r>
              <a:rPr lang="en-US" sz="2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100" spc="100" dirty="0" err="1">
                <a:solidFill>
                  <a:srgbClr val="231F20"/>
                </a:solidFill>
                <a:latin typeface="Lora"/>
              </a:rPr>
              <a:t>ремонт</a:t>
            </a:r>
            <a:r>
              <a:rPr lang="en-US" sz="2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100" spc="100" dirty="0" err="1">
                <a:solidFill>
                  <a:srgbClr val="231F20"/>
                </a:solidFill>
                <a:latin typeface="Lora"/>
              </a:rPr>
              <a:t>об’єктів</a:t>
            </a:r>
            <a:r>
              <a:rPr lang="en-US" sz="2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100" spc="100" dirty="0" err="1">
                <a:solidFill>
                  <a:srgbClr val="231F20"/>
                </a:solidFill>
                <a:latin typeface="Lora"/>
              </a:rPr>
              <a:t>та</a:t>
            </a:r>
            <a:r>
              <a:rPr lang="en-US" sz="2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100" spc="100" dirty="0" err="1">
                <a:solidFill>
                  <a:srgbClr val="231F20"/>
                </a:solidFill>
                <a:latin typeface="Lora"/>
              </a:rPr>
              <a:t>елементів</a:t>
            </a:r>
            <a:r>
              <a:rPr lang="en-US" sz="2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100" spc="100" dirty="0" err="1">
                <a:solidFill>
                  <a:srgbClr val="231F20"/>
                </a:solidFill>
                <a:latin typeface="Lora"/>
              </a:rPr>
              <a:t>благоустрою</a:t>
            </a:r>
            <a:r>
              <a:rPr lang="en-US" sz="2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100" spc="100" dirty="0" err="1">
                <a:solidFill>
                  <a:srgbClr val="231F20"/>
                </a:solidFill>
                <a:latin typeface="Lora"/>
              </a:rPr>
              <a:t>громади</a:t>
            </a:r>
            <a:r>
              <a:rPr lang="en-US" sz="2100" spc="100" dirty="0">
                <a:solidFill>
                  <a:srgbClr val="231F20"/>
                </a:solidFill>
                <a:latin typeface="Lora"/>
              </a:rPr>
              <a:t>, </a:t>
            </a:r>
            <a:r>
              <a:rPr lang="en-US" sz="2100" spc="100" dirty="0" err="1">
                <a:solidFill>
                  <a:srgbClr val="231F20"/>
                </a:solidFill>
                <a:latin typeface="Lora"/>
              </a:rPr>
              <a:t>встановлення</a:t>
            </a:r>
            <a:r>
              <a:rPr lang="en-US" sz="2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100" spc="100" dirty="0" err="1">
                <a:solidFill>
                  <a:srgbClr val="231F20"/>
                </a:solidFill>
                <a:latin typeface="Lora"/>
              </a:rPr>
              <a:t>МАФів</a:t>
            </a:r>
            <a:r>
              <a:rPr lang="en-US" sz="2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100" spc="100" dirty="0" err="1">
                <a:solidFill>
                  <a:srgbClr val="231F20"/>
                </a:solidFill>
                <a:latin typeface="Lora"/>
              </a:rPr>
              <a:t>протягом</a:t>
            </a:r>
            <a:r>
              <a:rPr lang="en-US" sz="2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100" spc="100" dirty="0" err="1">
                <a:solidFill>
                  <a:srgbClr val="231F20"/>
                </a:solidFill>
                <a:latin typeface="Lora"/>
              </a:rPr>
              <a:t>року</a:t>
            </a:r>
            <a:r>
              <a:rPr lang="en-US" sz="2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100" spc="100" dirty="0" err="1" smtClean="0">
                <a:solidFill>
                  <a:srgbClr val="231F20"/>
                </a:solidFill>
                <a:latin typeface="Lora"/>
              </a:rPr>
              <a:t>витрачено</a:t>
            </a:r>
            <a:r>
              <a:rPr lang="uk-UA" sz="2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100" spc="100" dirty="0" smtClean="0">
                <a:solidFill>
                  <a:srgbClr val="231F20"/>
                </a:solidFill>
                <a:latin typeface="Lora Bold"/>
              </a:rPr>
              <a:t>1,4 </a:t>
            </a:r>
            <a:r>
              <a:rPr lang="en-US" sz="2100" spc="100" dirty="0" err="1">
                <a:solidFill>
                  <a:srgbClr val="231F20"/>
                </a:solidFill>
                <a:latin typeface="Lora Bold"/>
              </a:rPr>
              <a:t>млн.грн</a:t>
            </a:r>
            <a:endParaRPr lang="en-US" sz="2100" spc="100" dirty="0">
              <a:solidFill>
                <a:srgbClr val="231F20"/>
              </a:solidFill>
              <a:latin typeface="Lora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07484" y="5982255"/>
            <a:ext cx="9897729" cy="720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0" lvl="1" indent="-226695">
              <a:lnSpc>
                <a:spcPts val="2897"/>
              </a:lnSpc>
              <a:buFont typeface="Arial"/>
              <a:buChar char="•"/>
            </a:pPr>
            <a:r>
              <a:rPr lang="en-US" sz="2100" spc="100" dirty="0" err="1">
                <a:solidFill>
                  <a:srgbClr val="231F20"/>
                </a:solidFill>
                <a:latin typeface="Lora"/>
              </a:rPr>
              <a:t>На</a:t>
            </a:r>
            <a:r>
              <a:rPr lang="en-US" sz="2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100" spc="100" dirty="0" err="1">
                <a:solidFill>
                  <a:srgbClr val="231F20"/>
                </a:solidFill>
                <a:latin typeface="Lora"/>
              </a:rPr>
              <a:t>утримання</a:t>
            </a:r>
            <a:r>
              <a:rPr lang="en-US" sz="2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100" spc="100" dirty="0" err="1">
                <a:solidFill>
                  <a:srgbClr val="231F20"/>
                </a:solidFill>
                <a:latin typeface="Lora"/>
              </a:rPr>
              <a:t>та</a:t>
            </a:r>
            <a:r>
              <a:rPr lang="en-US" sz="2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100" spc="100" dirty="0" err="1">
                <a:solidFill>
                  <a:srgbClr val="231F20"/>
                </a:solidFill>
                <a:latin typeface="Lora"/>
              </a:rPr>
              <a:t>прибирання</a:t>
            </a:r>
            <a:r>
              <a:rPr lang="en-US" sz="2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100" spc="100" dirty="0" err="1">
                <a:solidFill>
                  <a:srgbClr val="231F20"/>
                </a:solidFill>
                <a:latin typeface="Lora"/>
              </a:rPr>
              <a:t>парків</a:t>
            </a:r>
            <a:r>
              <a:rPr lang="en-US" sz="2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100" spc="100" dirty="0" err="1">
                <a:solidFill>
                  <a:srgbClr val="231F20"/>
                </a:solidFill>
                <a:latin typeface="Lora"/>
              </a:rPr>
              <a:t>та</a:t>
            </a:r>
            <a:r>
              <a:rPr lang="en-US" sz="2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100" spc="100" dirty="0" err="1">
                <a:solidFill>
                  <a:srgbClr val="231F20"/>
                </a:solidFill>
                <a:latin typeface="Lora"/>
              </a:rPr>
              <a:t>скверів</a:t>
            </a:r>
            <a:r>
              <a:rPr lang="en-US" sz="2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100" spc="100" dirty="0" err="1">
                <a:solidFill>
                  <a:srgbClr val="231F20"/>
                </a:solidFill>
                <a:latin typeface="Lora"/>
              </a:rPr>
              <a:t>профінансовано</a:t>
            </a:r>
            <a:r>
              <a:rPr lang="en-US" sz="2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100" spc="100" dirty="0" err="1">
                <a:solidFill>
                  <a:srgbClr val="231F20"/>
                </a:solidFill>
                <a:latin typeface="Lora"/>
              </a:rPr>
              <a:t>заходів</a:t>
            </a:r>
            <a:r>
              <a:rPr lang="en-US" sz="2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100" spc="100" dirty="0" err="1">
                <a:solidFill>
                  <a:srgbClr val="231F20"/>
                </a:solidFill>
                <a:latin typeface="Lora"/>
              </a:rPr>
              <a:t>на</a:t>
            </a:r>
            <a:r>
              <a:rPr lang="en-US" sz="2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100" spc="100" dirty="0">
                <a:solidFill>
                  <a:srgbClr val="231F20"/>
                </a:solidFill>
                <a:latin typeface="Lora Bold"/>
              </a:rPr>
              <a:t>3,2 </a:t>
            </a:r>
            <a:r>
              <a:rPr lang="en-US" sz="2100" spc="100" dirty="0" err="1">
                <a:solidFill>
                  <a:srgbClr val="231F20"/>
                </a:solidFill>
                <a:latin typeface="Lora Bold"/>
              </a:rPr>
              <a:t>млн.грн</a:t>
            </a:r>
            <a:endParaRPr lang="en-US" sz="2100" spc="100" dirty="0">
              <a:solidFill>
                <a:srgbClr val="231F20"/>
              </a:solidFill>
              <a:latin typeface="Lora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207484" y="6989238"/>
            <a:ext cx="9897729" cy="720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0" lvl="1" indent="-226695">
              <a:lnSpc>
                <a:spcPts val="2897"/>
              </a:lnSpc>
              <a:buFont typeface="Arial"/>
              <a:buChar char="•"/>
            </a:pPr>
            <a:r>
              <a:rPr lang="en-US" sz="2100" spc="100" dirty="0" err="1">
                <a:solidFill>
                  <a:srgbClr val="231F20"/>
                </a:solidFill>
                <a:latin typeface="Lora"/>
              </a:rPr>
              <a:t>Утримання</a:t>
            </a:r>
            <a:r>
              <a:rPr lang="en-US" sz="2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100" spc="100" dirty="0" err="1">
                <a:solidFill>
                  <a:srgbClr val="231F20"/>
                </a:solidFill>
                <a:latin typeface="Lora"/>
              </a:rPr>
              <a:t>та</a:t>
            </a:r>
            <a:r>
              <a:rPr lang="en-US" sz="2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100" spc="100" dirty="0" err="1">
                <a:solidFill>
                  <a:srgbClr val="231F20"/>
                </a:solidFill>
                <a:latin typeface="Lora"/>
              </a:rPr>
              <a:t>поточний</a:t>
            </a:r>
            <a:r>
              <a:rPr lang="en-US" sz="2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100" spc="100" dirty="0" err="1">
                <a:solidFill>
                  <a:srgbClr val="231F20"/>
                </a:solidFill>
                <a:latin typeface="Lora"/>
              </a:rPr>
              <a:t>ремонт</a:t>
            </a:r>
            <a:r>
              <a:rPr lang="en-US" sz="2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100" spc="100" dirty="0" err="1">
                <a:solidFill>
                  <a:srgbClr val="231F20"/>
                </a:solidFill>
                <a:latin typeface="Lora"/>
              </a:rPr>
              <a:t>кладовищ</a:t>
            </a:r>
            <a:r>
              <a:rPr lang="en-US" sz="2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100" spc="100" dirty="0" err="1">
                <a:solidFill>
                  <a:srgbClr val="231F20"/>
                </a:solidFill>
                <a:latin typeface="Lora"/>
              </a:rPr>
              <a:t>профінансовані</a:t>
            </a:r>
            <a:r>
              <a:rPr lang="en-US" sz="2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100" spc="100" dirty="0" err="1">
                <a:solidFill>
                  <a:srgbClr val="231F20"/>
                </a:solidFill>
                <a:latin typeface="Lora"/>
              </a:rPr>
              <a:t>заходи</a:t>
            </a:r>
            <a:r>
              <a:rPr lang="en-US" sz="2100" spc="100" dirty="0">
                <a:solidFill>
                  <a:srgbClr val="231F20"/>
                </a:solidFill>
                <a:latin typeface="Lora"/>
              </a:rPr>
              <a:t> в </a:t>
            </a:r>
            <a:r>
              <a:rPr lang="en-US" sz="2100" spc="100" dirty="0" err="1">
                <a:solidFill>
                  <a:srgbClr val="231F20"/>
                </a:solidFill>
                <a:latin typeface="Lora"/>
              </a:rPr>
              <a:t>сумі</a:t>
            </a:r>
            <a:r>
              <a:rPr lang="en-US" sz="2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100" spc="100" dirty="0">
                <a:solidFill>
                  <a:srgbClr val="231F20"/>
                </a:solidFill>
                <a:latin typeface="Lora Bold"/>
              </a:rPr>
              <a:t>4,1 </a:t>
            </a:r>
            <a:r>
              <a:rPr lang="en-US" sz="2100" spc="100" dirty="0" err="1">
                <a:solidFill>
                  <a:srgbClr val="231F20"/>
                </a:solidFill>
                <a:latin typeface="Lora Bold"/>
              </a:rPr>
              <a:t>млн.грн</a:t>
            </a:r>
            <a:r>
              <a:rPr lang="en-US" sz="2100" spc="100" dirty="0">
                <a:solidFill>
                  <a:srgbClr val="231F20"/>
                </a:solidFill>
                <a:latin typeface="Lora Bold"/>
              </a:rPr>
              <a:t>.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07484" y="7874682"/>
            <a:ext cx="9897729" cy="720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0" lvl="1" indent="-226695">
              <a:lnSpc>
                <a:spcPts val="2897"/>
              </a:lnSpc>
              <a:buFont typeface="Arial"/>
              <a:buChar char="•"/>
            </a:pPr>
            <a:r>
              <a:rPr lang="en-US" sz="2100" spc="100" dirty="0" err="1">
                <a:solidFill>
                  <a:srgbClr val="231F20"/>
                </a:solidFill>
                <a:latin typeface="Lora"/>
              </a:rPr>
              <a:t>На</a:t>
            </a:r>
            <a:r>
              <a:rPr lang="en-US" sz="2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100" spc="100" dirty="0" err="1">
                <a:solidFill>
                  <a:srgbClr val="231F20"/>
                </a:solidFill>
                <a:latin typeface="Lora"/>
              </a:rPr>
              <a:t>технічне</a:t>
            </a:r>
            <a:r>
              <a:rPr lang="en-US" sz="2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100" spc="100" dirty="0" err="1">
                <a:solidFill>
                  <a:srgbClr val="231F20"/>
                </a:solidFill>
                <a:latin typeface="Lora"/>
              </a:rPr>
              <a:t>обслуговування</a:t>
            </a:r>
            <a:r>
              <a:rPr lang="en-US" sz="2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100" spc="100" dirty="0" err="1">
                <a:solidFill>
                  <a:srgbClr val="231F20"/>
                </a:solidFill>
                <a:latin typeface="Lora"/>
              </a:rPr>
              <a:t>та</a:t>
            </a:r>
            <a:r>
              <a:rPr lang="en-US" sz="2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100" spc="100" dirty="0" err="1">
                <a:solidFill>
                  <a:srgbClr val="231F20"/>
                </a:solidFill>
                <a:latin typeface="Lora"/>
              </a:rPr>
              <a:t>поточний</a:t>
            </a:r>
            <a:r>
              <a:rPr lang="en-US" sz="2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100" spc="100" dirty="0" err="1">
                <a:solidFill>
                  <a:srgbClr val="231F20"/>
                </a:solidFill>
                <a:latin typeface="Lora"/>
              </a:rPr>
              <a:t>ремонт</a:t>
            </a:r>
            <a:r>
              <a:rPr lang="en-US" sz="2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100" spc="100" dirty="0" err="1">
                <a:solidFill>
                  <a:srgbClr val="231F20"/>
                </a:solidFill>
                <a:latin typeface="Lora"/>
              </a:rPr>
              <a:t>мереж</a:t>
            </a:r>
            <a:r>
              <a:rPr lang="en-US" sz="2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100" spc="100" dirty="0" err="1">
                <a:solidFill>
                  <a:srgbClr val="231F20"/>
                </a:solidFill>
                <a:latin typeface="Lora"/>
              </a:rPr>
              <a:t>зливової</a:t>
            </a:r>
            <a:r>
              <a:rPr lang="en-US" sz="2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100" spc="100" dirty="0" err="1">
                <a:solidFill>
                  <a:srgbClr val="231F20"/>
                </a:solidFill>
                <a:latin typeface="Lora"/>
              </a:rPr>
              <a:t>каналізації</a:t>
            </a:r>
            <a:r>
              <a:rPr lang="en-US" sz="2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100" spc="100" dirty="0" err="1">
                <a:solidFill>
                  <a:srgbClr val="231F20"/>
                </a:solidFill>
                <a:latin typeface="Lora"/>
              </a:rPr>
              <a:t>використано</a:t>
            </a:r>
            <a:r>
              <a:rPr lang="en-US" sz="2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100" spc="100" dirty="0">
                <a:solidFill>
                  <a:srgbClr val="231F20"/>
                </a:solidFill>
                <a:latin typeface="Lora Bold"/>
              </a:rPr>
              <a:t>600,0 </a:t>
            </a:r>
            <a:r>
              <a:rPr lang="en-US" sz="2100" spc="100" dirty="0" err="1">
                <a:solidFill>
                  <a:srgbClr val="231F20"/>
                </a:solidFill>
                <a:latin typeface="Lora Bold"/>
              </a:rPr>
              <a:t>тис.грн</a:t>
            </a:r>
            <a:endParaRPr lang="en-US" sz="2100" spc="100" dirty="0">
              <a:solidFill>
                <a:srgbClr val="231F20"/>
              </a:solidFill>
              <a:latin typeface="Lora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442889" y="1790700"/>
            <a:ext cx="9991615" cy="4023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311"/>
              </a:lnSpc>
              <a:spcBef>
                <a:spcPct val="0"/>
              </a:spcBef>
            </a:pPr>
            <a:r>
              <a:rPr lang="en-US" sz="2399" spc="235" dirty="0">
                <a:solidFill>
                  <a:srgbClr val="231F20"/>
                </a:solidFill>
                <a:latin typeface="Lora Bold"/>
              </a:rPr>
              <a:t>В 2023 з </a:t>
            </a:r>
            <a:r>
              <a:rPr lang="en-US" sz="2399" spc="235" dirty="0" err="1">
                <a:solidFill>
                  <a:srgbClr val="231F20"/>
                </a:solidFill>
                <a:latin typeface="Lora Bold"/>
              </a:rPr>
              <a:t>бюджету</a:t>
            </a:r>
            <a:r>
              <a:rPr lang="en-US" sz="2399" spc="235" dirty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2399" spc="235" dirty="0" err="1">
                <a:solidFill>
                  <a:srgbClr val="231F20"/>
                </a:solidFill>
                <a:latin typeface="Lora Bold"/>
              </a:rPr>
              <a:t>громади</a:t>
            </a:r>
            <a:r>
              <a:rPr lang="en-US" sz="2399" spc="235" dirty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2399" spc="235" dirty="0" err="1">
                <a:solidFill>
                  <a:srgbClr val="231F20"/>
                </a:solidFill>
                <a:latin typeface="Lora Bold"/>
              </a:rPr>
              <a:t>профінансовані</a:t>
            </a:r>
            <a:r>
              <a:rPr lang="en-US" sz="2399" spc="235" dirty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2399" spc="235" dirty="0" err="1">
                <a:solidFill>
                  <a:srgbClr val="231F20"/>
                </a:solidFill>
                <a:latin typeface="Lora Bold"/>
              </a:rPr>
              <a:t>заходи</a:t>
            </a:r>
            <a:r>
              <a:rPr lang="en-US" sz="2399" spc="235" dirty="0">
                <a:solidFill>
                  <a:srgbClr val="231F20"/>
                </a:solidFill>
                <a:latin typeface="Lora Bold"/>
              </a:rPr>
              <a:t>: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07483" y="8760126"/>
            <a:ext cx="10612917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3390" lvl="1" indent="-226695">
              <a:lnSpc>
                <a:spcPts val="2897"/>
              </a:lnSpc>
              <a:buFont typeface="Arial"/>
              <a:buChar char="•"/>
            </a:pPr>
            <a:r>
              <a:rPr lang="en-US" sz="2100" spc="100" dirty="0" err="1">
                <a:solidFill>
                  <a:srgbClr val="231F20"/>
                </a:solidFill>
                <a:latin typeface="Lora"/>
              </a:rPr>
              <a:t>Забезпечення</a:t>
            </a:r>
            <a:r>
              <a:rPr lang="en-US" sz="2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100" spc="100" dirty="0" err="1">
                <a:solidFill>
                  <a:srgbClr val="231F20"/>
                </a:solidFill>
                <a:latin typeface="Lora"/>
              </a:rPr>
              <a:t>стану</a:t>
            </a:r>
            <a:r>
              <a:rPr lang="en-US" sz="2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100" spc="100" dirty="0" err="1">
                <a:solidFill>
                  <a:srgbClr val="231F20"/>
                </a:solidFill>
                <a:latin typeface="Lora"/>
              </a:rPr>
              <a:t>доріг</a:t>
            </a:r>
            <a:r>
              <a:rPr lang="en-US" sz="2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100" spc="100" dirty="0" err="1">
                <a:solidFill>
                  <a:srgbClr val="231F20"/>
                </a:solidFill>
                <a:latin typeface="Lora"/>
              </a:rPr>
              <a:t>та</a:t>
            </a:r>
            <a:r>
              <a:rPr lang="en-US" sz="2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100" spc="100" dirty="0" err="1">
                <a:solidFill>
                  <a:srgbClr val="231F20"/>
                </a:solidFill>
                <a:latin typeface="Lora"/>
              </a:rPr>
              <a:t>тротуарів</a:t>
            </a:r>
            <a:r>
              <a:rPr lang="en-US" sz="2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100" spc="100" dirty="0" err="1">
                <a:solidFill>
                  <a:srgbClr val="231F20"/>
                </a:solidFill>
                <a:latin typeface="Lora"/>
              </a:rPr>
              <a:t>для</a:t>
            </a:r>
            <a:r>
              <a:rPr lang="en-US" sz="2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100" spc="100" dirty="0" err="1">
                <a:solidFill>
                  <a:srgbClr val="231F20"/>
                </a:solidFill>
                <a:latin typeface="Lora"/>
              </a:rPr>
              <a:t>безпечного</a:t>
            </a:r>
            <a:r>
              <a:rPr lang="en-US" sz="2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100" spc="100" dirty="0" err="1">
                <a:solidFill>
                  <a:srgbClr val="231F20"/>
                </a:solidFill>
                <a:latin typeface="Lora"/>
              </a:rPr>
              <a:t>руху</a:t>
            </a:r>
            <a:r>
              <a:rPr lang="en-US" sz="2100" spc="100" dirty="0">
                <a:solidFill>
                  <a:srgbClr val="231F20"/>
                </a:solidFill>
                <a:latin typeface="Lora"/>
              </a:rPr>
              <a:t> </a:t>
            </a:r>
            <a:endParaRPr lang="uk-UA" sz="2100" spc="100" dirty="0" smtClean="0">
              <a:solidFill>
                <a:srgbClr val="231F20"/>
              </a:solidFill>
              <a:latin typeface="Lora"/>
            </a:endParaRPr>
          </a:p>
          <a:p>
            <a:pPr marL="226695" lvl="1">
              <a:lnSpc>
                <a:spcPts val="2897"/>
              </a:lnSpc>
            </a:pPr>
            <a:r>
              <a:rPr lang="en-US" sz="2100" spc="100" dirty="0" err="1" smtClean="0">
                <a:solidFill>
                  <a:srgbClr val="231F20"/>
                </a:solidFill>
                <a:latin typeface="Lora"/>
              </a:rPr>
              <a:t>транспорту</a:t>
            </a:r>
            <a:r>
              <a:rPr lang="en-US" sz="2100" spc="100" dirty="0" smtClean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100" spc="100" dirty="0" err="1">
                <a:solidFill>
                  <a:srgbClr val="231F20"/>
                </a:solidFill>
                <a:latin typeface="Lora"/>
              </a:rPr>
              <a:t>та</a:t>
            </a:r>
            <a:r>
              <a:rPr lang="en-US" sz="2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100" spc="100" dirty="0" err="1">
                <a:solidFill>
                  <a:srgbClr val="231F20"/>
                </a:solidFill>
                <a:latin typeface="Lora"/>
              </a:rPr>
              <a:t>пішоходів</a:t>
            </a:r>
            <a:r>
              <a:rPr lang="en-US" sz="2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100" spc="100" dirty="0" err="1">
                <a:solidFill>
                  <a:srgbClr val="231F20"/>
                </a:solidFill>
                <a:latin typeface="Lora"/>
              </a:rPr>
              <a:t>профінансовані</a:t>
            </a:r>
            <a:r>
              <a:rPr lang="en-US" sz="2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100" spc="100" dirty="0" err="1">
                <a:solidFill>
                  <a:srgbClr val="231F20"/>
                </a:solidFill>
                <a:latin typeface="Lora"/>
              </a:rPr>
              <a:t>заходи</a:t>
            </a:r>
            <a:r>
              <a:rPr lang="en-US" sz="2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100" spc="100" dirty="0" err="1">
                <a:solidFill>
                  <a:srgbClr val="231F20"/>
                </a:solidFill>
                <a:latin typeface="Lora"/>
              </a:rPr>
              <a:t>на</a:t>
            </a:r>
            <a:r>
              <a:rPr lang="en-US" sz="2100" spc="100" dirty="0">
                <a:solidFill>
                  <a:srgbClr val="231F20"/>
                </a:solidFill>
                <a:latin typeface="Lora"/>
              </a:rPr>
              <a:t>  </a:t>
            </a:r>
            <a:r>
              <a:rPr lang="en-US" sz="2100" spc="100" dirty="0" err="1">
                <a:solidFill>
                  <a:srgbClr val="231F20"/>
                </a:solidFill>
                <a:latin typeface="Lora"/>
              </a:rPr>
              <a:t>суму</a:t>
            </a:r>
            <a:r>
              <a:rPr lang="en-US" sz="2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100" spc="100" dirty="0" smtClean="0">
                <a:solidFill>
                  <a:srgbClr val="231F20"/>
                </a:solidFill>
                <a:latin typeface="Lora Bold"/>
              </a:rPr>
              <a:t>53,7</a:t>
            </a:r>
            <a:r>
              <a:rPr lang="uk-UA" sz="2100" spc="100" dirty="0" smtClean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2100" spc="100" dirty="0" err="1" smtClean="0">
                <a:solidFill>
                  <a:srgbClr val="231F20"/>
                </a:solidFill>
                <a:latin typeface="Lora Bold"/>
              </a:rPr>
              <a:t>млн.грн</a:t>
            </a:r>
            <a:r>
              <a:rPr lang="en-US" sz="2100" spc="205" dirty="0">
                <a:solidFill>
                  <a:srgbClr val="231F20"/>
                </a:solidFill>
                <a:latin typeface="Lora"/>
              </a:rPr>
              <a:t>.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7781053" y="1692444"/>
            <a:ext cx="695271" cy="8594556"/>
            <a:chOff x="0" y="0"/>
            <a:chExt cx="183117" cy="2263587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83117" cy="2263587"/>
            </a:xfrm>
            <a:custGeom>
              <a:avLst/>
              <a:gdLst/>
              <a:ahLst/>
              <a:cxnLst/>
              <a:rect l="l" t="t" r="r" b="b"/>
              <a:pathLst>
                <a:path w="183117" h="2263587">
                  <a:moveTo>
                    <a:pt x="0" y="0"/>
                  </a:moveTo>
                  <a:lnTo>
                    <a:pt x="183117" y="0"/>
                  </a:lnTo>
                  <a:lnTo>
                    <a:pt x="183117" y="2263587"/>
                  </a:lnTo>
                  <a:lnTo>
                    <a:pt x="0" y="2263587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19050"/>
              <a:ext cx="183117" cy="22826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26866" y="3085802"/>
            <a:ext cx="10319520" cy="3330125"/>
            <a:chOff x="0" y="0"/>
            <a:chExt cx="2717898" cy="8770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17898" cy="877070"/>
            </a:xfrm>
            <a:custGeom>
              <a:avLst/>
              <a:gdLst/>
              <a:ahLst/>
              <a:cxnLst/>
              <a:rect l="l" t="t" r="r" b="b"/>
              <a:pathLst>
                <a:path w="2717898" h="877070">
                  <a:moveTo>
                    <a:pt x="0" y="0"/>
                  </a:moveTo>
                  <a:lnTo>
                    <a:pt x="2717898" y="0"/>
                  </a:lnTo>
                  <a:lnTo>
                    <a:pt x="2717898" y="877070"/>
                  </a:lnTo>
                  <a:lnTo>
                    <a:pt x="0" y="877070"/>
                  </a:lnTo>
                  <a:close/>
                </a:path>
              </a:pathLst>
            </a:custGeom>
            <a:solidFill>
              <a:srgbClr val="1C5739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2717898" cy="8961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543050" y="-558218"/>
            <a:ext cx="2514665" cy="11299900"/>
            <a:chOff x="0" y="0"/>
            <a:chExt cx="662299" cy="29761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62299" cy="2976105"/>
            </a:xfrm>
            <a:custGeom>
              <a:avLst/>
              <a:gdLst/>
              <a:ahLst/>
              <a:cxnLst/>
              <a:rect l="l" t="t" r="r" b="b"/>
              <a:pathLst>
                <a:path w="662299" h="2976105">
                  <a:moveTo>
                    <a:pt x="0" y="0"/>
                  </a:moveTo>
                  <a:lnTo>
                    <a:pt x="662299" y="0"/>
                  </a:lnTo>
                  <a:lnTo>
                    <a:pt x="662299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662299" cy="2995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 dirty="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193216" y="1415447"/>
            <a:ext cx="5408984" cy="7979428"/>
            <a:chOff x="0" y="0"/>
            <a:chExt cx="1424588" cy="210157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24588" cy="2101578"/>
            </a:xfrm>
            <a:custGeom>
              <a:avLst/>
              <a:gdLst/>
              <a:ahLst/>
              <a:cxnLst/>
              <a:rect l="l" t="t" r="r" b="b"/>
              <a:pathLst>
                <a:path w="1424588" h="2101578">
                  <a:moveTo>
                    <a:pt x="0" y="0"/>
                  </a:moveTo>
                  <a:lnTo>
                    <a:pt x="1424588" y="0"/>
                  </a:lnTo>
                  <a:lnTo>
                    <a:pt x="1424588" y="2101578"/>
                  </a:lnTo>
                  <a:lnTo>
                    <a:pt x="0" y="2101578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1424588" cy="2120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 dirty="0"/>
            </a:p>
          </p:txBody>
        </p:sp>
      </p:grpSp>
      <p:sp>
        <p:nvSpPr>
          <p:cNvPr id="11" name="Freeform 11"/>
          <p:cNvSpPr/>
          <p:nvPr/>
        </p:nvSpPr>
        <p:spPr>
          <a:xfrm>
            <a:off x="15698915" y="8697813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701369" y="3566907"/>
            <a:ext cx="9091559" cy="2231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759"/>
              </a:lnSpc>
            </a:pPr>
            <a:r>
              <a:rPr lang="en-US" sz="4799" spc="393" dirty="0">
                <a:solidFill>
                  <a:srgbClr val="FFFFFF"/>
                </a:solidFill>
                <a:latin typeface="Lora Italics"/>
              </a:rPr>
              <a:t>ДОПОВІДАЄ НАЧАЛЬНИК УПРАВЛІННЯ ЕКОНОМІКИ </a:t>
            </a:r>
            <a:r>
              <a:rPr lang="en-US" sz="4799" spc="393" dirty="0" smtClean="0">
                <a:solidFill>
                  <a:srgbClr val="FFFFFF"/>
                </a:solidFill>
                <a:latin typeface="Lora Italics"/>
              </a:rPr>
              <a:t>–ВОЛОДИМИР</a:t>
            </a:r>
            <a:r>
              <a:rPr lang="uk-UA" sz="4799" spc="393" dirty="0" smtClean="0">
                <a:solidFill>
                  <a:srgbClr val="FFFFFF"/>
                </a:solidFill>
                <a:latin typeface="Lora Italics"/>
              </a:rPr>
              <a:t> </a:t>
            </a:r>
            <a:r>
              <a:rPr lang="en-US" sz="4799" spc="393" dirty="0" smtClean="0">
                <a:solidFill>
                  <a:srgbClr val="FFFFFF"/>
                </a:solidFill>
                <a:latin typeface="Lora Italics"/>
              </a:rPr>
              <a:t>СТУЖУК</a:t>
            </a:r>
            <a:endParaRPr lang="en-US" sz="4799" spc="393" dirty="0">
              <a:solidFill>
                <a:srgbClr val="FFFFFF"/>
              </a:solidFill>
              <a:latin typeface="Lora Italic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354653" y="9501580"/>
            <a:ext cx="6076629" cy="428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83"/>
              </a:lnSpc>
              <a:spcBef>
                <a:spcPct val="0"/>
              </a:spcBef>
            </a:pPr>
            <a:r>
              <a:rPr lang="en-US" sz="2524" spc="247" dirty="0">
                <a:solidFill>
                  <a:srgbClr val="1C5739"/>
                </a:solidFill>
                <a:latin typeface="Lora Bold"/>
              </a:rPr>
              <a:t>https://korosten-rada.gov.ua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0" y="1028700"/>
            <a:ext cx="5711863" cy="67056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928056" y="161925"/>
            <a:ext cx="8146964" cy="2158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580"/>
              </a:lnSpc>
            </a:pPr>
            <a:r>
              <a:rPr lang="en-US" sz="6000" spc="648">
                <a:solidFill>
                  <a:srgbClr val="231F20"/>
                </a:solidFill>
                <a:latin typeface="Lora"/>
              </a:rPr>
              <a:t>НАВКОЛИШНЄ ПРИРОДНЕ СЕРЕДОВИЩЕ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0037534" y="0"/>
            <a:ext cx="8603573" cy="10287000"/>
            <a:chOff x="0" y="0"/>
            <a:chExt cx="8603361" cy="10286746"/>
          </a:xfrm>
        </p:grpSpPr>
        <p:sp>
          <p:nvSpPr>
            <p:cNvPr id="5" name="Freeform 5"/>
            <p:cNvSpPr/>
            <p:nvPr/>
          </p:nvSpPr>
          <p:spPr>
            <a:xfrm>
              <a:off x="-2794" y="-127"/>
              <a:ext cx="8606155" cy="10286873"/>
            </a:xfrm>
            <a:custGeom>
              <a:avLst/>
              <a:gdLst/>
              <a:ahLst/>
              <a:cxnLst/>
              <a:rect l="l" t="t" r="r" b="b"/>
              <a:pathLst>
                <a:path w="8606155" h="10286873">
                  <a:moveTo>
                    <a:pt x="8606155" y="10251440"/>
                  </a:moveTo>
                  <a:cubicBezTo>
                    <a:pt x="8606155" y="10284587"/>
                    <a:pt x="8595487" y="10286873"/>
                    <a:pt x="8567674" y="10286873"/>
                  </a:cubicBezTo>
                  <a:cubicBezTo>
                    <a:pt x="5713095" y="10286238"/>
                    <a:pt x="2858643" y="10286238"/>
                    <a:pt x="4064" y="10286238"/>
                  </a:cubicBezTo>
                  <a:cubicBezTo>
                    <a:pt x="0" y="10272395"/>
                    <a:pt x="6350" y="10259822"/>
                    <a:pt x="9271" y="10246995"/>
                  </a:cubicBezTo>
                  <a:cubicBezTo>
                    <a:pt x="134747" y="9685401"/>
                    <a:pt x="260350" y="9123934"/>
                    <a:pt x="386207" y="8562467"/>
                  </a:cubicBezTo>
                  <a:cubicBezTo>
                    <a:pt x="565658" y="7761986"/>
                    <a:pt x="745490" y="6961632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5"/>
                    <a:pt x="8605139" y="6846316"/>
                    <a:pt x="8606155" y="10251440"/>
                  </a:cubicBezTo>
                  <a:close/>
                </a:path>
              </a:pathLst>
            </a:custGeom>
            <a:blipFill>
              <a:blip r:embed="rId3"/>
              <a:stretch>
                <a:fillRect l="-29853" r="-29853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 rot="826432">
            <a:off x="-20447763" y="-3621254"/>
            <a:ext cx="21026341" cy="12831921"/>
            <a:chOff x="0" y="0"/>
            <a:chExt cx="5537802" cy="337960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537802" cy="3379601"/>
            </a:xfrm>
            <a:custGeom>
              <a:avLst/>
              <a:gdLst/>
              <a:ahLst/>
              <a:cxnLst/>
              <a:rect l="l" t="t" r="r" b="b"/>
              <a:pathLst>
                <a:path w="5537802" h="3379601">
                  <a:moveTo>
                    <a:pt x="0" y="0"/>
                  </a:moveTo>
                  <a:lnTo>
                    <a:pt x="5537802" y="0"/>
                  </a:lnTo>
                  <a:lnTo>
                    <a:pt x="5537802" y="3379601"/>
                  </a:lnTo>
                  <a:lnTo>
                    <a:pt x="0" y="3379601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5537802" cy="33986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773821">
            <a:off x="10232579" y="4365564"/>
            <a:ext cx="313833" cy="8482349"/>
            <a:chOff x="0" y="0"/>
            <a:chExt cx="82656" cy="223403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2656" cy="2234034"/>
            </a:xfrm>
            <a:custGeom>
              <a:avLst/>
              <a:gdLst/>
              <a:ahLst/>
              <a:cxnLst/>
              <a:rect l="l" t="t" r="r" b="b"/>
              <a:pathLst>
                <a:path w="82656" h="2234034">
                  <a:moveTo>
                    <a:pt x="0" y="0"/>
                  </a:moveTo>
                  <a:lnTo>
                    <a:pt x="82656" y="0"/>
                  </a:lnTo>
                  <a:lnTo>
                    <a:pt x="82656" y="2234034"/>
                  </a:lnTo>
                  <a:lnTo>
                    <a:pt x="0" y="2234034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82656" cy="22530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842688">
            <a:off x="2004786" y="-4845788"/>
            <a:ext cx="313833" cy="8482349"/>
            <a:chOff x="0" y="0"/>
            <a:chExt cx="82656" cy="223403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2656" cy="2234034"/>
            </a:xfrm>
            <a:custGeom>
              <a:avLst/>
              <a:gdLst/>
              <a:ahLst/>
              <a:cxnLst/>
              <a:rect l="l" t="t" r="r" b="b"/>
              <a:pathLst>
                <a:path w="82656" h="2234034">
                  <a:moveTo>
                    <a:pt x="0" y="0"/>
                  </a:moveTo>
                  <a:lnTo>
                    <a:pt x="82656" y="0"/>
                  </a:lnTo>
                  <a:lnTo>
                    <a:pt x="82656" y="2234034"/>
                  </a:lnTo>
                  <a:lnTo>
                    <a:pt x="0" y="2234034"/>
                  </a:lnTo>
                  <a:close/>
                </a:path>
              </a:pathLst>
            </a:custGeom>
            <a:solidFill>
              <a:srgbClr val="397D5A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82656" cy="22530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2302130" y="508375"/>
            <a:ext cx="1251853" cy="1303541"/>
          </a:xfrm>
          <a:custGeom>
            <a:avLst/>
            <a:gdLst/>
            <a:ahLst/>
            <a:cxnLst/>
            <a:rect l="l" t="t" r="r" b="b"/>
            <a:pathLst>
              <a:path w="1251853" h="1303541">
                <a:moveTo>
                  <a:pt x="0" y="0"/>
                </a:moveTo>
                <a:lnTo>
                  <a:pt x="1251852" y="0"/>
                </a:lnTo>
                <a:lnTo>
                  <a:pt x="1251852" y="1303540"/>
                </a:lnTo>
                <a:lnTo>
                  <a:pt x="0" y="13035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816070" y="2756606"/>
            <a:ext cx="8040614" cy="850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Lora"/>
              </a:rPr>
              <a:t>В 2023 році затверджено новий Перелік елементів екологічної мережі Коростенської  громади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001925" y="3854450"/>
            <a:ext cx="8040614" cy="1289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Lora"/>
              </a:rPr>
              <a:t>Проводиться постійна робота з моніторингу якості повітря, води, норм радіаційного фону, стану та рівня води у річці Уж.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03007" y="5448300"/>
            <a:ext cx="9086488" cy="134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 dirty="0" err="1">
                <a:solidFill>
                  <a:srgbClr val="000000"/>
                </a:solidFill>
                <a:latin typeface="Lora"/>
              </a:rPr>
              <a:t>Протягом</a:t>
            </a:r>
            <a:r>
              <a:rPr lang="en-US" sz="2499" dirty="0">
                <a:solidFill>
                  <a:srgbClr val="000000"/>
                </a:solidFill>
                <a:latin typeface="Lora"/>
              </a:rPr>
              <a:t> 2023 </a:t>
            </a:r>
            <a:r>
              <a:rPr lang="en-US" sz="2499" dirty="0" err="1">
                <a:solidFill>
                  <a:srgbClr val="000000"/>
                </a:solidFill>
                <a:latin typeface="Lora"/>
              </a:rPr>
              <a:t>року</a:t>
            </a:r>
            <a:r>
              <a:rPr lang="en-US" sz="2499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Lora"/>
              </a:rPr>
              <a:t>надійшло</a:t>
            </a:r>
            <a:r>
              <a:rPr lang="en-US" sz="2499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Lora"/>
              </a:rPr>
              <a:t>та</a:t>
            </a:r>
            <a:r>
              <a:rPr lang="en-US" sz="2499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Lora"/>
              </a:rPr>
              <a:t>опрацьовано</a:t>
            </a:r>
            <a:r>
              <a:rPr lang="en-US" sz="2499" dirty="0">
                <a:solidFill>
                  <a:srgbClr val="000000"/>
                </a:solidFill>
                <a:latin typeface="Lora"/>
              </a:rPr>
              <a:t> 11 </a:t>
            </a:r>
            <a:r>
              <a:rPr lang="en-US" sz="2499" dirty="0" err="1">
                <a:solidFill>
                  <a:srgbClr val="000000"/>
                </a:solidFill>
                <a:latin typeface="Lora"/>
              </a:rPr>
              <a:t>звернень</a:t>
            </a:r>
            <a:r>
              <a:rPr lang="en-US" sz="2499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Lora"/>
              </a:rPr>
              <a:t>громадян</a:t>
            </a:r>
            <a:r>
              <a:rPr lang="en-US" sz="2499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Lora"/>
              </a:rPr>
              <a:t>щодо</a:t>
            </a:r>
            <a:r>
              <a:rPr lang="en-US" sz="2499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Lora"/>
              </a:rPr>
              <a:t>порушення</a:t>
            </a:r>
            <a:r>
              <a:rPr lang="en-US" sz="2499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Lora"/>
              </a:rPr>
              <a:t>охорони</a:t>
            </a:r>
            <a:r>
              <a:rPr lang="en-US" sz="2499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Lora"/>
              </a:rPr>
              <a:t>навколишнього</a:t>
            </a:r>
            <a:r>
              <a:rPr lang="en-US" sz="2499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Lora"/>
              </a:rPr>
              <a:t>середовища</a:t>
            </a:r>
            <a:r>
              <a:rPr lang="en-US" sz="2499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Lora"/>
              </a:rPr>
              <a:t>або</a:t>
            </a:r>
            <a:r>
              <a:rPr lang="en-US" sz="2499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Lora"/>
              </a:rPr>
              <a:t>загрози</a:t>
            </a:r>
            <a:r>
              <a:rPr lang="en-US" sz="2499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Lora"/>
              </a:rPr>
              <a:t>стану</a:t>
            </a:r>
            <a:r>
              <a:rPr lang="en-US" sz="2499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Lora"/>
              </a:rPr>
              <a:t>довкілля</a:t>
            </a:r>
            <a:r>
              <a:rPr lang="en-US" sz="2499" dirty="0">
                <a:solidFill>
                  <a:srgbClr val="000000"/>
                </a:solidFill>
                <a:latin typeface="Lora"/>
              </a:rPr>
              <a:t>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44252" y="7042150"/>
            <a:ext cx="9170557" cy="2693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 dirty="0">
                <a:solidFill>
                  <a:srgbClr val="000000"/>
                </a:solidFill>
                <a:latin typeface="Lora"/>
              </a:rPr>
              <a:t>В </a:t>
            </a:r>
            <a:r>
              <a:rPr lang="en-US" sz="2499" dirty="0" err="1">
                <a:solidFill>
                  <a:srgbClr val="000000"/>
                </a:solidFill>
                <a:latin typeface="Lora"/>
              </a:rPr>
              <a:t>місцях</a:t>
            </a:r>
            <a:r>
              <a:rPr lang="en-US" sz="2499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Lora"/>
              </a:rPr>
              <a:t>масового</a:t>
            </a:r>
            <a:r>
              <a:rPr lang="en-US" sz="2499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Lora"/>
              </a:rPr>
              <a:t>відпочинку</a:t>
            </a:r>
            <a:r>
              <a:rPr lang="en-US" sz="2499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Lora"/>
              </a:rPr>
              <a:t>людей</a:t>
            </a:r>
            <a:r>
              <a:rPr lang="en-US" sz="2499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Lora"/>
              </a:rPr>
              <a:t>проводилась</a:t>
            </a:r>
            <a:r>
              <a:rPr lang="en-US" sz="2499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Lora"/>
              </a:rPr>
              <a:t>очистка</a:t>
            </a:r>
            <a:r>
              <a:rPr lang="en-US" sz="2499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Lora"/>
              </a:rPr>
              <a:t>річки</a:t>
            </a:r>
            <a:r>
              <a:rPr lang="en-US" sz="2499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Lora"/>
              </a:rPr>
              <a:t>від</a:t>
            </a:r>
            <a:r>
              <a:rPr lang="en-US" sz="2499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Lora"/>
              </a:rPr>
              <a:t>водоростей</a:t>
            </a:r>
            <a:r>
              <a:rPr lang="en-US" sz="2499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Lora"/>
              </a:rPr>
              <a:t>та</a:t>
            </a:r>
            <a:r>
              <a:rPr lang="en-US" sz="2499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Lora"/>
              </a:rPr>
              <a:t>водяного</a:t>
            </a:r>
            <a:r>
              <a:rPr lang="en-US" sz="2499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Lora"/>
              </a:rPr>
              <a:t>горіха</a:t>
            </a:r>
            <a:r>
              <a:rPr lang="en-US" sz="2499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Lora"/>
              </a:rPr>
              <a:t>починаючи</a:t>
            </a:r>
            <a:r>
              <a:rPr lang="en-US" sz="2499" dirty="0">
                <a:solidFill>
                  <a:srgbClr val="000000"/>
                </a:solidFill>
                <a:latin typeface="Lora"/>
              </a:rPr>
              <a:t> з </a:t>
            </a:r>
            <a:r>
              <a:rPr lang="en-US" sz="2499" dirty="0" err="1">
                <a:solidFill>
                  <a:srgbClr val="000000"/>
                </a:solidFill>
                <a:latin typeface="Lora"/>
              </a:rPr>
              <a:t>району</a:t>
            </a:r>
            <a:r>
              <a:rPr lang="en-US" sz="2499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Lora"/>
              </a:rPr>
              <a:t>Бровара</a:t>
            </a:r>
            <a:r>
              <a:rPr lang="en-US" sz="2499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2499" dirty="0" err="1">
                <a:solidFill>
                  <a:srgbClr val="000000"/>
                </a:solidFill>
                <a:latin typeface="Lora"/>
              </a:rPr>
              <a:t>Водоканалу</a:t>
            </a:r>
            <a:r>
              <a:rPr lang="en-US" sz="2499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2499" dirty="0" err="1">
                <a:solidFill>
                  <a:srgbClr val="000000"/>
                </a:solidFill>
                <a:latin typeface="Lora"/>
              </a:rPr>
              <a:t>пляж</a:t>
            </a:r>
            <a:r>
              <a:rPr lang="en-US" sz="2499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Lora"/>
              </a:rPr>
              <a:t>району</a:t>
            </a:r>
            <a:r>
              <a:rPr lang="en-US" sz="2499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Lora"/>
              </a:rPr>
              <a:t>Винзаводу</a:t>
            </a:r>
            <a:r>
              <a:rPr lang="en-US" sz="2499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2499" dirty="0" err="1">
                <a:solidFill>
                  <a:srgbClr val="000000"/>
                </a:solidFill>
                <a:latin typeface="Lora"/>
              </a:rPr>
              <a:t>міський</a:t>
            </a:r>
            <a:r>
              <a:rPr lang="en-US" sz="2499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Lora"/>
              </a:rPr>
              <a:t>пляж</a:t>
            </a:r>
            <a:r>
              <a:rPr lang="en-US" sz="2499" dirty="0">
                <a:solidFill>
                  <a:srgbClr val="000000"/>
                </a:solidFill>
                <a:latin typeface="Lora"/>
              </a:rPr>
              <a:t> в </a:t>
            </a:r>
            <a:r>
              <a:rPr lang="en-US" sz="2499" dirty="0" err="1">
                <a:solidFill>
                  <a:srgbClr val="000000"/>
                </a:solidFill>
                <a:latin typeface="Lora"/>
              </a:rPr>
              <a:t>районі</a:t>
            </a:r>
            <a:r>
              <a:rPr lang="en-US" sz="2499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Lora"/>
              </a:rPr>
              <a:t>вулиці</a:t>
            </a:r>
            <a:r>
              <a:rPr lang="en-US" sz="2499" dirty="0">
                <a:solidFill>
                  <a:srgbClr val="000000"/>
                </a:solidFill>
                <a:latin typeface="Lora"/>
              </a:rPr>
              <a:t> </a:t>
            </a:r>
            <a:r>
              <a:rPr lang="uk-UA" sz="2499" dirty="0" smtClean="0">
                <a:solidFill>
                  <a:srgbClr val="000000"/>
                </a:solidFill>
                <a:latin typeface="Lora"/>
              </a:rPr>
              <a:t>Івана Бігуна</a:t>
            </a:r>
            <a:r>
              <a:rPr lang="en-US" sz="2499" dirty="0" smtClean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2499" dirty="0" err="1">
                <a:solidFill>
                  <a:srgbClr val="000000"/>
                </a:solidFill>
                <a:latin typeface="Lora"/>
              </a:rPr>
              <a:t>пляж</a:t>
            </a:r>
            <a:r>
              <a:rPr lang="en-US" sz="2499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Lora"/>
              </a:rPr>
              <a:t>біля</a:t>
            </a:r>
            <a:r>
              <a:rPr lang="en-US" sz="2499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Lora"/>
              </a:rPr>
              <a:t>Червоної</a:t>
            </a:r>
            <a:r>
              <a:rPr lang="en-US" sz="2499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Lora"/>
              </a:rPr>
              <a:t>гірки</a:t>
            </a:r>
            <a:r>
              <a:rPr lang="en-US" sz="2499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2499" dirty="0" err="1">
                <a:solidFill>
                  <a:srgbClr val="000000"/>
                </a:solidFill>
                <a:latin typeface="Lora"/>
              </a:rPr>
              <a:t>район</a:t>
            </a:r>
            <a:r>
              <a:rPr lang="en-US" sz="2499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Lora"/>
              </a:rPr>
              <a:t>РЕМа</a:t>
            </a:r>
            <a:r>
              <a:rPr lang="en-US" sz="2499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Lora"/>
              </a:rPr>
              <a:t>та</a:t>
            </a:r>
            <a:r>
              <a:rPr lang="en-US" sz="2499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Lora"/>
              </a:rPr>
              <a:t>гідроспоруди</a:t>
            </a:r>
            <a:r>
              <a:rPr lang="en-US" sz="2499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2499" dirty="0" err="1">
                <a:solidFill>
                  <a:srgbClr val="000000"/>
                </a:solidFill>
                <a:latin typeface="Lora"/>
              </a:rPr>
              <a:t>Пашин</a:t>
            </a:r>
            <a:r>
              <a:rPr lang="en-US" sz="2499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Lora"/>
              </a:rPr>
              <a:t>та</a:t>
            </a:r>
            <a:r>
              <a:rPr lang="en-US" sz="2499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Lora"/>
              </a:rPr>
              <a:t>Шатрища</a:t>
            </a:r>
            <a:r>
              <a:rPr lang="en-US" sz="2499" dirty="0">
                <a:solidFill>
                  <a:srgbClr val="000000"/>
                </a:solidFill>
                <a:latin typeface="Lora"/>
              </a:rPr>
              <a:t>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19663" y="1889714"/>
            <a:ext cx="10916283" cy="1659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11"/>
              </a:lnSpc>
            </a:pPr>
            <a:r>
              <a:rPr lang="en-US" sz="2400" spc="235">
                <a:solidFill>
                  <a:srgbClr val="231F20"/>
                </a:solidFill>
                <a:latin typeface="Lora"/>
              </a:rPr>
              <a:t>У зв’язку з тимчасовим закриттям доступу до офіційної статистики, наявна інформація станом на 01.01.2022 року, яка становить </a:t>
            </a:r>
            <a:r>
              <a:rPr lang="en-US" sz="2400" spc="235">
                <a:solidFill>
                  <a:srgbClr val="231F20"/>
                </a:solidFill>
                <a:latin typeface="Lora Bold"/>
              </a:rPr>
              <a:t>71,5 тис</a:t>
            </a:r>
            <a:r>
              <a:rPr lang="en-US" sz="2400" spc="235">
                <a:solidFill>
                  <a:srgbClr val="231F20"/>
                </a:solidFill>
                <a:latin typeface="Lora"/>
              </a:rPr>
              <a:t>. </a:t>
            </a:r>
            <a:r>
              <a:rPr lang="en-US" sz="2400" spc="235">
                <a:solidFill>
                  <a:srgbClr val="231F20"/>
                </a:solidFill>
                <a:latin typeface="Lora Bold"/>
              </a:rPr>
              <a:t>осіб</a:t>
            </a:r>
            <a:r>
              <a:rPr lang="en-US" sz="2400" spc="235">
                <a:solidFill>
                  <a:srgbClr val="231F20"/>
                </a:solidFill>
                <a:latin typeface="Lora"/>
              </a:rPr>
              <a:t>, в тому числі </a:t>
            </a:r>
            <a:r>
              <a:rPr lang="en-US" sz="2400" spc="235">
                <a:solidFill>
                  <a:srgbClr val="231F20"/>
                </a:solidFill>
                <a:latin typeface="Lora Bold"/>
              </a:rPr>
              <a:t>61,5 тис. осіб</a:t>
            </a:r>
            <a:r>
              <a:rPr lang="en-US" sz="2400" spc="235">
                <a:solidFill>
                  <a:srgbClr val="231F20"/>
                </a:solidFill>
                <a:latin typeface="Lora"/>
              </a:rPr>
              <a:t> міського населення, </a:t>
            </a:r>
            <a:r>
              <a:rPr lang="en-US" sz="2400" spc="235">
                <a:solidFill>
                  <a:srgbClr val="231F20"/>
                </a:solidFill>
                <a:latin typeface="Lora Bold"/>
              </a:rPr>
              <a:t>10,0 тис. осіб</a:t>
            </a:r>
            <a:r>
              <a:rPr lang="en-US" sz="2400" spc="235">
                <a:solidFill>
                  <a:srgbClr val="231F20"/>
                </a:solidFill>
                <a:latin typeface="Lora"/>
              </a:rPr>
              <a:t> сільського населення.</a:t>
            </a:r>
          </a:p>
        </p:txBody>
      </p:sp>
      <p:sp>
        <p:nvSpPr>
          <p:cNvPr id="4" name="Freeform 4"/>
          <p:cNvSpPr/>
          <p:nvPr/>
        </p:nvSpPr>
        <p:spPr>
          <a:xfrm>
            <a:off x="21900" y="9404862"/>
            <a:ext cx="4687320" cy="4687320"/>
          </a:xfrm>
          <a:custGeom>
            <a:avLst/>
            <a:gdLst/>
            <a:ahLst/>
            <a:cxnLst/>
            <a:rect l="l" t="t" r="r" b="b"/>
            <a:pathLst>
              <a:path w="4687320" h="4687320">
                <a:moveTo>
                  <a:pt x="0" y="0"/>
                </a:moveTo>
                <a:lnTo>
                  <a:pt x="4687319" y="0"/>
                </a:lnTo>
                <a:lnTo>
                  <a:pt x="4687319" y="4687320"/>
                </a:lnTo>
                <a:lnTo>
                  <a:pt x="0" y="4687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776043" y="-2524707"/>
            <a:ext cx="3964049" cy="3964049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5739"/>
            </a:solidFill>
            <a:ln cap="sq">
              <a:noFill/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1752828" y="-6405764"/>
            <a:ext cx="9348363" cy="9348363"/>
          </a:xfrm>
          <a:custGeom>
            <a:avLst/>
            <a:gdLst/>
            <a:ahLst/>
            <a:cxnLst/>
            <a:rect l="l" t="t" r="r" b="b"/>
            <a:pathLst>
              <a:path w="9348363" h="9348363">
                <a:moveTo>
                  <a:pt x="0" y="0"/>
                </a:moveTo>
                <a:lnTo>
                  <a:pt x="9348362" y="0"/>
                </a:lnTo>
                <a:lnTo>
                  <a:pt x="9348362" y="9348362"/>
                </a:lnTo>
                <a:lnTo>
                  <a:pt x="0" y="93483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-904968" y="8918951"/>
            <a:ext cx="2649263" cy="264926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5739"/>
            </a:solidFill>
            <a:ln cap="sq">
              <a:noFill/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419663" y="240030"/>
            <a:ext cx="9705297" cy="788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940"/>
              </a:lnSpc>
              <a:spcBef>
                <a:spcPct val="0"/>
              </a:spcBef>
            </a:pPr>
            <a:r>
              <a:rPr lang="en-US" sz="6000" spc="210">
                <a:solidFill>
                  <a:srgbClr val="040506"/>
                </a:solidFill>
                <a:latin typeface="Lora"/>
              </a:rPr>
              <a:t>Демографічна ситуація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19663" y="4696968"/>
            <a:ext cx="11723686" cy="2916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11"/>
              </a:lnSpc>
            </a:pPr>
            <a:r>
              <a:rPr lang="en-US" sz="2400" spc="235">
                <a:solidFill>
                  <a:srgbClr val="231F20"/>
                </a:solidFill>
                <a:latin typeface="Lora"/>
              </a:rPr>
              <a:t>На території Коростенської громади зареєстровано </a:t>
            </a:r>
            <a:r>
              <a:rPr lang="en-US" sz="2400" spc="235">
                <a:solidFill>
                  <a:srgbClr val="231F20"/>
                </a:solidFill>
                <a:latin typeface="Lora Bold"/>
              </a:rPr>
              <a:t>2751</a:t>
            </a:r>
            <a:r>
              <a:rPr lang="en-US" sz="2400" spc="235">
                <a:solidFill>
                  <a:srgbClr val="231F20"/>
                </a:solidFill>
                <a:latin typeface="Lora"/>
              </a:rPr>
              <a:t> внутрішньо переміщених осіб з них </a:t>
            </a:r>
            <a:r>
              <a:rPr lang="en-US" sz="2400" spc="235">
                <a:solidFill>
                  <a:srgbClr val="231F20"/>
                </a:solidFill>
                <a:latin typeface="Lora Bold"/>
              </a:rPr>
              <a:t>739 діти</a:t>
            </a:r>
            <a:r>
              <a:rPr lang="en-US" sz="2400" spc="235">
                <a:solidFill>
                  <a:srgbClr val="231F20"/>
                </a:solidFill>
                <a:latin typeface="Lora"/>
              </a:rPr>
              <a:t>, </a:t>
            </a:r>
            <a:r>
              <a:rPr lang="en-US" sz="2400" spc="235">
                <a:solidFill>
                  <a:srgbClr val="231F20"/>
                </a:solidFill>
                <a:latin typeface="Lora Bold"/>
              </a:rPr>
              <a:t>469 - пенсіонери.</a:t>
            </a:r>
          </a:p>
          <a:p>
            <a:pPr>
              <a:lnSpc>
                <a:spcPts val="3311"/>
              </a:lnSpc>
            </a:pPr>
            <a:endParaRPr lang="en-US" sz="2400" spc="235">
              <a:solidFill>
                <a:srgbClr val="231F20"/>
              </a:solidFill>
              <a:latin typeface="Lora Bold"/>
            </a:endParaRPr>
          </a:p>
          <a:p>
            <a:pPr>
              <a:lnSpc>
                <a:spcPts val="3311"/>
              </a:lnSpc>
            </a:pPr>
            <a:endParaRPr lang="en-US" sz="2400" spc="235">
              <a:solidFill>
                <a:srgbClr val="231F20"/>
              </a:solidFill>
              <a:latin typeface="Lora Bold"/>
            </a:endParaRPr>
          </a:p>
          <a:p>
            <a:pPr algn="l">
              <a:lnSpc>
                <a:spcPts val="3311"/>
              </a:lnSpc>
            </a:pPr>
            <a:r>
              <a:rPr lang="en-US" sz="2400" spc="235">
                <a:solidFill>
                  <a:srgbClr val="231F20"/>
                </a:solidFill>
                <a:latin typeface="Lora"/>
              </a:rPr>
              <a:t>За інформацією наданою Коростенським відділом державної реєстрації актів цивільного стану в 2023 році в Коростенській громаді народилось –</a:t>
            </a:r>
            <a:r>
              <a:rPr lang="en-US" sz="2400" spc="235">
                <a:solidFill>
                  <a:srgbClr val="231F20"/>
                </a:solidFill>
                <a:latin typeface="Lora Bold"/>
              </a:rPr>
              <a:t> 580 немовлят</a:t>
            </a:r>
            <a:r>
              <a:rPr lang="en-US" sz="2400" spc="235">
                <a:solidFill>
                  <a:srgbClr val="231F20"/>
                </a:solidFill>
                <a:latin typeface="Lora"/>
              </a:rPr>
              <a:t>, померло – </a:t>
            </a:r>
            <a:r>
              <a:rPr lang="en-US" sz="2400" spc="235">
                <a:solidFill>
                  <a:srgbClr val="231F20"/>
                </a:solidFill>
                <a:latin typeface="Lora Bold"/>
              </a:rPr>
              <a:t>1762 особи</a:t>
            </a:r>
            <a:r>
              <a:rPr lang="en-US" sz="2400" spc="235">
                <a:solidFill>
                  <a:srgbClr val="231F20"/>
                </a:solidFill>
                <a:latin typeface="Lora"/>
              </a:rPr>
              <a:t>.</a:t>
            </a:r>
          </a:p>
        </p:txBody>
      </p: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1655072" y="3558823"/>
            <a:ext cx="7256770" cy="7256770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655320" y="655320"/>
              <a:ext cx="5039360" cy="5039360"/>
            </a:xfrm>
            <a:custGeom>
              <a:avLst/>
              <a:gdLst/>
              <a:ahLst/>
              <a:cxnLst/>
              <a:rect l="l" t="t" r="r" b="b"/>
              <a:pathLst>
                <a:path w="5039360" h="5039360">
                  <a:moveTo>
                    <a:pt x="2519680" y="0"/>
                  </a:moveTo>
                  <a:cubicBezTo>
                    <a:pt x="1127760" y="0"/>
                    <a:pt x="0" y="1127760"/>
                    <a:pt x="0" y="2519680"/>
                  </a:cubicBezTo>
                  <a:cubicBezTo>
                    <a:pt x="0" y="3911600"/>
                    <a:pt x="1127760" y="5039360"/>
                    <a:pt x="2519680" y="5039360"/>
                  </a:cubicBezTo>
                  <a:cubicBezTo>
                    <a:pt x="3911600" y="5039360"/>
                    <a:pt x="5039360" y="3911600"/>
                    <a:pt x="5039360" y="2519680"/>
                  </a:cubicBezTo>
                  <a:cubicBezTo>
                    <a:pt x="5039360" y="1127760"/>
                    <a:pt x="3911600" y="0"/>
                    <a:pt x="2519680" y="0"/>
                  </a:cubicBezTo>
                  <a:close/>
                </a:path>
              </a:pathLst>
            </a:custGeom>
            <a:blipFill>
              <a:blip r:embed="rId5"/>
              <a:stretch>
                <a:fillRect l="-38805" r="-23088" b="-8772"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3670" y="0"/>
                    <a:pt x="0" y="1424940"/>
                    <a:pt x="0" y="3175000"/>
                  </a:cubicBezTo>
                  <a:cubicBezTo>
                    <a:pt x="0" y="4925060"/>
                    <a:pt x="1423670" y="6350000"/>
                    <a:pt x="3175000" y="6350000"/>
                  </a:cubicBezTo>
                  <a:cubicBezTo>
                    <a:pt x="4925060" y="6350000"/>
                    <a:pt x="6350000" y="4926330"/>
                    <a:pt x="6350000" y="3175000"/>
                  </a:cubicBezTo>
                  <a:cubicBezTo>
                    <a:pt x="6350000" y="1424940"/>
                    <a:pt x="4926330" y="0"/>
                    <a:pt x="3175000" y="0"/>
                  </a:cubicBezTo>
                  <a:close/>
                  <a:moveTo>
                    <a:pt x="3175000" y="5833110"/>
                  </a:moveTo>
                  <a:cubicBezTo>
                    <a:pt x="1709420" y="5833110"/>
                    <a:pt x="516890" y="4640580"/>
                    <a:pt x="516890" y="3175000"/>
                  </a:cubicBezTo>
                  <a:cubicBezTo>
                    <a:pt x="516890" y="1709420"/>
                    <a:pt x="1709420" y="516890"/>
                    <a:pt x="3175000" y="516890"/>
                  </a:cubicBezTo>
                  <a:cubicBezTo>
                    <a:pt x="4640580" y="516890"/>
                    <a:pt x="5833110" y="1709420"/>
                    <a:pt x="5833110" y="3175000"/>
                  </a:cubicBezTo>
                  <a:cubicBezTo>
                    <a:pt x="5833110" y="4640580"/>
                    <a:pt x="4640580" y="5833110"/>
                    <a:pt x="3175000" y="5833110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17" name="Group 17"/>
          <p:cNvGrpSpPr/>
          <p:nvPr/>
        </p:nvGrpSpPr>
        <p:grpSpPr>
          <a:xfrm rot="-5400000">
            <a:off x="5502979" y="-3461355"/>
            <a:ext cx="47625" cy="10521164"/>
            <a:chOff x="0" y="0"/>
            <a:chExt cx="12543" cy="277100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2543" cy="2771006"/>
            </a:xfrm>
            <a:custGeom>
              <a:avLst/>
              <a:gdLst/>
              <a:ahLst/>
              <a:cxnLst/>
              <a:rect l="l" t="t" r="r" b="b"/>
              <a:pathLst>
                <a:path w="12543" h="2771006">
                  <a:moveTo>
                    <a:pt x="0" y="0"/>
                  </a:moveTo>
                  <a:lnTo>
                    <a:pt x="12543" y="0"/>
                  </a:lnTo>
                  <a:lnTo>
                    <a:pt x="12543" y="2771006"/>
                  </a:lnTo>
                  <a:lnTo>
                    <a:pt x="0" y="2771006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19050"/>
              <a:ext cx="12543" cy="27900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90022" y="4578050"/>
            <a:ext cx="49568" cy="877448"/>
            <a:chOff x="0" y="0"/>
            <a:chExt cx="13055" cy="23109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3055" cy="231097"/>
            </a:xfrm>
            <a:custGeom>
              <a:avLst/>
              <a:gdLst/>
              <a:ahLst/>
              <a:cxnLst/>
              <a:rect l="l" t="t" r="r" b="b"/>
              <a:pathLst>
                <a:path w="13055" h="231097">
                  <a:moveTo>
                    <a:pt x="0" y="0"/>
                  </a:moveTo>
                  <a:lnTo>
                    <a:pt x="13055" y="0"/>
                  </a:lnTo>
                  <a:lnTo>
                    <a:pt x="13055" y="231097"/>
                  </a:lnTo>
                  <a:lnTo>
                    <a:pt x="0" y="231097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19050"/>
              <a:ext cx="13055" cy="250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 rot="-5400000">
            <a:off x="5789171" y="-921099"/>
            <a:ext cx="47625" cy="11045924"/>
            <a:chOff x="0" y="0"/>
            <a:chExt cx="12543" cy="2909214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2543" cy="2909214"/>
            </a:xfrm>
            <a:custGeom>
              <a:avLst/>
              <a:gdLst/>
              <a:ahLst/>
              <a:cxnLst/>
              <a:rect l="l" t="t" r="r" b="b"/>
              <a:pathLst>
                <a:path w="12543" h="2909214">
                  <a:moveTo>
                    <a:pt x="0" y="0"/>
                  </a:moveTo>
                  <a:lnTo>
                    <a:pt x="12543" y="0"/>
                  </a:lnTo>
                  <a:lnTo>
                    <a:pt x="12543" y="2909214"/>
                  </a:lnTo>
                  <a:lnTo>
                    <a:pt x="0" y="2909214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19050"/>
              <a:ext cx="12543" cy="2928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266209" y="1823039"/>
            <a:ext cx="48597" cy="1726311"/>
            <a:chOff x="0" y="0"/>
            <a:chExt cx="12799" cy="454666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2799" cy="454666"/>
            </a:xfrm>
            <a:custGeom>
              <a:avLst/>
              <a:gdLst/>
              <a:ahLst/>
              <a:cxnLst/>
              <a:rect l="l" t="t" r="r" b="b"/>
              <a:pathLst>
                <a:path w="12799" h="454666">
                  <a:moveTo>
                    <a:pt x="0" y="0"/>
                  </a:moveTo>
                  <a:lnTo>
                    <a:pt x="12799" y="0"/>
                  </a:lnTo>
                  <a:lnTo>
                    <a:pt x="12799" y="454666"/>
                  </a:lnTo>
                  <a:lnTo>
                    <a:pt x="0" y="454666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19050"/>
              <a:ext cx="12799" cy="473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 rot="-5400000">
            <a:off x="5921131" y="769307"/>
            <a:ext cx="47625" cy="11210707"/>
            <a:chOff x="0" y="0"/>
            <a:chExt cx="12543" cy="295261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2543" cy="2952614"/>
            </a:xfrm>
            <a:custGeom>
              <a:avLst/>
              <a:gdLst/>
              <a:ahLst/>
              <a:cxnLst/>
              <a:rect l="l" t="t" r="r" b="b"/>
              <a:pathLst>
                <a:path w="12543" h="2952614">
                  <a:moveTo>
                    <a:pt x="0" y="0"/>
                  </a:moveTo>
                  <a:lnTo>
                    <a:pt x="12543" y="0"/>
                  </a:lnTo>
                  <a:lnTo>
                    <a:pt x="12543" y="2952614"/>
                  </a:lnTo>
                  <a:lnTo>
                    <a:pt x="0" y="2952614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19050"/>
              <a:ext cx="12543" cy="29716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339590" y="6398473"/>
            <a:ext cx="47625" cy="1215431"/>
            <a:chOff x="0" y="0"/>
            <a:chExt cx="12543" cy="320114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2543" cy="320114"/>
            </a:xfrm>
            <a:custGeom>
              <a:avLst/>
              <a:gdLst/>
              <a:ahLst/>
              <a:cxnLst/>
              <a:rect l="l" t="t" r="r" b="b"/>
              <a:pathLst>
                <a:path w="12543" h="320114">
                  <a:moveTo>
                    <a:pt x="0" y="0"/>
                  </a:moveTo>
                  <a:lnTo>
                    <a:pt x="12543" y="0"/>
                  </a:lnTo>
                  <a:lnTo>
                    <a:pt x="12543" y="320114"/>
                  </a:lnTo>
                  <a:lnTo>
                    <a:pt x="0" y="320114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19050"/>
              <a:ext cx="12543" cy="3391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048298"/>
            <a:ext cx="3810000" cy="262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reeform 3"/>
          <p:cNvSpPr/>
          <p:nvPr/>
        </p:nvSpPr>
        <p:spPr>
          <a:xfrm>
            <a:off x="3810000" y="6094275"/>
            <a:ext cx="3806571" cy="262510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212695" y="7830125"/>
            <a:ext cx="5605770" cy="2468030"/>
            <a:chOff x="0" y="0"/>
            <a:chExt cx="1213195" cy="65001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13195" cy="650016"/>
            </a:xfrm>
            <a:custGeom>
              <a:avLst/>
              <a:gdLst/>
              <a:ahLst/>
              <a:cxnLst/>
              <a:rect l="l" t="t" r="r" b="b"/>
              <a:pathLst>
                <a:path w="1213195" h="650016">
                  <a:moveTo>
                    <a:pt x="85716" y="0"/>
                  </a:moveTo>
                  <a:lnTo>
                    <a:pt x="1127479" y="0"/>
                  </a:lnTo>
                  <a:cubicBezTo>
                    <a:pt x="1150212" y="0"/>
                    <a:pt x="1172014" y="9031"/>
                    <a:pt x="1188089" y="25106"/>
                  </a:cubicBezTo>
                  <a:cubicBezTo>
                    <a:pt x="1204164" y="41181"/>
                    <a:pt x="1213195" y="62983"/>
                    <a:pt x="1213195" y="85716"/>
                  </a:cubicBezTo>
                  <a:lnTo>
                    <a:pt x="1213195" y="564300"/>
                  </a:lnTo>
                  <a:cubicBezTo>
                    <a:pt x="1213195" y="587033"/>
                    <a:pt x="1204164" y="608835"/>
                    <a:pt x="1188089" y="624910"/>
                  </a:cubicBezTo>
                  <a:cubicBezTo>
                    <a:pt x="1172014" y="640985"/>
                    <a:pt x="1150212" y="650016"/>
                    <a:pt x="1127479" y="650016"/>
                  </a:cubicBezTo>
                  <a:lnTo>
                    <a:pt x="85716" y="650016"/>
                  </a:lnTo>
                  <a:cubicBezTo>
                    <a:pt x="62983" y="650016"/>
                    <a:pt x="41181" y="640985"/>
                    <a:pt x="25106" y="624910"/>
                  </a:cubicBezTo>
                  <a:cubicBezTo>
                    <a:pt x="9031" y="608835"/>
                    <a:pt x="0" y="587033"/>
                    <a:pt x="0" y="564300"/>
                  </a:cubicBezTo>
                  <a:lnTo>
                    <a:pt x="0" y="85716"/>
                  </a:lnTo>
                  <a:cubicBezTo>
                    <a:pt x="0" y="62983"/>
                    <a:pt x="9031" y="41181"/>
                    <a:pt x="25106" y="25106"/>
                  </a:cubicBezTo>
                  <a:cubicBezTo>
                    <a:pt x="41181" y="9031"/>
                    <a:pt x="62983" y="0"/>
                    <a:pt x="85716" y="0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1213195" cy="6690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623146" y="8606802"/>
            <a:ext cx="4784867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725"/>
              </a:lnSpc>
              <a:spcBef>
                <a:spcPct val="0"/>
              </a:spcBef>
            </a:pPr>
            <a:r>
              <a:rPr lang="en-US" sz="2699" spc="264" dirty="0">
                <a:solidFill>
                  <a:srgbClr val="FFFFFF"/>
                </a:solidFill>
                <a:latin typeface="Lora"/>
              </a:rPr>
              <a:t>ПРАЦЕВЛАШТОВАНО </a:t>
            </a:r>
            <a:endParaRPr lang="uk-UA" sz="2699" spc="264" dirty="0" smtClean="0">
              <a:solidFill>
                <a:srgbClr val="FFFFFF"/>
              </a:solidFill>
              <a:latin typeface="Lora"/>
            </a:endParaRPr>
          </a:p>
          <a:p>
            <a:pPr marL="0" lvl="0" indent="0" algn="ctr">
              <a:lnSpc>
                <a:spcPts val="3725"/>
              </a:lnSpc>
              <a:spcBef>
                <a:spcPct val="0"/>
              </a:spcBef>
            </a:pPr>
            <a:r>
              <a:rPr lang="en-US" sz="2699" spc="264" dirty="0" smtClean="0">
                <a:solidFill>
                  <a:srgbClr val="FFFFFF"/>
                </a:solidFill>
                <a:latin typeface="Lora Bold"/>
              </a:rPr>
              <a:t>29</a:t>
            </a:r>
            <a:r>
              <a:rPr lang="en-US" sz="2699" spc="264" dirty="0" smtClean="0">
                <a:solidFill>
                  <a:srgbClr val="FFFFFF"/>
                </a:solidFill>
                <a:latin typeface="Lora"/>
              </a:rPr>
              <a:t> </a:t>
            </a:r>
            <a:r>
              <a:rPr lang="en-US" sz="2699" spc="264" dirty="0">
                <a:solidFill>
                  <a:srgbClr val="FFFFFF"/>
                </a:solidFill>
                <a:latin typeface="Lora"/>
              </a:rPr>
              <a:t>ОСІБ З ЧИСЛА ВПО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898180" y="320040"/>
            <a:ext cx="8553691" cy="1541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40"/>
              </a:lnSpc>
            </a:pPr>
            <a:r>
              <a:rPr lang="en-US" sz="6000" spc="210" dirty="0" err="1">
                <a:solidFill>
                  <a:srgbClr val="040506"/>
                </a:solidFill>
                <a:latin typeface="Lora"/>
              </a:rPr>
              <a:t>Зайнятість</a:t>
            </a:r>
            <a:r>
              <a:rPr lang="en-US" sz="6000" spc="210" dirty="0">
                <a:solidFill>
                  <a:srgbClr val="040506"/>
                </a:solidFill>
                <a:latin typeface="Lora"/>
              </a:rPr>
              <a:t> </a:t>
            </a:r>
            <a:r>
              <a:rPr lang="en-US" sz="6000" spc="210" dirty="0" err="1">
                <a:solidFill>
                  <a:srgbClr val="040506"/>
                </a:solidFill>
                <a:latin typeface="Lora"/>
              </a:rPr>
              <a:t>наслення</a:t>
            </a:r>
            <a:r>
              <a:rPr lang="en-US" sz="6000" spc="210" dirty="0">
                <a:solidFill>
                  <a:srgbClr val="040506"/>
                </a:solidFill>
                <a:latin typeface="Lora"/>
              </a:rPr>
              <a:t> </a:t>
            </a:r>
            <a:r>
              <a:rPr lang="en-US" sz="6000" spc="210" dirty="0" err="1">
                <a:solidFill>
                  <a:srgbClr val="040506"/>
                </a:solidFill>
                <a:latin typeface="Lora"/>
              </a:rPr>
              <a:t>та</a:t>
            </a:r>
            <a:r>
              <a:rPr lang="en-US" sz="6000" spc="210" dirty="0">
                <a:solidFill>
                  <a:srgbClr val="040506"/>
                </a:solidFill>
                <a:latin typeface="Lora"/>
              </a:rPr>
              <a:t> </a:t>
            </a:r>
            <a:r>
              <a:rPr lang="en-US" sz="6000" spc="210" dirty="0" err="1">
                <a:solidFill>
                  <a:srgbClr val="040506"/>
                </a:solidFill>
                <a:latin typeface="Lora"/>
              </a:rPr>
              <a:t>ринок</a:t>
            </a:r>
            <a:r>
              <a:rPr lang="en-US" sz="6000" spc="210" dirty="0">
                <a:solidFill>
                  <a:srgbClr val="040506"/>
                </a:solidFill>
                <a:latin typeface="Lora"/>
              </a:rPr>
              <a:t> </a:t>
            </a:r>
            <a:r>
              <a:rPr lang="en-US" sz="6000" spc="210" dirty="0" err="1">
                <a:solidFill>
                  <a:srgbClr val="040506"/>
                </a:solidFill>
                <a:latin typeface="Lora"/>
              </a:rPr>
              <a:t>праці</a:t>
            </a:r>
            <a:endParaRPr lang="en-US" sz="6000" spc="210" dirty="0">
              <a:solidFill>
                <a:srgbClr val="040506"/>
              </a:solidFill>
              <a:latin typeface="Lora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7898180" y="2082030"/>
            <a:ext cx="10196700" cy="1240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8" lvl="1" indent="-259079">
              <a:lnSpc>
                <a:spcPts val="3311"/>
              </a:lnSpc>
              <a:buFont typeface="Arial"/>
              <a:buChar char="•"/>
            </a:pPr>
            <a:r>
              <a:rPr lang="en-US" sz="2399" spc="235">
                <a:solidFill>
                  <a:srgbClr val="231F20"/>
                </a:solidFill>
                <a:latin typeface="Lora"/>
              </a:rPr>
              <a:t>Протягом 2023 р. послугами служби зайнятості скористалося 1700 осіб (в 2022 році 2621 особи) в т.ч. 1615 безробітних.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898180" y="3741666"/>
            <a:ext cx="10196700" cy="1659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8" lvl="1" indent="-259079">
              <a:lnSpc>
                <a:spcPts val="3311"/>
              </a:lnSpc>
              <a:buFont typeface="Arial"/>
              <a:buChar char="•"/>
            </a:pPr>
            <a:r>
              <a:rPr lang="en-US" sz="2399" spc="235">
                <a:solidFill>
                  <a:srgbClr val="231F20"/>
                </a:solidFill>
                <a:latin typeface="Lora"/>
              </a:rPr>
              <a:t>Протягом звітного періоду за сприяння центру зайнятості працевлаштовано 675 незайнятих громадян в т.ч. 590 безробітних. Рівень працевлаштування 40% (в 2022 році – 45%).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898180" y="5829438"/>
            <a:ext cx="10196700" cy="1659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8" lvl="1" indent="-259079">
              <a:lnSpc>
                <a:spcPts val="3311"/>
              </a:lnSpc>
              <a:buFont typeface="Arial"/>
              <a:buChar char="•"/>
            </a:pPr>
            <a:r>
              <a:rPr lang="en-US" sz="2399" spc="235">
                <a:solidFill>
                  <a:srgbClr val="231F20"/>
                </a:solidFill>
                <a:latin typeface="Lora"/>
              </a:rPr>
              <a:t>У громадських роботах тимчасового характеру брали участь 54 безробітних. На оплату праці за  участь в громадських роботах витрачено 649,8 тис.грн. в т.ч. 324,9 тис.грн. кошти бюджету територіальної громади.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0906" y="-1832206"/>
            <a:ext cx="4294188" cy="4304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650" y="2082030"/>
            <a:ext cx="7924518" cy="523142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1900" y="9404862"/>
            <a:ext cx="4687320" cy="4687320"/>
          </a:xfrm>
          <a:custGeom>
            <a:avLst/>
            <a:gdLst/>
            <a:ahLst/>
            <a:cxnLst/>
            <a:rect l="l" t="t" r="r" b="b"/>
            <a:pathLst>
              <a:path w="4687320" h="4687320">
                <a:moveTo>
                  <a:pt x="0" y="0"/>
                </a:moveTo>
                <a:lnTo>
                  <a:pt x="4687319" y="0"/>
                </a:lnTo>
                <a:lnTo>
                  <a:pt x="4687319" y="4687320"/>
                </a:lnTo>
                <a:lnTo>
                  <a:pt x="0" y="4687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776043" y="-2524707"/>
            <a:ext cx="3964049" cy="3964049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5739"/>
            </a:solidFill>
            <a:ln cap="sq">
              <a:noFill/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0634043" y="4687355"/>
            <a:ext cx="9348363" cy="9348363"/>
          </a:xfrm>
          <a:custGeom>
            <a:avLst/>
            <a:gdLst/>
            <a:ahLst/>
            <a:cxnLst/>
            <a:rect l="l" t="t" r="r" b="b"/>
            <a:pathLst>
              <a:path w="9348363" h="9348363">
                <a:moveTo>
                  <a:pt x="0" y="0"/>
                </a:moveTo>
                <a:lnTo>
                  <a:pt x="9348362" y="0"/>
                </a:lnTo>
                <a:lnTo>
                  <a:pt x="9348362" y="9348363"/>
                </a:lnTo>
                <a:lnTo>
                  <a:pt x="0" y="93483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058854" y="-6732472"/>
            <a:ext cx="9348363" cy="9348363"/>
          </a:xfrm>
          <a:custGeom>
            <a:avLst/>
            <a:gdLst/>
            <a:ahLst/>
            <a:cxnLst/>
            <a:rect l="l" t="t" r="r" b="b"/>
            <a:pathLst>
              <a:path w="9348363" h="9348363">
                <a:moveTo>
                  <a:pt x="0" y="0"/>
                </a:moveTo>
                <a:lnTo>
                  <a:pt x="9348362" y="0"/>
                </a:lnTo>
                <a:lnTo>
                  <a:pt x="9348362" y="9348362"/>
                </a:lnTo>
                <a:lnTo>
                  <a:pt x="0" y="93483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-904968" y="8918951"/>
            <a:ext cx="2649263" cy="264926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5739"/>
            </a:solidFill>
            <a:ln cap="sq">
              <a:noFill/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8541277" y="4687355"/>
            <a:ext cx="9523403" cy="5356914"/>
          </a:xfrm>
          <a:custGeom>
            <a:avLst/>
            <a:gdLst/>
            <a:ahLst/>
            <a:cxnLst/>
            <a:rect l="l" t="t" r="r" b="b"/>
            <a:pathLst>
              <a:path w="9523403" h="5356914">
                <a:moveTo>
                  <a:pt x="0" y="0"/>
                </a:moveTo>
                <a:lnTo>
                  <a:pt x="9523403" y="0"/>
                </a:lnTo>
                <a:lnTo>
                  <a:pt x="9523403" y="5356914"/>
                </a:lnTo>
                <a:lnTo>
                  <a:pt x="0" y="53569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833500" y="320040"/>
            <a:ext cx="9069704" cy="1541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940"/>
              </a:lnSpc>
              <a:spcBef>
                <a:spcPct val="0"/>
              </a:spcBef>
            </a:pPr>
            <a:r>
              <a:rPr lang="en-US" sz="6000" spc="210">
                <a:solidFill>
                  <a:srgbClr val="040506"/>
                </a:solidFill>
                <a:latin typeface="Lora"/>
              </a:rPr>
              <a:t>Зайнятість населення та ринок праці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19663" y="2485398"/>
            <a:ext cx="15059405" cy="1769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87"/>
              </a:lnSpc>
            </a:pPr>
            <a:r>
              <a:rPr lang="en-US" sz="2599" spc="254">
                <a:solidFill>
                  <a:srgbClr val="231F20"/>
                </a:solidFill>
                <a:latin typeface="Lora"/>
              </a:rPr>
              <a:t>Для представників бізнесу на розвиток та розширення за Державними програмами надаються мікрогранти у сумі до </a:t>
            </a:r>
            <a:r>
              <a:rPr lang="en-US" sz="2599" spc="254">
                <a:solidFill>
                  <a:srgbClr val="231F20"/>
                </a:solidFill>
                <a:latin typeface="Lora Bold"/>
              </a:rPr>
              <a:t>250 тис. грн. </a:t>
            </a:r>
          </a:p>
          <a:p>
            <a:pPr algn="l">
              <a:lnSpc>
                <a:spcPts val="3587"/>
              </a:lnSpc>
            </a:pPr>
            <a:r>
              <a:rPr lang="en-US" sz="2599" spc="254">
                <a:solidFill>
                  <a:srgbClr val="231F20"/>
                </a:solidFill>
                <a:latin typeface="Lora Bold"/>
              </a:rPr>
              <a:t>16</a:t>
            </a:r>
            <a:r>
              <a:rPr lang="en-US" sz="2599" spc="254">
                <a:solidFill>
                  <a:srgbClr val="231F20"/>
                </a:solidFill>
                <a:latin typeface="Lora"/>
              </a:rPr>
              <a:t> представників міста подали документи та пройшли конкурсні відбори для отримання даних грантів. Ними планується створити</a:t>
            </a:r>
            <a:r>
              <a:rPr lang="en-US" sz="2599" spc="254">
                <a:solidFill>
                  <a:srgbClr val="231F20"/>
                </a:solidFill>
                <a:latin typeface="Lora Bold"/>
              </a:rPr>
              <a:t> 30</a:t>
            </a:r>
            <a:r>
              <a:rPr lang="en-US" sz="2599" spc="254">
                <a:solidFill>
                  <a:srgbClr val="231F20"/>
                </a:solidFill>
                <a:latin typeface="Lora"/>
              </a:rPr>
              <a:t> нових робочих місць.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19663" y="5459287"/>
            <a:ext cx="7926096" cy="2217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87"/>
              </a:lnSpc>
            </a:pPr>
            <a:r>
              <a:rPr lang="en-US" sz="2599" spc="254">
                <a:solidFill>
                  <a:srgbClr val="231F20"/>
                </a:solidFill>
                <a:latin typeface="Lora"/>
              </a:rPr>
              <a:t>Видано </a:t>
            </a:r>
            <a:r>
              <a:rPr lang="en-US" sz="2599" spc="254">
                <a:solidFill>
                  <a:srgbClr val="231F20"/>
                </a:solidFill>
                <a:latin typeface="Lora Bold"/>
              </a:rPr>
              <a:t>45</a:t>
            </a:r>
            <a:r>
              <a:rPr lang="en-US" sz="2599" spc="254">
                <a:solidFill>
                  <a:srgbClr val="231F20"/>
                </a:solidFill>
                <a:latin typeface="Lora"/>
              </a:rPr>
              <a:t> ваучерів на навчання за новими професіями та спеціальностями. Особливо має попит навчання на «Робітника фермерського господарства» та «Психолога».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0"/>
            <a:ext cx="9871949" cy="5552972"/>
            <a:chOff x="0" y="0"/>
            <a:chExt cx="6089457" cy="34253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089457" cy="3425320"/>
            </a:xfrm>
            <a:custGeom>
              <a:avLst/>
              <a:gdLst/>
              <a:ahLst/>
              <a:cxnLst/>
              <a:rect l="l" t="t" r="r" b="b"/>
              <a:pathLst>
                <a:path w="6089457" h="3425320">
                  <a:moveTo>
                    <a:pt x="0" y="3425320"/>
                  </a:moveTo>
                  <a:lnTo>
                    <a:pt x="0" y="0"/>
                  </a:lnTo>
                  <a:lnTo>
                    <a:pt x="6089457" y="0"/>
                  </a:lnTo>
                  <a:cubicBezTo>
                    <a:pt x="4059638" y="1141773"/>
                    <a:pt x="2029819" y="2283546"/>
                    <a:pt x="0" y="3425320"/>
                  </a:cubicBezTo>
                  <a:close/>
                </a:path>
              </a:pathLst>
            </a:custGeom>
            <a:solidFill>
              <a:srgbClr val="F9D549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089457" cy="3425320"/>
            </a:xfrm>
            <a:custGeom>
              <a:avLst/>
              <a:gdLst/>
              <a:ahLst/>
              <a:cxnLst/>
              <a:rect l="l" t="t" r="r" b="b"/>
              <a:pathLst>
                <a:path w="6089457" h="3425320">
                  <a:moveTo>
                    <a:pt x="0" y="3425320"/>
                  </a:moveTo>
                  <a:lnTo>
                    <a:pt x="0" y="0"/>
                  </a:lnTo>
                  <a:lnTo>
                    <a:pt x="6089457" y="0"/>
                  </a:lnTo>
                  <a:cubicBezTo>
                    <a:pt x="4059638" y="1141773"/>
                    <a:pt x="2029819" y="2283546"/>
                    <a:pt x="0" y="3425320"/>
                  </a:cubicBezTo>
                  <a:close/>
                </a:path>
              </a:pathLst>
            </a:custGeom>
            <a:blipFill>
              <a:blip r:embed="rId2"/>
              <a:stretch>
                <a:fillRect t="-9333" b="-9333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 rot="-1809226">
            <a:off x="-3831801" y="5350593"/>
            <a:ext cx="8282376" cy="404757"/>
            <a:chOff x="0" y="0"/>
            <a:chExt cx="2181367" cy="10660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81366" cy="106603"/>
            </a:xfrm>
            <a:custGeom>
              <a:avLst/>
              <a:gdLst/>
              <a:ahLst/>
              <a:cxnLst/>
              <a:rect l="l" t="t" r="r" b="b"/>
              <a:pathLst>
                <a:path w="2181366" h="106603">
                  <a:moveTo>
                    <a:pt x="0" y="0"/>
                  </a:moveTo>
                  <a:lnTo>
                    <a:pt x="2181366" y="0"/>
                  </a:lnTo>
                  <a:lnTo>
                    <a:pt x="2181366" y="106603"/>
                  </a:lnTo>
                  <a:lnTo>
                    <a:pt x="0" y="106603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2181367" cy="1256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747322">
            <a:off x="4085588" y="1187081"/>
            <a:ext cx="8282376" cy="111180"/>
            <a:chOff x="0" y="0"/>
            <a:chExt cx="2181367" cy="2928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81366" cy="29282"/>
            </a:xfrm>
            <a:custGeom>
              <a:avLst/>
              <a:gdLst/>
              <a:ahLst/>
              <a:cxnLst/>
              <a:rect l="l" t="t" r="r" b="b"/>
              <a:pathLst>
                <a:path w="2181366" h="29282">
                  <a:moveTo>
                    <a:pt x="0" y="0"/>
                  </a:moveTo>
                  <a:lnTo>
                    <a:pt x="2181366" y="0"/>
                  </a:lnTo>
                  <a:lnTo>
                    <a:pt x="2181366" y="29282"/>
                  </a:lnTo>
                  <a:lnTo>
                    <a:pt x="0" y="29282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2181367" cy="483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545981" y="5068267"/>
            <a:ext cx="4486336" cy="1531021"/>
            <a:chOff x="0" y="0"/>
            <a:chExt cx="4073040" cy="138997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073017" cy="1389945"/>
            </a:xfrm>
            <a:custGeom>
              <a:avLst/>
              <a:gdLst/>
              <a:ahLst/>
              <a:cxnLst/>
              <a:rect l="l" t="t" r="r" b="b"/>
              <a:pathLst>
                <a:path w="4073017" h="1389945">
                  <a:moveTo>
                    <a:pt x="334924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89945"/>
                    <a:pt x="0" y="1389945"/>
                    <a:pt x="0" y="1389945"/>
                  </a:cubicBezTo>
                  <a:cubicBezTo>
                    <a:pt x="3349244" y="1389945"/>
                    <a:pt x="3349244" y="1389945"/>
                    <a:pt x="3349244" y="1389945"/>
                  </a:cubicBezTo>
                  <a:cubicBezTo>
                    <a:pt x="3747897" y="1389945"/>
                    <a:pt x="4073017" y="1077802"/>
                    <a:pt x="4073017" y="694911"/>
                  </a:cubicBezTo>
                  <a:cubicBezTo>
                    <a:pt x="4073017" y="312021"/>
                    <a:pt x="3747897" y="0"/>
                    <a:pt x="3349244" y="0"/>
                  </a:cubicBezTo>
                  <a:close/>
                </a:path>
              </a:pathLst>
            </a:custGeom>
            <a:solidFill>
              <a:srgbClr val="F2F2F2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8579883" y="2859039"/>
            <a:ext cx="7624164" cy="1543050"/>
            <a:chOff x="0" y="0"/>
            <a:chExt cx="6921800" cy="140089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921687" cy="1400864"/>
            </a:xfrm>
            <a:custGeom>
              <a:avLst/>
              <a:gdLst/>
              <a:ahLst/>
              <a:cxnLst/>
              <a:rect l="l" t="t" r="r" b="b"/>
              <a:pathLst>
                <a:path w="6921687" h="1400864">
                  <a:moveTo>
                    <a:pt x="569170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00864"/>
                    <a:pt x="0" y="1400864"/>
                    <a:pt x="0" y="1400864"/>
                  </a:cubicBezTo>
                  <a:cubicBezTo>
                    <a:pt x="5691701" y="1400864"/>
                    <a:pt x="5691701" y="1400864"/>
                    <a:pt x="5691701" y="1400864"/>
                  </a:cubicBezTo>
                  <a:cubicBezTo>
                    <a:pt x="6369229" y="1400864"/>
                    <a:pt x="6921687" y="1086247"/>
                    <a:pt x="6921687" y="700432"/>
                  </a:cubicBezTo>
                  <a:cubicBezTo>
                    <a:pt x="6921687" y="314617"/>
                    <a:pt x="6369228" y="0"/>
                    <a:pt x="5691701" y="0"/>
                  </a:cubicBezTo>
                  <a:close/>
                </a:path>
              </a:pathLst>
            </a:custGeom>
            <a:solidFill>
              <a:srgbClr val="F2F2F2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3946044" y="5068267"/>
            <a:ext cx="7314792" cy="1556917"/>
            <a:chOff x="0" y="0"/>
            <a:chExt cx="6640929" cy="141348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640751" cy="1413496"/>
            </a:xfrm>
            <a:custGeom>
              <a:avLst/>
              <a:gdLst/>
              <a:ahLst/>
              <a:cxnLst/>
              <a:rect l="l" t="t" r="r" b="b"/>
              <a:pathLst>
                <a:path w="6640751" h="1413496">
                  <a:moveTo>
                    <a:pt x="546067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13496"/>
                    <a:pt x="0" y="1413496"/>
                    <a:pt x="0" y="1413496"/>
                  </a:cubicBezTo>
                  <a:cubicBezTo>
                    <a:pt x="5460674" y="1413496"/>
                    <a:pt x="5460674" y="1413496"/>
                    <a:pt x="5460674" y="1413496"/>
                  </a:cubicBezTo>
                  <a:cubicBezTo>
                    <a:pt x="6110824" y="1413496"/>
                    <a:pt x="6640751" y="1096107"/>
                    <a:pt x="6640751" y="706810"/>
                  </a:cubicBezTo>
                  <a:cubicBezTo>
                    <a:pt x="6640751" y="317513"/>
                    <a:pt x="6110824" y="0"/>
                    <a:pt x="5460674" y="0"/>
                  </a:cubicBezTo>
                  <a:close/>
                </a:path>
              </a:pathLst>
            </a:custGeom>
            <a:solidFill>
              <a:srgbClr val="F2F2F2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696198" y="7333408"/>
            <a:ext cx="6307631" cy="1543050"/>
            <a:chOff x="0" y="0"/>
            <a:chExt cx="5726551" cy="140089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726458" cy="1400865"/>
            </a:xfrm>
            <a:custGeom>
              <a:avLst/>
              <a:gdLst/>
              <a:ahLst/>
              <a:cxnLst/>
              <a:rect l="l" t="t" r="r" b="b"/>
              <a:pathLst>
                <a:path w="5726458" h="1400865">
                  <a:moveTo>
                    <a:pt x="470886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00865"/>
                    <a:pt x="0" y="1400865"/>
                    <a:pt x="0" y="1400865"/>
                  </a:cubicBezTo>
                  <a:cubicBezTo>
                    <a:pt x="4708861" y="1400865"/>
                    <a:pt x="4708861" y="1400865"/>
                    <a:pt x="4708861" y="1400865"/>
                  </a:cubicBezTo>
                  <a:cubicBezTo>
                    <a:pt x="5269512" y="1400865"/>
                    <a:pt x="5726458" y="1086270"/>
                    <a:pt x="5726458" y="700371"/>
                  </a:cubicBezTo>
                  <a:cubicBezTo>
                    <a:pt x="5726458" y="314472"/>
                    <a:pt x="5269512" y="0"/>
                    <a:pt x="4708861" y="0"/>
                  </a:cubicBezTo>
                  <a:close/>
                </a:path>
              </a:pathLst>
            </a:custGeom>
            <a:solidFill>
              <a:srgbClr val="F2F2F2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8090300" y="2859039"/>
            <a:ext cx="489350" cy="1543050"/>
            <a:chOff x="0" y="0"/>
            <a:chExt cx="128882" cy="4064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28882" cy="406400"/>
            </a:xfrm>
            <a:custGeom>
              <a:avLst/>
              <a:gdLst/>
              <a:ahLst/>
              <a:cxnLst/>
              <a:rect l="l" t="t" r="r" b="b"/>
              <a:pathLst>
                <a:path w="128882" h="406400">
                  <a:moveTo>
                    <a:pt x="0" y="0"/>
                  </a:moveTo>
                  <a:lnTo>
                    <a:pt x="128882" y="0"/>
                  </a:lnTo>
                  <a:lnTo>
                    <a:pt x="128882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19050"/>
              <a:ext cx="128882" cy="425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0264582" y="472099"/>
            <a:ext cx="7527124" cy="1541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40"/>
              </a:lnSpc>
            </a:pPr>
            <a:r>
              <a:rPr lang="en-US" sz="6000" spc="210" dirty="0" err="1">
                <a:solidFill>
                  <a:srgbClr val="040506"/>
                </a:solidFill>
                <a:latin typeface="Lora"/>
              </a:rPr>
              <a:t>Грошові</a:t>
            </a:r>
            <a:r>
              <a:rPr lang="en-US" sz="6000" spc="210" dirty="0">
                <a:solidFill>
                  <a:srgbClr val="040506"/>
                </a:solidFill>
                <a:latin typeface="Lora"/>
              </a:rPr>
              <a:t> </a:t>
            </a:r>
            <a:r>
              <a:rPr lang="en-US" sz="6000" spc="210" dirty="0" err="1">
                <a:solidFill>
                  <a:srgbClr val="040506"/>
                </a:solidFill>
                <a:latin typeface="Lora"/>
              </a:rPr>
              <a:t>доходи</a:t>
            </a:r>
            <a:r>
              <a:rPr lang="en-US" sz="6000" spc="210" dirty="0">
                <a:solidFill>
                  <a:srgbClr val="040506"/>
                </a:solidFill>
                <a:latin typeface="Lora"/>
              </a:rPr>
              <a:t> </a:t>
            </a:r>
            <a:r>
              <a:rPr lang="en-US" sz="6000" spc="210" dirty="0" err="1">
                <a:solidFill>
                  <a:srgbClr val="040506"/>
                </a:solidFill>
                <a:latin typeface="Lora"/>
              </a:rPr>
              <a:t>та</a:t>
            </a:r>
            <a:r>
              <a:rPr lang="en-US" sz="6000" spc="210" dirty="0">
                <a:solidFill>
                  <a:srgbClr val="040506"/>
                </a:solidFill>
                <a:latin typeface="Lora"/>
              </a:rPr>
              <a:t> </a:t>
            </a:r>
            <a:r>
              <a:rPr lang="en-US" sz="6000" spc="210" dirty="0" err="1">
                <a:solidFill>
                  <a:srgbClr val="040506"/>
                </a:solidFill>
                <a:latin typeface="Lora"/>
              </a:rPr>
              <a:t>заробітна</a:t>
            </a:r>
            <a:r>
              <a:rPr lang="en-US" sz="6000" spc="210" dirty="0">
                <a:solidFill>
                  <a:srgbClr val="040506"/>
                </a:solidFill>
                <a:latin typeface="Lora"/>
              </a:rPr>
              <a:t> </a:t>
            </a:r>
            <a:r>
              <a:rPr lang="en-US" sz="6000" spc="210" dirty="0" err="1">
                <a:solidFill>
                  <a:srgbClr val="040506"/>
                </a:solidFill>
                <a:latin typeface="Lora"/>
              </a:rPr>
              <a:t>плата</a:t>
            </a:r>
            <a:endParaRPr lang="en-US" sz="6000" spc="210" dirty="0">
              <a:solidFill>
                <a:srgbClr val="040506"/>
              </a:solidFill>
              <a:latin typeface="Lora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004286" y="7695005"/>
            <a:ext cx="5975129" cy="740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5"/>
              </a:lnSpc>
            </a:pPr>
            <a:r>
              <a:rPr lang="en-US" sz="2199" spc="215">
                <a:solidFill>
                  <a:srgbClr val="231F20"/>
                </a:solidFill>
                <a:latin typeface="Lora Bold"/>
              </a:rPr>
              <a:t>В 2023 році середня заробітна плата в громаді склала 13 300 грн.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180377" y="5252834"/>
            <a:ext cx="6493019" cy="1121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5"/>
              </a:lnSpc>
            </a:pPr>
            <a:r>
              <a:rPr lang="en-US" sz="2199" spc="215">
                <a:solidFill>
                  <a:srgbClr val="231F20"/>
                </a:solidFill>
                <a:latin typeface="Lora Bold"/>
              </a:rPr>
              <a:t>З 01.01.2023 року місячні розміри прожиткового мінімуму для працездатних осіб становить 2589 грн.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760873" y="3169934"/>
            <a:ext cx="6939364" cy="740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5"/>
              </a:lnSpc>
            </a:pPr>
            <a:r>
              <a:rPr lang="en-US" sz="2199" spc="215">
                <a:solidFill>
                  <a:srgbClr val="231F20"/>
                </a:solidFill>
                <a:latin typeface="Lora Bold"/>
              </a:rPr>
              <a:t>Загальний фонд оплати праці по громаді у 2023 році становив 2 865,0 млн.грн.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4268756" y="5450987"/>
            <a:ext cx="3547839" cy="740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5"/>
              </a:lnSpc>
            </a:pPr>
            <a:r>
              <a:rPr lang="en-US" sz="2199" spc="215">
                <a:solidFill>
                  <a:srgbClr val="231F20"/>
                </a:solidFill>
                <a:latin typeface="Lora Bold"/>
              </a:rPr>
              <a:t>що на 69,5 млн.грн. менше 2022 року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13148752" y="5056238"/>
            <a:ext cx="489350" cy="1543050"/>
            <a:chOff x="0" y="0"/>
            <a:chExt cx="128882" cy="4064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28882" cy="406400"/>
            </a:xfrm>
            <a:custGeom>
              <a:avLst/>
              <a:gdLst/>
              <a:ahLst/>
              <a:cxnLst/>
              <a:rect l="l" t="t" r="r" b="b"/>
              <a:pathLst>
                <a:path w="128882" h="406400">
                  <a:moveTo>
                    <a:pt x="0" y="0"/>
                  </a:moveTo>
                  <a:lnTo>
                    <a:pt x="128882" y="0"/>
                  </a:lnTo>
                  <a:lnTo>
                    <a:pt x="128882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19050"/>
              <a:ext cx="128882" cy="425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30" name="AutoShape 30"/>
          <p:cNvSpPr/>
          <p:nvPr/>
        </p:nvSpPr>
        <p:spPr>
          <a:xfrm>
            <a:off x="15090219" y="3987248"/>
            <a:ext cx="593318" cy="1081019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grpSp>
        <p:nvGrpSpPr>
          <p:cNvPr id="31" name="Group 31"/>
          <p:cNvGrpSpPr/>
          <p:nvPr/>
        </p:nvGrpSpPr>
        <p:grpSpPr>
          <a:xfrm>
            <a:off x="3456694" y="5068267"/>
            <a:ext cx="489350" cy="1543050"/>
            <a:chOff x="0" y="0"/>
            <a:chExt cx="128882" cy="4064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28882" cy="406400"/>
            </a:xfrm>
            <a:custGeom>
              <a:avLst/>
              <a:gdLst/>
              <a:ahLst/>
              <a:cxnLst/>
              <a:rect l="l" t="t" r="r" b="b"/>
              <a:pathLst>
                <a:path w="128882" h="406400">
                  <a:moveTo>
                    <a:pt x="0" y="0"/>
                  </a:moveTo>
                  <a:lnTo>
                    <a:pt x="128882" y="0"/>
                  </a:lnTo>
                  <a:lnTo>
                    <a:pt x="128882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0" y="-19050"/>
              <a:ext cx="128882" cy="425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8701163" y="7333408"/>
            <a:ext cx="4632554" cy="1543050"/>
            <a:chOff x="0" y="0"/>
            <a:chExt cx="4205788" cy="1400899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4205720" cy="1400865"/>
            </a:xfrm>
            <a:custGeom>
              <a:avLst/>
              <a:gdLst/>
              <a:ahLst/>
              <a:cxnLst/>
              <a:rect l="l" t="t" r="r" b="b"/>
              <a:pathLst>
                <a:path w="4205720" h="1400865">
                  <a:moveTo>
                    <a:pt x="345835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00865"/>
                    <a:pt x="0" y="1400865"/>
                    <a:pt x="0" y="1400865"/>
                  </a:cubicBezTo>
                  <a:cubicBezTo>
                    <a:pt x="3458359" y="1400865"/>
                    <a:pt x="3458359" y="1400865"/>
                    <a:pt x="3458359" y="1400865"/>
                  </a:cubicBezTo>
                  <a:cubicBezTo>
                    <a:pt x="3870122" y="1400865"/>
                    <a:pt x="4205720" y="1086270"/>
                    <a:pt x="4205720" y="700371"/>
                  </a:cubicBezTo>
                  <a:cubicBezTo>
                    <a:pt x="4205720" y="314472"/>
                    <a:pt x="3870122" y="0"/>
                    <a:pt x="3458359" y="0"/>
                  </a:cubicBezTo>
                  <a:close/>
                </a:path>
              </a:pathLst>
            </a:custGeom>
            <a:solidFill>
              <a:srgbClr val="F2F2F2"/>
            </a:solidFill>
          </p:spPr>
        </p:sp>
      </p:grpSp>
      <p:sp>
        <p:nvSpPr>
          <p:cNvPr id="36" name="TextBox 36"/>
          <p:cNvSpPr txBox="1"/>
          <p:nvPr/>
        </p:nvSpPr>
        <p:spPr>
          <a:xfrm>
            <a:off x="9144000" y="7743482"/>
            <a:ext cx="4114800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35"/>
              </a:lnSpc>
            </a:pPr>
            <a:r>
              <a:rPr lang="en-US" sz="2199" spc="215" dirty="0" err="1">
                <a:solidFill>
                  <a:srgbClr val="231F20"/>
                </a:solidFill>
                <a:latin typeface="Lora Bold"/>
              </a:rPr>
              <a:t>Прожитковий</a:t>
            </a:r>
            <a:r>
              <a:rPr lang="en-US" sz="2199" spc="215" dirty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2199" spc="215" dirty="0" err="1">
                <a:solidFill>
                  <a:srgbClr val="231F20"/>
                </a:solidFill>
                <a:latin typeface="Lora Bold"/>
              </a:rPr>
              <a:t>мінімум</a:t>
            </a:r>
            <a:r>
              <a:rPr lang="en-US" sz="2199" spc="215" dirty="0">
                <a:solidFill>
                  <a:srgbClr val="231F20"/>
                </a:solidFill>
                <a:latin typeface="Lora Bold"/>
              </a:rPr>
              <a:t> </a:t>
            </a:r>
            <a:endParaRPr lang="uk-UA" sz="2199" spc="215" dirty="0" smtClean="0">
              <a:solidFill>
                <a:srgbClr val="231F20"/>
              </a:solidFill>
              <a:latin typeface="Lora Bold"/>
            </a:endParaRPr>
          </a:p>
          <a:p>
            <a:pPr>
              <a:lnSpc>
                <a:spcPts val="3035"/>
              </a:lnSpc>
            </a:pPr>
            <a:r>
              <a:rPr lang="en-US" sz="2199" spc="215" dirty="0" smtClean="0">
                <a:solidFill>
                  <a:srgbClr val="231F20"/>
                </a:solidFill>
                <a:latin typeface="Lora Bold"/>
              </a:rPr>
              <a:t>в </a:t>
            </a:r>
            <a:r>
              <a:rPr lang="en-US" sz="2199" spc="215" dirty="0">
                <a:solidFill>
                  <a:srgbClr val="231F20"/>
                </a:solidFill>
                <a:latin typeface="Lora Bold"/>
              </a:rPr>
              <a:t>2022 </a:t>
            </a:r>
            <a:r>
              <a:rPr lang="en-US" sz="2199" spc="215" dirty="0" err="1">
                <a:solidFill>
                  <a:srgbClr val="231F20"/>
                </a:solidFill>
                <a:latin typeface="Lora Bold"/>
              </a:rPr>
              <a:t>році</a:t>
            </a:r>
            <a:r>
              <a:rPr lang="en-US" sz="2199" spc="215" dirty="0">
                <a:solidFill>
                  <a:srgbClr val="231F20"/>
                </a:solidFill>
                <a:latin typeface="Lora Bold"/>
              </a:rPr>
              <a:t> – 2393 </a:t>
            </a:r>
            <a:r>
              <a:rPr lang="en-US" sz="2199" spc="215" dirty="0" err="1">
                <a:solidFill>
                  <a:srgbClr val="231F20"/>
                </a:solidFill>
                <a:latin typeface="Lora Bold"/>
              </a:rPr>
              <a:t>грн</a:t>
            </a:r>
            <a:r>
              <a:rPr lang="en-US" sz="2199" spc="215" dirty="0">
                <a:solidFill>
                  <a:srgbClr val="231F20"/>
                </a:solidFill>
                <a:latin typeface="Lora Bold"/>
              </a:rPr>
              <a:t>.</a:t>
            </a:r>
          </a:p>
        </p:txBody>
      </p:sp>
      <p:grpSp>
        <p:nvGrpSpPr>
          <p:cNvPr id="37" name="Group 37"/>
          <p:cNvGrpSpPr/>
          <p:nvPr/>
        </p:nvGrpSpPr>
        <p:grpSpPr>
          <a:xfrm>
            <a:off x="8271523" y="7333408"/>
            <a:ext cx="489350" cy="1543050"/>
            <a:chOff x="0" y="0"/>
            <a:chExt cx="128882" cy="4064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28882" cy="406400"/>
            </a:xfrm>
            <a:custGeom>
              <a:avLst/>
              <a:gdLst/>
              <a:ahLst/>
              <a:cxnLst/>
              <a:rect l="l" t="t" r="r" b="b"/>
              <a:pathLst>
                <a:path w="128882" h="406400">
                  <a:moveTo>
                    <a:pt x="0" y="0"/>
                  </a:moveTo>
                  <a:lnTo>
                    <a:pt x="128882" y="0"/>
                  </a:lnTo>
                  <a:lnTo>
                    <a:pt x="128882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19050"/>
              <a:ext cx="128882" cy="425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40" name="AutoShape 40"/>
          <p:cNvSpPr/>
          <p:nvPr/>
        </p:nvSpPr>
        <p:spPr>
          <a:xfrm>
            <a:off x="10521894" y="6383283"/>
            <a:ext cx="593318" cy="1081019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grpSp>
        <p:nvGrpSpPr>
          <p:cNvPr id="41" name="Group 41"/>
          <p:cNvGrpSpPr/>
          <p:nvPr/>
        </p:nvGrpSpPr>
        <p:grpSpPr>
          <a:xfrm>
            <a:off x="451523" y="7333408"/>
            <a:ext cx="489350" cy="1543050"/>
            <a:chOff x="0" y="0"/>
            <a:chExt cx="128882" cy="4064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128882" cy="406400"/>
            </a:xfrm>
            <a:custGeom>
              <a:avLst/>
              <a:gdLst/>
              <a:ahLst/>
              <a:cxnLst/>
              <a:rect l="l" t="t" r="r" b="b"/>
              <a:pathLst>
                <a:path w="128882" h="406400">
                  <a:moveTo>
                    <a:pt x="0" y="0"/>
                  </a:moveTo>
                  <a:lnTo>
                    <a:pt x="128882" y="0"/>
                  </a:lnTo>
                  <a:lnTo>
                    <a:pt x="128882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-19050"/>
              <a:ext cx="128882" cy="425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435419" y="3691729"/>
            <a:ext cx="9322085" cy="5982617"/>
          </a:xfrm>
          <a:custGeom>
            <a:avLst/>
            <a:gdLst/>
            <a:ahLst/>
            <a:cxnLst/>
            <a:rect l="l" t="t" r="r" b="b"/>
            <a:pathLst>
              <a:path w="9322085" h="5982617">
                <a:moveTo>
                  <a:pt x="0" y="0"/>
                </a:moveTo>
                <a:lnTo>
                  <a:pt x="9322085" y="0"/>
                </a:lnTo>
                <a:lnTo>
                  <a:pt x="9322085" y="5982618"/>
                </a:lnTo>
                <a:lnTo>
                  <a:pt x="0" y="59826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432" b="-8432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9144000" y="3510346"/>
            <a:ext cx="341852" cy="326093"/>
            <a:chOff x="0" y="0"/>
            <a:chExt cx="587326" cy="56025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87375" cy="560197"/>
            </a:xfrm>
            <a:custGeom>
              <a:avLst/>
              <a:gdLst/>
              <a:ahLst/>
              <a:cxnLst/>
              <a:rect l="l" t="t" r="r" b="b"/>
              <a:pathLst>
                <a:path w="587375" h="560197">
                  <a:moveTo>
                    <a:pt x="0" y="280162"/>
                  </a:moveTo>
                  <a:cubicBezTo>
                    <a:pt x="0" y="125476"/>
                    <a:pt x="131445" y="0"/>
                    <a:pt x="293624" y="0"/>
                  </a:cubicBezTo>
                  <a:cubicBezTo>
                    <a:pt x="455803" y="0"/>
                    <a:pt x="587375" y="125476"/>
                    <a:pt x="587375" y="280162"/>
                  </a:cubicBezTo>
                  <a:cubicBezTo>
                    <a:pt x="587375" y="434848"/>
                    <a:pt x="455803" y="560197"/>
                    <a:pt x="293624" y="560197"/>
                  </a:cubicBezTo>
                  <a:cubicBezTo>
                    <a:pt x="131445" y="560197"/>
                    <a:pt x="0" y="434848"/>
                    <a:pt x="0" y="280162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8544591" y="1694324"/>
            <a:ext cx="1540669" cy="1725331"/>
            <a:chOff x="0" y="0"/>
            <a:chExt cx="2656504" cy="297490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656586" cy="2974879"/>
            </a:xfrm>
            <a:custGeom>
              <a:avLst/>
              <a:gdLst/>
              <a:ahLst/>
              <a:cxnLst/>
              <a:rect l="l" t="t" r="r" b="b"/>
              <a:pathLst>
                <a:path w="2656586" h="2974879">
                  <a:moveTo>
                    <a:pt x="1342263" y="0"/>
                  </a:moveTo>
                  <a:cubicBezTo>
                    <a:pt x="587248" y="0"/>
                    <a:pt x="0" y="547954"/>
                    <a:pt x="0" y="1252568"/>
                  </a:cubicBezTo>
                  <a:cubicBezTo>
                    <a:pt x="0" y="1826711"/>
                    <a:pt x="419481" y="2322524"/>
                    <a:pt x="1006729" y="2452995"/>
                  </a:cubicBezTo>
                  <a:cubicBezTo>
                    <a:pt x="1342263" y="2974879"/>
                    <a:pt x="1342263" y="2974879"/>
                    <a:pt x="1342263" y="2974879"/>
                  </a:cubicBezTo>
                  <a:cubicBezTo>
                    <a:pt x="1649857" y="2452995"/>
                    <a:pt x="1649857" y="2452995"/>
                    <a:pt x="1649857" y="2452995"/>
                  </a:cubicBezTo>
                  <a:cubicBezTo>
                    <a:pt x="2237105" y="2322524"/>
                    <a:pt x="2656586" y="1826711"/>
                    <a:pt x="2656586" y="1252568"/>
                  </a:cubicBezTo>
                  <a:cubicBezTo>
                    <a:pt x="2656459" y="547954"/>
                    <a:pt x="2069338" y="0"/>
                    <a:pt x="1342263" y="0"/>
                  </a:cubicBezTo>
                  <a:close/>
                  <a:moveTo>
                    <a:pt x="1342263" y="2296454"/>
                  </a:moveTo>
                  <a:cubicBezTo>
                    <a:pt x="727075" y="2296454"/>
                    <a:pt x="223774" y="1826711"/>
                    <a:pt x="223774" y="1252568"/>
                  </a:cubicBezTo>
                  <a:cubicBezTo>
                    <a:pt x="223774" y="678425"/>
                    <a:pt x="727075" y="208682"/>
                    <a:pt x="1342263" y="208682"/>
                  </a:cubicBezTo>
                  <a:cubicBezTo>
                    <a:pt x="1957451" y="208682"/>
                    <a:pt x="2432812" y="678425"/>
                    <a:pt x="2432812" y="1252568"/>
                  </a:cubicBezTo>
                  <a:cubicBezTo>
                    <a:pt x="2432812" y="1826711"/>
                    <a:pt x="1957451" y="2296454"/>
                    <a:pt x="1342263" y="2296454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1513196" y="3510346"/>
            <a:ext cx="341852" cy="326093"/>
            <a:chOff x="0" y="0"/>
            <a:chExt cx="587326" cy="56025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87375" cy="560197"/>
            </a:xfrm>
            <a:custGeom>
              <a:avLst/>
              <a:gdLst/>
              <a:ahLst/>
              <a:cxnLst/>
              <a:rect l="l" t="t" r="r" b="b"/>
              <a:pathLst>
                <a:path w="587375" h="560197">
                  <a:moveTo>
                    <a:pt x="0" y="280162"/>
                  </a:moveTo>
                  <a:cubicBezTo>
                    <a:pt x="0" y="125476"/>
                    <a:pt x="131445" y="0"/>
                    <a:pt x="293624" y="0"/>
                  </a:cubicBezTo>
                  <a:cubicBezTo>
                    <a:pt x="455803" y="0"/>
                    <a:pt x="587375" y="125476"/>
                    <a:pt x="587375" y="280162"/>
                  </a:cubicBezTo>
                  <a:cubicBezTo>
                    <a:pt x="587375" y="434848"/>
                    <a:pt x="455803" y="560197"/>
                    <a:pt x="293624" y="560197"/>
                  </a:cubicBezTo>
                  <a:cubicBezTo>
                    <a:pt x="131445" y="560197"/>
                    <a:pt x="0" y="434848"/>
                    <a:pt x="0" y="280162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0965332" y="1694324"/>
            <a:ext cx="1437580" cy="1725331"/>
            <a:chOff x="0" y="0"/>
            <a:chExt cx="2656504" cy="318823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656586" cy="3188208"/>
            </a:xfrm>
            <a:custGeom>
              <a:avLst/>
              <a:gdLst/>
              <a:ahLst/>
              <a:cxnLst/>
              <a:rect l="l" t="t" r="r" b="b"/>
              <a:pathLst>
                <a:path w="2656586" h="3188208">
                  <a:moveTo>
                    <a:pt x="1342263" y="0"/>
                  </a:moveTo>
                  <a:cubicBezTo>
                    <a:pt x="587248" y="0"/>
                    <a:pt x="0" y="587248"/>
                    <a:pt x="0" y="1342390"/>
                  </a:cubicBezTo>
                  <a:cubicBezTo>
                    <a:pt x="0" y="1957705"/>
                    <a:pt x="419481" y="2489073"/>
                    <a:pt x="1006729" y="2628900"/>
                  </a:cubicBezTo>
                  <a:cubicBezTo>
                    <a:pt x="1342263" y="3188208"/>
                    <a:pt x="1342263" y="3188208"/>
                    <a:pt x="1342263" y="3188208"/>
                  </a:cubicBezTo>
                  <a:cubicBezTo>
                    <a:pt x="1649857" y="2628900"/>
                    <a:pt x="1649857" y="2628900"/>
                    <a:pt x="1649857" y="2628900"/>
                  </a:cubicBezTo>
                  <a:cubicBezTo>
                    <a:pt x="2237105" y="2489073"/>
                    <a:pt x="2656586" y="1957705"/>
                    <a:pt x="2656586" y="1342390"/>
                  </a:cubicBezTo>
                  <a:cubicBezTo>
                    <a:pt x="2656459" y="587248"/>
                    <a:pt x="2069338" y="0"/>
                    <a:pt x="1342263" y="0"/>
                  </a:cubicBezTo>
                  <a:close/>
                  <a:moveTo>
                    <a:pt x="1342263" y="2461133"/>
                  </a:moveTo>
                  <a:cubicBezTo>
                    <a:pt x="727075" y="2461133"/>
                    <a:pt x="223774" y="1957705"/>
                    <a:pt x="223774" y="1342390"/>
                  </a:cubicBezTo>
                  <a:cubicBezTo>
                    <a:pt x="223774" y="727075"/>
                    <a:pt x="727075" y="223647"/>
                    <a:pt x="1342263" y="223647"/>
                  </a:cubicBezTo>
                  <a:cubicBezTo>
                    <a:pt x="1957451" y="223647"/>
                    <a:pt x="2432812" y="727075"/>
                    <a:pt x="2432812" y="1342390"/>
                  </a:cubicBezTo>
                  <a:cubicBezTo>
                    <a:pt x="2432812" y="1957705"/>
                    <a:pt x="1957451" y="2461133"/>
                    <a:pt x="1342263" y="2461133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3883873" y="3510346"/>
            <a:ext cx="338467" cy="322864"/>
            <a:chOff x="0" y="0"/>
            <a:chExt cx="587326" cy="56025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87375" cy="560197"/>
            </a:xfrm>
            <a:custGeom>
              <a:avLst/>
              <a:gdLst/>
              <a:ahLst/>
              <a:cxnLst/>
              <a:rect l="l" t="t" r="r" b="b"/>
              <a:pathLst>
                <a:path w="587375" h="560197">
                  <a:moveTo>
                    <a:pt x="0" y="280162"/>
                  </a:moveTo>
                  <a:cubicBezTo>
                    <a:pt x="0" y="125476"/>
                    <a:pt x="131445" y="0"/>
                    <a:pt x="293624" y="0"/>
                  </a:cubicBezTo>
                  <a:cubicBezTo>
                    <a:pt x="455803" y="0"/>
                    <a:pt x="587375" y="125476"/>
                    <a:pt x="587375" y="280162"/>
                  </a:cubicBezTo>
                  <a:cubicBezTo>
                    <a:pt x="587375" y="434848"/>
                    <a:pt x="455803" y="560197"/>
                    <a:pt x="293624" y="560197"/>
                  </a:cubicBezTo>
                  <a:cubicBezTo>
                    <a:pt x="131445" y="560197"/>
                    <a:pt x="0" y="434848"/>
                    <a:pt x="0" y="280162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3336362" y="1694324"/>
            <a:ext cx="1437580" cy="1725331"/>
            <a:chOff x="0" y="0"/>
            <a:chExt cx="2656504" cy="318823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656586" cy="3188208"/>
            </a:xfrm>
            <a:custGeom>
              <a:avLst/>
              <a:gdLst/>
              <a:ahLst/>
              <a:cxnLst/>
              <a:rect l="l" t="t" r="r" b="b"/>
              <a:pathLst>
                <a:path w="2656586" h="3188208">
                  <a:moveTo>
                    <a:pt x="1342263" y="0"/>
                  </a:moveTo>
                  <a:cubicBezTo>
                    <a:pt x="587248" y="0"/>
                    <a:pt x="0" y="587248"/>
                    <a:pt x="0" y="1342390"/>
                  </a:cubicBezTo>
                  <a:cubicBezTo>
                    <a:pt x="0" y="1957705"/>
                    <a:pt x="419481" y="2489073"/>
                    <a:pt x="1006729" y="2628900"/>
                  </a:cubicBezTo>
                  <a:cubicBezTo>
                    <a:pt x="1342263" y="3188208"/>
                    <a:pt x="1342263" y="3188208"/>
                    <a:pt x="1342263" y="3188208"/>
                  </a:cubicBezTo>
                  <a:cubicBezTo>
                    <a:pt x="1649857" y="2628900"/>
                    <a:pt x="1649857" y="2628900"/>
                    <a:pt x="1649857" y="2628900"/>
                  </a:cubicBezTo>
                  <a:cubicBezTo>
                    <a:pt x="2237105" y="2489073"/>
                    <a:pt x="2656586" y="1957705"/>
                    <a:pt x="2656586" y="1342390"/>
                  </a:cubicBezTo>
                  <a:cubicBezTo>
                    <a:pt x="2656459" y="587248"/>
                    <a:pt x="2069338" y="0"/>
                    <a:pt x="1342263" y="0"/>
                  </a:cubicBezTo>
                  <a:close/>
                  <a:moveTo>
                    <a:pt x="1342263" y="2461133"/>
                  </a:moveTo>
                  <a:cubicBezTo>
                    <a:pt x="727075" y="2461133"/>
                    <a:pt x="223774" y="1957705"/>
                    <a:pt x="223774" y="1342390"/>
                  </a:cubicBezTo>
                  <a:cubicBezTo>
                    <a:pt x="223774" y="727075"/>
                    <a:pt x="727075" y="223647"/>
                    <a:pt x="1342263" y="223647"/>
                  </a:cubicBezTo>
                  <a:cubicBezTo>
                    <a:pt x="1957451" y="223647"/>
                    <a:pt x="2432812" y="727075"/>
                    <a:pt x="2432812" y="1342390"/>
                  </a:cubicBezTo>
                  <a:cubicBezTo>
                    <a:pt x="2432812" y="1957705"/>
                    <a:pt x="1957451" y="2461133"/>
                    <a:pt x="1342263" y="2461133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6251165" y="3510346"/>
            <a:ext cx="338467" cy="322864"/>
            <a:chOff x="0" y="0"/>
            <a:chExt cx="587326" cy="56025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87375" cy="560197"/>
            </a:xfrm>
            <a:custGeom>
              <a:avLst/>
              <a:gdLst/>
              <a:ahLst/>
              <a:cxnLst/>
              <a:rect l="l" t="t" r="r" b="b"/>
              <a:pathLst>
                <a:path w="587375" h="560197">
                  <a:moveTo>
                    <a:pt x="0" y="280162"/>
                  </a:moveTo>
                  <a:cubicBezTo>
                    <a:pt x="0" y="125476"/>
                    <a:pt x="131445" y="0"/>
                    <a:pt x="293624" y="0"/>
                  </a:cubicBezTo>
                  <a:cubicBezTo>
                    <a:pt x="455803" y="0"/>
                    <a:pt x="587375" y="125476"/>
                    <a:pt x="587375" y="280162"/>
                  </a:cubicBezTo>
                  <a:cubicBezTo>
                    <a:pt x="587375" y="434848"/>
                    <a:pt x="455803" y="560197"/>
                    <a:pt x="293624" y="560197"/>
                  </a:cubicBezTo>
                  <a:cubicBezTo>
                    <a:pt x="131445" y="560197"/>
                    <a:pt x="0" y="434848"/>
                    <a:pt x="0" y="280162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5707392" y="1694324"/>
            <a:ext cx="1437580" cy="1725331"/>
            <a:chOff x="0" y="0"/>
            <a:chExt cx="2656504" cy="318823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656586" cy="3188208"/>
            </a:xfrm>
            <a:custGeom>
              <a:avLst/>
              <a:gdLst/>
              <a:ahLst/>
              <a:cxnLst/>
              <a:rect l="l" t="t" r="r" b="b"/>
              <a:pathLst>
                <a:path w="2656586" h="3188208">
                  <a:moveTo>
                    <a:pt x="1342263" y="0"/>
                  </a:moveTo>
                  <a:cubicBezTo>
                    <a:pt x="587248" y="0"/>
                    <a:pt x="0" y="587248"/>
                    <a:pt x="0" y="1342390"/>
                  </a:cubicBezTo>
                  <a:cubicBezTo>
                    <a:pt x="0" y="1957705"/>
                    <a:pt x="419481" y="2489073"/>
                    <a:pt x="1006729" y="2628900"/>
                  </a:cubicBezTo>
                  <a:cubicBezTo>
                    <a:pt x="1342263" y="3188208"/>
                    <a:pt x="1342263" y="3188208"/>
                    <a:pt x="1342263" y="3188208"/>
                  </a:cubicBezTo>
                  <a:cubicBezTo>
                    <a:pt x="1649857" y="2628900"/>
                    <a:pt x="1649857" y="2628900"/>
                    <a:pt x="1649857" y="2628900"/>
                  </a:cubicBezTo>
                  <a:cubicBezTo>
                    <a:pt x="2237105" y="2489073"/>
                    <a:pt x="2656586" y="1957705"/>
                    <a:pt x="2656586" y="1342390"/>
                  </a:cubicBezTo>
                  <a:cubicBezTo>
                    <a:pt x="2656459" y="587248"/>
                    <a:pt x="2069338" y="0"/>
                    <a:pt x="1342263" y="0"/>
                  </a:cubicBezTo>
                  <a:close/>
                  <a:moveTo>
                    <a:pt x="1342263" y="2461133"/>
                  </a:moveTo>
                  <a:cubicBezTo>
                    <a:pt x="727075" y="2461133"/>
                    <a:pt x="223774" y="1957705"/>
                    <a:pt x="223774" y="1342390"/>
                  </a:cubicBezTo>
                  <a:cubicBezTo>
                    <a:pt x="223774" y="727075"/>
                    <a:pt x="727075" y="223647"/>
                    <a:pt x="1342263" y="223647"/>
                  </a:cubicBezTo>
                  <a:cubicBezTo>
                    <a:pt x="1957451" y="223647"/>
                    <a:pt x="2432812" y="727075"/>
                    <a:pt x="2432812" y="1342390"/>
                  </a:cubicBezTo>
                  <a:cubicBezTo>
                    <a:pt x="2432812" y="1957705"/>
                    <a:pt x="1957451" y="2461133"/>
                    <a:pt x="1342263" y="2461133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sp>
        <p:nvSpPr>
          <p:cNvPr id="20" name="Freeform 20"/>
          <p:cNvSpPr/>
          <p:nvPr/>
        </p:nvSpPr>
        <p:spPr>
          <a:xfrm>
            <a:off x="11318088" y="2016016"/>
            <a:ext cx="732069" cy="742874"/>
          </a:xfrm>
          <a:custGeom>
            <a:avLst/>
            <a:gdLst/>
            <a:ahLst/>
            <a:cxnLst/>
            <a:rect l="l" t="t" r="r" b="b"/>
            <a:pathLst>
              <a:path w="732069" h="742874">
                <a:moveTo>
                  <a:pt x="0" y="0"/>
                </a:moveTo>
                <a:lnTo>
                  <a:pt x="732069" y="0"/>
                </a:lnTo>
                <a:lnTo>
                  <a:pt x="732069" y="742875"/>
                </a:lnTo>
                <a:lnTo>
                  <a:pt x="0" y="7428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6095941" y="2053286"/>
            <a:ext cx="660483" cy="742874"/>
          </a:xfrm>
          <a:custGeom>
            <a:avLst/>
            <a:gdLst/>
            <a:ahLst/>
            <a:cxnLst/>
            <a:rect l="l" t="t" r="r" b="b"/>
            <a:pathLst>
              <a:path w="660483" h="742874">
                <a:moveTo>
                  <a:pt x="0" y="0"/>
                </a:moveTo>
                <a:lnTo>
                  <a:pt x="660483" y="0"/>
                </a:lnTo>
                <a:lnTo>
                  <a:pt x="660483" y="742875"/>
                </a:lnTo>
                <a:lnTo>
                  <a:pt x="0" y="7428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790347" y="693156"/>
            <a:ext cx="7645072" cy="1541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940"/>
              </a:lnSpc>
              <a:spcBef>
                <a:spcPct val="0"/>
              </a:spcBef>
            </a:pPr>
            <a:r>
              <a:rPr lang="en-US" sz="6000" spc="210">
                <a:solidFill>
                  <a:srgbClr val="040506"/>
                </a:solidFill>
                <a:latin typeface="Lora"/>
              </a:rPr>
              <a:t>Соціальний захист населення</a:t>
            </a:r>
          </a:p>
        </p:txBody>
      </p:sp>
      <p:sp>
        <p:nvSpPr>
          <p:cNvPr id="23" name="Freeform 23"/>
          <p:cNvSpPr/>
          <p:nvPr/>
        </p:nvSpPr>
        <p:spPr>
          <a:xfrm rot="-10800000">
            <a:off x="-783698" y="-817607"/>
            <a:ext cx="8744064" cy="2511931"/>
          </a:xfrm>
          <a:custGeom>
            <a:avLst/>
            <a:gdLst/>
            <a:ahLst/>
            <a:cxnLst/>
            <a:rect l="l" t="t" r="r" b="b"/>
            <a:pathLst>
              <a:path w="8744064" h="2511931">
                <a:moveTo>
                  <a:pt x="0" y="0"/>
                </a:moveTo>
                <a:lnTo>
                  <a:pt x="8744064" y="0"/>
                </a:lnTo>
                <a:lnTo>
                  <a:pt x="8744064" y="2511931"/>
                </a:lnTo>
                <a:lnTo>
                  <a:pt x="0" y="25119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8973805" y="2016016"/>
            <a:ext cx="753277" cy="826950"/>
          </a:xfrm>
          <a:custGeom>
            <a:avLst/>
            <a:gdLst/>
            <a:ahLst/>
            <a:cxnLst/>
            <a:rect l="l" t="t" r="r" b="b"/>
            <a:pathLst>
              <a:path w="753277" h="826950">
                <a:moveTo>
                  <a:pt x="0" y="0"/>
                </a:moveTo>
                <a:lnTo>
                  <a:pt x="753277" y="0"/>
                </a:lnTo>
                <a:lnTo>
                  <a:pt x="753277" y="826951"/>
                </a:lnTo>
                <a:lnTo>
                  <a:pt x="0" y="8269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3643987" y="1965746"/>
            <a:ext cx="822331" cy="843416"/>
          </a:xfrm>
          <a:custGeom>
            <a:avLst/>
            <a:gdLst/>
            <a:ahLst/>
            <a:cxnLst/>
            <a:rect l="l" t="t" r="r" b="b"/>
            <a:pathLst>
              <a:path w="822331" h="843416">
                <a:moveTo>
                  <a:pt x="0" y="0"/>
                </a:moveTo>
                <a:lnTo>
                  <a:pt x="822331" y="0"/>
                </a:lnTo>
                <a:lnTo>
                  <a:pt x="822331" y="843416"/>
                </a:lnTo>
                <a:lnTo>
                  <a:pt x="0" y="84341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499381" y="3591894"/>
            <a:ext cx="7460985" cy="169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449"/>
              </a:lnSpc>
              <a:spcBef>
                <a:spcPct val="0"/>
              </a:spcBef>
            </a:pPr>
            <a:r>
              <a:rPr lang="en-US" sz="2499" spc="244">
                <a:solidFill>
                  <a:srgbClr val="231F20"/>
                </a:solidFill>
                <a:latin typeface="Lora"/>
              </a:rPr>
              <a:t>Сума використаних коштів в 2023 році на реалізацію заходів Програми щодо соціального захисту населення становить </a:t>
            </a:r>
            <a:r>
              <a:rPr lang="en-US" sz="2499" spc="244">
                <a:solidFill>
                  <a:srgbClr val="231F20"/>
                </a:solidFill>
                <a:latin typeface="Lora Bold"/>
              </a:rPr>
              <a:t>5 671,0 тис.грн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99381" y="6644938"/>
            <a:ext cx="7460985" cy="212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449"/>
              </a:lnSpc>
              <a:spcBef>
                <a:spcPct val="0"/>
              </a:spcBef>
            </a:pPr>
            <a:r>
              <a:rPr lang="en-US" sz="2499" spc="244">
                <a:solidFill>
                  <a:srgbClr val="231F20"/>
                </a:solidFill>
                <a:latin typeface="Lora"/>
              </a:rPr>
              <a:t>Програма соціальної підтримки Захисників і Захисниць України сума використаних коштів в 2023 році на реалізацію заходів даної Програми становить </a:t>
            </a:r>
            <a:r>
              <a:rPr lang="en-US" sz="2499" spc="244">
                <a:solidFill>
                  <a:srgbClr val="231F20"/>
                </a:solidFill>
                <a:latin typeface="Lora Bold"/>
              </a:rPr>
              <a:t>771,7 тис.грн.</a:t>
            </a:r>
            <a:r>
              <a:rPr lang="en-US" sz="2499" spc="244">
                <a:solidFill>
                  <a:srgbClr val="231F20"/>
                </a:solidFill>
                <a:latin typeface="Lora"/>
              </a:rPr>
              <a:t>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21173" y="3734059"/>
            <a:ext cx="5876181" cy="3733279"/>
          </a:xfrm>
          <a:custGeom>
            <a:avLst/>
            <a:gdLst/>
            <a:ahLst/>
            <a:cxnLst/>
            <a:rect l="l" t="t" r="r" b="b"/>
            <a:pathLst>
              <a:path w="5876181" h="3733279">
                <a:moveTo>
                  <a:pt x="0" y="0"/>
                </a:moveTo>
                <a:lnTo>
                  <a:pt x="5876181" y="0"/>
                </a:lnTo>
                <a:lnTo>
                  <a:pt x="5876181" y="3733279"/>
                </a:lnTo>
                <a:lnTo>
                  <a:pt x="0" y="37332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225336" y="2834972"/>
            <a:ext cx="3362442" cy="3349308"/>
            <a:chOff x="0" y="0"/>
            <a:chExt cx="6502400" cy="6477000"/>
          </a:xfrm>
        </p:grpSpPr>
        <p:sp>
          <p:nvSpPr>
            <p:cNvPr id="5" name="Freeform 5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5"/>
              <a:stretch>
                <a:fillRect l="-24574" r="-24574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BFB"/>
            </a:solidFill>
          </p:spPr>
        </p:sp>
      </p:grpSp>
      <p:sp>
        <p:nvSpPr>
          <p:cNvPr id="7" name="Freeform 7"/>
          <p:cNvSpPr/>
          <p:nvPr/>
        </p:nvSpPr>
        <p:spPr>
          <a:xfrm rot="-5400000">
            <a:off x="4101466" y="3667083"/>
            <a:ext cx="5958093" cy="3785319"/>
          </a:xfrm>
          <a:custGeom>
            <a:avLst/>
            <a:gdLst/>
            <a:ahLst/>
            <a:cxnLst/>
            <a:rect l="l" t="t" r="r" b="b"/>
            <a:pathLst>
              <a:path w="5958093" h="3785319">
                <a:moveTo>
                  <a:pt x="0" y="0"/>
                </a:moveTo>
                <a:lnTo>
                  <a:pt x="5958093" y="0"/>
                </a:lnTo>
                <a:lnTo>
                  <a:pt x="5958093" y="3785319"/>
                </a:lnTo>
                <a:lnTo>
                  <a:pt x="0" y="37853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400000">
            <a:off x="8244530" y="3667083"/>
            <a:ext cx="5958093" cy="3785319"/>
          </a:xfrm>
          <a:custGeom>
            <a:avLst/>
            <a:gdLst/>
            <a:ahLst/>
            <a:cxnLst/>
            <a:rect l="l" t="t" r="r" b="b"/>
            <a:pathLst>
              <a:path w="5958093" h="3785319">
                <a:moveTo>
                  <a:pt x="0" y="0"/>
                </a:moveTo>
                <a:lnTo>
                  <a:pt x="5958093" y="0"/>
                </a:lnTo>
                <a:lnTo>
                  <a:pt x="5958093" y="3785319"/>
                </a:lnTo>
                <a:lnTo>
                  <a:pt x="0" y="37853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9515520" y="2834972"/>
            <a:ext cx="3362442" cy="3349308"/>
            <a:chOff x="0" y="0"/>
            <a:chExt cx="6502400" cy="6477000"/>
          </a:xfrm>
        </p:grpSpPr>
        <p:sp>
          <p:nvSpPr>
            <p:cNvPr id="10" name="Freeform 10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6"/>
              <a:stretch>
                <a:fillRect l="-38492" r="-38492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2F2F2"/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5369923" y="2834972"/>
            <a:ext cx="3421178" cy="3407814"/>
            <a:chOff x="0" y="0"/>
            <a:chExt cx="6502400" cy="6477000"/>
          </a:xfrm>
        </p:grpSpPr>
        <p:sp>
          <p:nvSpPr>
            <p:cNvPr id="13" name="Freeform 13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7"/>
              <a:stretch>
                <a:fillRect l="223" t="-16665" r="223" b="-16665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2F2F2"/>
            </a:solidFill>
          </p:spPr>
        </p:sp>
      </p:grpSp>
      <p:sp>
        <p:nvSpPr>
          <p:cNvPr id="15" name="Freeform 15"/>
          <p:cNvSpPr/>
          <p:nvPr/>
        </p:nvSpPr>
        <p:spPr>
          <a:xfrm rot="-5400000">
            <a:off x="12387594" y="3667083"/>
            <a:ext cx="5958093" cy="3785319"/>
          </a:xfrm>
          <a:custGeom>
            <a:avLst/>
            <a:gdLst/>
            <a:ahLst/>
            <a:cxnLst/>
            <a:rect l="l" t="t" r="r" b="b"/>
            <a:pathLst>
              <a:path w="5958093" h="3785319">
                <a:moveTo>
                  <a:pt x="0" y="0"/>
                </a:moveTo>
                <a:lnTo>
                  <a:pt x="5958093" y="0"/>
                </a:lnTo>
                <a:lnTo>
                  <a:pt x="5958093" y="3785319"/>
                </a:lnTo>
                <a:lnTo>
                  <a:pt x="0" y="37853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3659161" y="2834972"/>
            <a:ext cx="3421178" cy="3407814"/>
            <a:chOff x="0" y="0"/>
            <a:chExt cx="6502400" cy="6477000"/>
          </a:xfrm>
        </p:grpSpPr>
        <p:sp>
          <p:nvSpPr>
            <p:cNvPr id="17" name="Freeform 17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8"/>
              <a:stretch>
                <a:fillRect l="223" t="-25146" r="223" b="-25146"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2F2F2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0" y="0"/>
            <a:ext cx="18288000" cy="2057400"/>
            <a:chOff x="0" y="0"/>
            <a:chExt cx="4816593" cy="5418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816592" cy="541867"/>
            </a:xfrm>
            <a:custGeom>
              <a:avLst/>
              <a:gdLst/>
              <a:ahLst/>
              <a:cxnLst/>
              <a:rect l="l" t="t" r="r" b="b"/>
              <a:pathLst>
                <a:path w="4816592" h="541867">
                  <a:moveTo>
                    <a:pt x="0" y="0"/>
                  </a:moveTo>
                  <a:lnTo>
                    <a:pt x="4816592" y="0"/>
                  </a:lnTo>
                  <a:lnTo>
                    <a:pt x="4816592" y="541867"/>
                  </a:lnTo>
                  <a:lnTo>
                    <a:pt x="0" y="541867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19050"/>
              <a:ext cx="4816593" cy="5609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-1586068" y="-2057400"/>
            <a:ext cx="3172137" cy="4114800"/>
          </a:xfrm>
          <a:custGeom>
            <a:avLst/>
            <a:gdLst/>
            <a:ahLst/>
            <a:cxnLst/>
            <a:rect l="l" t="t" r="r" b="b"/>
            <a:pathLst>
              <a:path w="3172137" h="4114800">
                <a:moveTo>
                  <a:pt x="0" y="0"/>
                </a:moveTo>
                <a:lnTo>
                  <a:pt x="3172136" y="0"/>
                </a:lnTo>
                <a:lnTo>
                  <a:pt x="31721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-874585" y="9258300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6384715" y="-719611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3"/>
                </a:lnTo>
                <a:lnTo>
                  <a:pt x="0" y="208323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1142654" y="6335966"/>
            <a:ext cx="3633217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59"/>
              </a:lnSpc>
            </a:pPr>
            <a:r>
              <a:rPr lang="en-US" sz="2299" spc="114" dirty="0" err="1">
                <a:solidFill>
                  <a:srgbClr val="FFFBFB"/>
                </a:solidFill>
                <a:latin typeface="Lora"/>
              </a:rPr>
              <a:t>Кількість</a:t>
            </a:r>
            <a:r>
              <a:rPr lang="en-US" sz="2299" spc="114" dirty="0">
                <a:solidFill>
                  <a:srgbClr val="FFFBFB"/>
                </a:solidFill>
                <a:latin typeface="Lora"/>
              </a:rPr>
              <a:t> </a:t>
            </a:r>
            <a:r>
              <a:rPr lang="en-US" sz="2299" spc="114" dirty="0" err="1">
                <a:solidFill>
                  <a:srgbClr val="FFFBFB"/>
                </a:solidFill>
                <a:latin typeface="Lora"/>
              </a:rPr>
              <a:t>одержувачів</a:t>
            </a:r>
            <a:r>
              <a:rPr lang="en-US" sz="2299" spc="114" dirty="0">
                <a:solidFill>
                  <a:srgbClr val="FFFBFB"/>
                </a:solidFill>
                <a:latin typeface="Lora"/>
              </a:rPr>
              <a:t> </a:t>
            </a:r>
            <a:r>
              <a:rPr lang="en-US" sz="2299" spc="114" dirty="0" err="1">
                <a:solidFill>
                  <a:srgbClr val="FFFBFB"/>
                </a:solidFill>
                <a:latin typeface="Lora"/>
              </a:rPr>
              <a:t>допомоги</a:t>
            </a:r>
            <a:r>
              <a:rPr lang="en-US" sz="2299" spc="114" dirty="0">
                <a:solidFill>
                  <a:srgbClr val="FFFBFB"/>
                </a:solidFill>
                <a:latin typeface="Lora"/>
              </a:rPr>
              <a:t> </a:t>
            </a:r>
            <a:r>
              <a:rPr lang="en-US" sz="2299" spc="114" dirty="0" err="1">
                <a:solidFill>
                  <a:srgbClr val="FFFBFB"/>
                </a:solidFill>
                <a:latin typeface="Lora"/>
              </a:rPr>
              <a:t>на</a:t>
            </a:r>
            <a:r>
              <a:rPr lang="en-US" sz="2299" spc="114" dirty="0">
                <a:solidFill>
                  <a:srgbClr val="FFFBFB"/>
                </a:solidFill>
                <a:latin typeface="Lora"/>
              </a:rPr>
              <a:t> </a:t>
            </a:r>
            <a:r>
              <a:rPr lang="en-US" sz="2299" spc="114" dirty="0" err="1">
                <a:solidFill>
                  <a:srgbClr val="FFFBFB"/>
                </a:solidFill>
                <a:latin typeface="Lora"/>
              </a:rPr>
              <a:t>дітей</a:t>
            </a:r>
            <a:r>
              <a:rPr lang="en-US" sz="2299" spc="114" dirty="0">
                <a:solidFill>
                  <a:srgbClr val="FFFBFB"/>
                </a:solidFill>
                <a:latin typeface="Lora"/>
              </a:rPr>
              <a:t> - 1435 </a:t>
            </a:r>
            <a:r>
              <a:rPr lang="en-US" sz="2299" spc="114" dirty="0" err="1">
                <a:solidFill>
                  <a:srgbClr val="FFFBFB"/>
                </a:solidFill>
                <a:latin typeface="Lora"/>
              </a:rPr>
              <a:t>осіб</a:t>
            </a:r>
            <a:endParaRPr lang="en-US" sz="2299" spc="114" dirty="0">
              <a:solidFill>
                <a:srgbClr val="FFFBFB"/>
              </a:solidFill>
              <a:latin typeface="Lora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5187853" y="6335966"/>
            <a:ext cx="3603248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60"/>
              </a:lnSpc>
            </a:pPr>
            <a:r>
              <a:rPr lang="en-US" sz="2300" spc="115" dirty="0" err="1">
                <a:solidFill>
                  <a:srgbClr val="FFFBFB"/>
                </a:solidFill>
                <a:latin typeface="Lora"/>
              </a:rPr>
              <a:t>Кількість</a:t>
            </a:r>
            <a:r>
              <a:rPr lang="en-US" sz="2300" spc="115" dirty="0">
                <a:solidFill>
                  <a:srgbClr val="FFFBFB"/>
                </a:solidFill>
                <a:latin typeface="Lora"/>
              </a:rPr>
              <a:t> </a:t>
            </a:r>
            <a:r>
              <a:rPr lang="en-US" sz="2300" spc="115" dirty="0" err="1">
                <a:solidFill>
                  <a:srgbClr val="FFFBFB"/>
                </a:solidFill>
                <a:latin typeface="Lora"/>
              </a:rPr>
              <a:t>одержувачів</a:t>
            </a:r>
            <a:r>
              <a:rPr lang="en-US" sz="2300" spc="115" dirty="0">
                <a:solidFill>
                  <a:srgbClr val="FFFBFB"/>
                </a:solidFill>
                <a:latin typeface="Lora"/>
              </a:rPr>
              <a:t>  </a:t>
            </a:r>
            <a:r>
              <a:rPr lang="en-US" sz="2300" spc="115" dirty="0" err="1">
                <a:solidFill>
                  <a:srgbClr val="FFFBFB"/>
                </a:solidFill>
                <a:latin typeface="Lora"/>
              </a:rPr>
              <a:t>допомоги</a:t>
            </a:r>
            <a:r>
              <a:rPr lang="en-US" sz="2300" spc="115" dirty="0">
                <a:solidFill>
                  <a:srgbClr val="FFFBFB"/>
                </a:solidFill>
                <a:latin typeface="Lora"/>
              </a:rPr>
              <a:t> </a:t>
            </a:r>
            <a:r>
              <a:rPr lang="en-US" sz="2300" spc="115" dirty="0" err="1">
                <a:solidFill>
                  <a:srgbClr val="FFFBFB"/>
                </a:solidFill>
                <a:latin typeface="Lora"/>
              </a:rPr>
              <a:t>малозабезпеченим</a:t>
            </a:r>
            <a:r>
              <a:rPr lang="en-US" sz="2300" spc="115" dirty="0">
                <a:solidFill>
                  <a:srgbClr val="FFFBFB"/>
                </a:solidFill>
                <a:latin typeface="Lora"/>
              </a:rPr>
              <a:t> </a:t>
            </a:r>
            <a:r>
              <a:rPr lang="en-US" sz="2300" spc="115" dirty="0" err="1">
                <a:solidFill>
                  <a:srgbClr val="FFFBFB"/>
                </a:solidFill>
                <a:latin typeface="Lora"/>
              </a:rPr>
              <a:t>сім’ям</a:t>
            </a:r>
            <a:r>
              <a:rPr lang="en-US" sz="2300" spc="115" dirty="0">
                <a:solidFill>
                  <a:srgbClr val="FFFBFB"/>
                </a:solidFill>
                <a:latin typeface="Lora"/>
              </a:rPr>
              <a:t> - 686 </a:t>
            </a:r>
            <a:r>
              <a:rPr lang="en-US" sz="2300" spc="115" dirty="0" err="1">
                <a:solidFill>
                  <a:srgbClr val="FFFBFB"/>
                </a:solidFill>
                <a:latin typeface="Lora"/>
              </a:rPr>
              <a:t>осіб</a:t>
            </a:r>
            <a:endParaRPr lang="en-US" sz="2300" spc="115" dirty="0">
              <a:solidFill>
                <a:srgbClr val="FFFBFB"/>
              </a:solidFill>
              <a:latin typeface="Lora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9411322" y="6337393"/>
            <a:ext cx="3573592" cy="1795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60"/>
              </a:lnSpc>
            </a:pPr>
            <a:r>
              <a:rPr lang="en-US" sz="2300" spc="115" dirty="0" err="1">
                <a:solidFill>
                  <a:srgbClr val="FFFBFB"/>
                </a:solidFill>
                <a:latin typeface="Lora"/>
              </a:rPr>
              <a:t>Кількість</a:t>
            </a:r>
            <a:r>
              <a:rPr lang="en-US" sz="2300" spc="115" dirty="0">
                <a:solidFill>
                  <a:srgbClr val="FFFBFB"/>
                </a:solidFill>
                <a:latin typeface="Lora"/>
              </a:rPr>
              <a:t> </a:t>
            </a:r>
            <a:r>
              <a:rPr lang="en-US" sz="2300" spc="115" dirty="0" err="1">
                <a:solidFill>
                  <a:srgbClr val="FFFBFB"/>
                </a:solidFill>
                <a:latin typeface="Lora"/>
              </a:rPr>
              <a:t>одержувачів</a:t>
            </a:r>
            <a:r>
              <a:rPr lang="en-US" sz="2300" spc="115" dirty="0">
                <a:solidFill>
                  <a:srgbClr val="FFFBFB"/>
                </a:solidFill>
                <a:latin typeface="Lora"/>
              </a:rPr>
              <a:t> </a:t>
            </a:r>
            <a:r>
              <a:rPr lang="en-US" sz="2300" spc="115" dirty="0" err="1">
                <a:solidFill>
                  <a:srgbClr val="FFFBFB"/>
                </a:solidFill>
                <a:latin typeface="Lora"/>
              </a:rPr>
              <a:t>тимчасової</a:t>
            </a:r>
            <a:r>
              <a:rPr lang="en-US" sz="2300" spc="115" dirty="0">
                <a:solidFill>
                  <a:srgbClr val="FFFBFB"/>
                </a:solidFill>
                <a:latin typeface="Lora"/>
              </a:rPr>
              <a:t> </a:t>
            </a:r>
            <a:r>
              <a:rPr lang="en-US" sz="2300" spc="115" dirty="0" err="1">
                <a:solidFill>
                  <a:srgbClr val="FFFBFB"/>
                </a:solidFill>
                <a:latin typeface="Lora"/>
              </a:rPr>
              <a:t>допомоги</a:t>
            </a:r>
            <a:r>
              <a:rPr lang="en-US" sz="2300" spc="115" dirty="0">
                <a:solidFill>
                  <a:srgbClr val="FFFBFB"/>
                </a:solidFill>
                <a:latin typeface="Lora"/>
              </a:rPr>
              <a:t> </a:t>
            </a:r>
            <a:r>
              <a:rPr lang="en-US" sz="2300" spc="115" dirty="0" err="1">
                <a:solidFill>
                  <a:srgbClr val="FFFBFB"/>
                </a:solidFill>
                <a:latin typeface="Lora"/>
              </a:rPr>
              <a:t>дітям</a:t>
            </a:r>
            <a:r>
              <a:rPr lang="en-US" sz="2300" spc="115" dirty="0">
                <a:solidFill>
                  <a:srgbClr val="FFFBFB"/>
                </a:solidFill>
                <a:latin typeface="Lora"/>
              </a:rPr>
              <a:t>, </a:t>
            </a:r>
            <a:r>
              <a:rPr lang="en-US" sz="2300" spc="115" dirty="0" err="1">
                <a:solidFill>
                  <a:srgbClr val="FFFBFB"/>
                </a:solidFill>
                <a:latin typeface="Lora"/>
              </a:rPr>
              <a:t>батьки</a:t>
            </a:r>
            <a:r>
              <a:rPr lang="en-US" sz="2300" spc="115" dirty="0">
                <a:solidFill>
                  <a:srgbClr val="FFFBFB"/>
                </a:solidFill>
                <a:latin typeface="Lora"/>
              </a:rPr>
              <a:t> </a:t>
            </a:r>
            <a:r>
              <a:rPr lang="en-US" sz="2300" spc="115" dirty="0" err="1">
                <a:solidFill>
                  <a:srgbClr val="FFFBFB"/>
                </a:solidFill>
                <a:latin typeface="Lora"/>
              </a:rPr>
              <a:t>яких</a:t>
            </a:r>
            <a:r>
              <a:rPr lang="en-US" sz="2300" spc="115" dirty="0">
                <a:solidFill>
                  <a:srgbClr val="FFFBFB"/>
                </a:solidFill>
                <a:latin typeface="Lora"/>
              </a:rPr>
              <a:t> </a:t>
            </a:r>
            <a:r>
              <a:rPr lang="en-US" sz="2300" spc="115" dirty="0" err="1">
                <a:solidFill>
                  <a:srgbClr val="FFFBFB"/>
                </a:solidFill>
                <a:latin typeface="Lora"/>
              </a:rPr>
              <a:t>ухиляються</a:t>
            </a:r>
            <a:r>
              <a:rPr lang="en-US" sz="2300" spc="115" dirty="0">
                <a:solidFill>
                  <a:srgbClr val="FFFBFB"/>
                </a:solidFill>
                <a:latin typeface="Lora"/>
              </a:rPr>
              <a:t> </a:t>
            </a:r>
            <a:r>
              <a:rPr lang="en-US" sz="2300" spc="115" dirty="0" err="1">
                <a:solidFill>
                  <a:srgbClr val="FFFBFB"/>
                </a:solidFill>
                <a:latin typeface="Lora"/>
              </a:rPr>
              <a:t>від</a:t>
            </a:r>
            <a:r>
              <a:rPr lang="en-US" sz="2300" spc="115" dirty="0">
                <a:solidFill>
                  <a:srgbClr val="FFFBFB"/>
                </a:solidFill>
                <a:latin typeface="Lora"/>
              </a:rPr>
              <a:t> </a:t>
            </a:r>
            <a:r>
              <a:rPr lang="en-US" sz="2300" spc="115" dirty="0" err="1">
                <a:solidFill>
                  <a:srgbClr val="FFFBFB"/>
                </a:solidFill>
                <a:latin typeface="Lora"/>
              </a:rPr>
              <a:t>сплати</a:t>
            </a:r>
            <a:r>
              <a:rPr lang="en-US" sz="2300" spc="115" dirty="0">
                <a:solidFill>
                  <a:srgbClr val="FFFBFB"/>
                </a:solidFill>
                <a:latin typeface="Lora"/>
              </a:rPr>
              <a:t> </a:t>
            </a:r>
            <a:r>
              <a:rPr lang="en-US" sz="2300" spc="115" dirty="0" err="1">
                <a:solidFill>
                  <a:srgbClr val="FFFBFB"/>
                </a:solidFill>
                <a:latin typeface="Lora"/>
              </a:rPr>
              <a:t>аліментів</a:t>
            </a:r>
            <a:r>
              <a:rPr lang="en-US" sz="2300" spc="115" dirty="0">
                <a:solidFill>
                  <a:srgbClr val="FFFBFB"/>
                </a:solidFill>
                <a:latin typeface="Lora"/>
              </a:rPr>
              <a:t> - 32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3563461" y="6337393"/>
            <a:ext cx="3606358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60"/>
              </a:lnSpc>
            </a:pPr>
            <a:r>
              <a:rPr lang="en-US" sz="2300" spc="115" dirty="0" err="1">
                <a:solidFill>
                  <a:srgbClr val="FFFBFB"/>
                </a:solidFill>
                <a:latin typeface="Lora"/>
              </a:rPr>
              <a:t>Кількість</a:t>
            </a:r>
            <a:r>
              <a:rPr lang="en-US" sz="2300" spc="115" dirty="0">
                <a:solidFill>
                  <a:srgbClr val="FFFBFB"/>
                </a:solidFill>
                <a:latin typeface="Lora"/>
              </a:rPr>
              <a:t> </a:t>
            </a:r>
            <a:r>
              <a:rPr lang="en-US" sz="2300" spc="115" dirty="0" err="1">
                <a:solidFill>
                  <a:srgbClr val="FFFBFB"/>
                </a:solidFill>
                <a:latin typeface="Lora"/>
              </a:rPr>
              <a:t>одержувачів</a:t>
            </a:r>
            <a:r>
              <a:rPr lang="en-US" sz="2300" spc="115" dirty="0">
                <a:solidFill>
                  <a:srgbClr val="FFFBFB"/>
                </a:solidFill>
                <a:latin typeface="Lora"/>
              </a:rPr>
              <a:t>  </a:t>
            </a:r>
            <a:r>
              <a:rPr lang="en-US" sz="2300" spc="115" dirty="0" err="1">
                <a:solidFill>
                  <a:srgbClr val="FFFBFB"/>
                </a:solidFill>
                <a:latin typeface="Lora"/>
              </a:rPr>
              <a:t>допомоги</a:t>
            </a:r>
            <a:r>
              <a:rPr lang="en-US" sz="2300" spc="115" dirty="0">
                <a:solidFill>
                  <a:srgbClr val="FFFBFB"/>
                </a:solidFill>
                <a:latin typeface="Lora"/>
              </a:rPr>
              <a:t> </a:t>
            </a:r>
            <a:r>
              <a:rPr lang="en-US" sz="2300" spc="115" dirty="0" err="1">
                <a:solidFill>
                  <a:srgbClr val="FFFBFB"/>
                </a:solidFill>
                <a:latin typeface="Lora"/>
              </a:rPr>
              <a:t>інвалідам</a:t>
            </a:r>
            <a:r>
              <a:rPr lang="en-US" sz="2300" spc="115" dirty="0">
                <a:solidFill>
                  <a:srgbClr val="FFFBFB"/>
                </a:solidFill>
                <a:latin typeface="Lora"/>
              </a:rPr>
              <a:t> з </a:t>
            </a:r>
            <a:r>
              <a:rPr lang="en-US" sz="2300" spc="115" dirty="0" err="1">
                <a:solidFill>
                  <a:srgbClr val="FFFBFB"/>
                </a:solidFill>
                <a:latin typeface="Lora"/>
              </a:rPr>
              <a:t>дитинства</a:t>
            </a:r>
            <a:r>
              <a:rPr lang="en-US" sz="2300" spc="115" dirty="0">
                <a:solidFill>
                  <a:srgbClr val="FFFBFB"/>
                </a:solidFill>
                <a:latin typeface="Lora"/>
              </a:rPr>
              <a:t> </a:t>
            </a:r>
            <a:r>
              <a:rPr lang="en-US" sz="2300" spc="115" dirty="0" err="1">
                <a:solidFill>
                  <a:srgbClr val="FFFBFB"/>
                </a:solidFill>
                <a:latin typeface="Lora"/>
              </a:rPr>
              <a:t>та</a:t>
            </a:r>
            <a:r>
              <a:rPr lang="en-US" sz="2300" spc="115" dirty="0">
                <a:solidFill>
                  <a:srgbClr val="FFFBFB"/>
                </a:solidFill>
                <a:latin typeface="Lora"/>
              </a:rPr>
              <a:t> </a:t>
            </a:r>
            <a:r>
              <a:rPr lang="en-US" sz="2300" spc="115" dirty="0" err="1">
                <a:solidFill>
                  <a:srgbClr val="FFFBFB"/>
                </a:solidFill>
                <a:latin typeface="Lora"/>
              </a:rPr>
              <a:t>дітям-інвалідам</a:t>
            </a:r>
            <a:r>
              <a:rPr lang="en-US" sz="2300" spc="115" dirty="0">
                <a:solidFill>
                  <a:srgbClr val="FFFBFB"/>
                </a:solidFill>
                <a:latin typeface="Lora"/>
              </a:rPr>
              <a:t> - 1138 </a:t>
            </a:r>
            <a:r>
              <a:rPr lang="en-US" sz="2300" spc="115" dirty="0" err="1">
                <a:solidFill>
                  <a:srgbClr val="FFFBFB"/>
                </a:solidFill>
                <a:latin typeface="Lora"/>
              </a:rPr>
              <a:t>осіб</a:t>
            </a:r>
            <a:endParaRPr lang="en-US" sz="2300" spc="115" dirty="0">
              <a:solidFill>
                <a:srgbClr val="FFFBFB"/>
              </a:solidFill>
              <a:latin typeface="Lora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4656073" y="320040"/>
            <a:ext cx="9510499" cy="1541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940"/>
              </a:lnSpc>
              <a:spcBef>
                <a:spcPct val="0"/>
              </a:spcBef>
            </a:pPr>
            <a:r>
              <a:rPr lang="en-US" sz="6000" spc="210">
                <a:solidFill>
                  <a:srgbClr val="FFFFFF"/>
                </a:solidFill>
                <a:latin typeface="Lora"/>
              </a:rPr>
              <a:t>Соціальний захист населення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6200" y="7429500"/>
            <a:ext cx="39624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reeform 2"/>
          <p:cNvSpPr/>
          <p:nvPr/>
        </p:nvSpPr>
        <p:spPr>
          <a:xfrm>
            <a:off x="264461" y="400976"/>
            <a:ext cx="7508875" cy="9412977"/>
          </a:xfrm>
          <a:custGeom>
            <a:avLst/>
            <a:gdLst/>
            <a:ahLst/>
            <a:cxnLst/>
            <a:rect l="l" t="t" r="r" b="b"/>
            <a:pathLst>
              <a:path w="7508875" h="9412977">
                <a:moveTo>
                  <a:pt x="0" y="0"/>
                </a:moveTo>
                <a:lnTo>
                  <a:pt x="7508875" y="0"/>
                </a:lnTo>
                <a:lnTo>
                  <a:pt x="7508875" y="9412977"/>
                </a:lnTo>
                <a:lnTo>
                  <a:pt x="0" y="94129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2364" r="-35615" b="-50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08443" y="8947217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1" y="0"/>
                </a:lnTo>
                <a:lnTo>
                  <a:pt x="3806571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8192436" y="383857"/>
            <a:ext cx="9448228" cy="1403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45"/>
              </a:lnSpc>
            </a:pPr>
            <a:r>
              <a:rPr lang="en-US" sz="5500" spc="192" dirty="0" err="1">
                <a:solidFill>
                  <a:srgbClr val="040506"/>
                </a:solidFill>
                <a:latin typeface="Lora"/>
              </a:rPr>
              <a:t>Соціальна</a:t>
            </a:r>
            <a:r>
              <a:rPr lang="en-US" sz="5500" spc="192" dirty="0">
                <a:solidFill>
                  <a:srgbClr val="040506"/>
                </a:solidFill>
                <a:latin typeface="Lora"/>
              </a:rPr>
              <a:t> </a:t>
            </a:r>
            <a:r>
              <a:rPr lang="en-US" sz="5500" spc="192" dirty="0" err="1">
                <a:solidFill>
                  <a:srgbClr val="040506"/>
                </a:solidFill>
                <a:latin typeface="Lora"/>
              </a:rPr>
              <a:t>робота</a:t>
            </a:r>
            <a:r>
              <a:rPr lang="en-US" sz="5500" spc="192" dirty="0">
                <a:solidFill>
                  <a:srgbClr val="040506"/>
                </a:solidFill>
                <a:latin typeface="Lora"/>
              </a:rPr>
              <a:t> </a:t>
            </a:r>
            <a:r>
              <a:rPr lang="en-US" sz="5500" spc="192" dirty="0" err="1">
                <a:solidFill>
                  <a:srgbClr val="040506"/>
                </a:solidFill>
                <a:latin typeface="Lora"/>
              </a:rPr>
              <a:t>із</a:t>
            </a:r>
            <a:r>
              <a:rPr lang="en-US" sz="5500" spc="192" dirty="0">
                <a:solidFill>
                  <a:srgbClr val="040506"/>
                </a:solidFill>
                <a:latin typeface="Lora"/>
              </a:rPr>
              <a:t> </a:t>
            </a:r>
            <a:r>
              <a:rPr lang="en-US" sz="5500" spc="192" dirty="0" err="1">
                <a:solidFill>
                  <a:srgbClr val="040506"/>
                </a:solidFill>
                <a:latin typeface="Lora"/>
              </a:rPr>
              <a:t>сім’ями</a:t>
            </a:r>
            <a:r>
              <a:rPr lang="en-US" sz="5500" spc="192" dirty="0">
                <a:solidFill>
                  <a:srgbClr val="040506"/>
                </a:solidFill>
                <a:latin typeface="Lora"/>
              </a:rPr>
              <a:t> </a:t>
            </a:r>
            <a:r>
              <a:rPr lang="en-US" sz="5500" spc="192" dirty="0" err="1">
                <a:solidFill>
                  <a:srgbClr val="040506"/>
                </a:solidFill>
                <a:latin typeface="Lora"/>
              </a:rPr>
              <a:t>та</a:t>
            </a:r>
            <a:r>
              <a:rPr lang="en-US" sz="5500" spc="192" dirty="0">
                <a:solidFill>
                  <a:srgbClr val="040506"/>
                </a:solidFill>
                <a:latin typeface="Lora"/>
              </a:rPr>
              <a:t> </a:t>
            </a:r>
            <a:r>
              <a:rPr lang="en-US" sz="5500" spc="192" dirty="0" err="1">
                <a:solidFill>
                  <a:srgbClr val="040506"/>
                </a:solidFill>
                <a:latin typeface="Lora"/>
              </a:rPr>
              <a:t>дітьми</a:t>
            </a:r>
            <a:endParaRPr lang="en-US" sz="5500" spc="192" dirty="0">
              <a:solidFill>
                <a:srgbClr val="040506"/>
              </a:solidFill>
              <a:latin typeface="Lora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192436" y="2653855"/>
            <a:ext cx="9730714" cy="5316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01"/>
              </a:lnSpc>
            </a:pPr>
            <a:r>
              <a:rPr lang="en-US" sz="2899" spc="284" dirty="0">
                <a:solidFill>
                  <a:srgbClr val="231F20"/>
                </a:solidFill>
                <a:latin typeface="Lora"/>
              </a:rPr>
              <a:t>В </a:t>
            </a:r>
            <a:r>
              <a:rPr lang="en-US" sz="2899" spc="284" dirty="0" err="1">
                <a:solidFill>
                  <a:srgbClr val="231F20"/>
                </a:solidFill>
                <a:latin typeface="Lora"/>
              </a:rPr>
              <a:t>міській</a:t>
            </a:r>
            <a:r>
              <a:rPr lang="en-US" sz="2899" spc="28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899" spc="284" dirty="0" err="1">
                <a:solidFill>
                  <a:srgbClr val="231F20"/>
                </a:solidFill>
                <a:latin typeface="Lora"/>
              </a:rPr>
              <a:t>територіальній</a:t>
            </a:r>
            <a:r>
              <a:rPr lang="en-US" sz="2899" spc="28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899" spc="284" dirty="0" err="1">
                <a:solidFill>
                  <a:srgbClr val="231F20"/>
                </a:solidFill>
                <a:latin typeface="Lora"/>
              </a:rPr>
              <a:t>громаді</a:t>
            </a:r>
            <a:r>
              <a:rPr lang="en-US" sz="2899" spc="284" dirty="0">
                <a:solidFill>
                  <a:srgbClr val="231F20"/>
                </a:solidFill>
                <a:latin typeface="Lora"/>
              </a:rPr>
              <a:t>: </a:t>
            </a:r>
          </a:p>
          <a:p>
            <a:pPr>
              <a:lnSpc>
                <a:spcPts val="3587"/>
              </a:lnSpc>
            </a:pPr>
            <a:endParaRPr lang="en-US" sz="2899" spc="284" dirty="0">
              <a:solidFill>
                <a:srgbClr val="231F20"/>
              </a:solidFill>
              <a:latin typeface="Lora"/>
            </a:endParaRPr>
          </a:p>
          <a:p>
            <a:pPr marL="604518" lvl="1" indent="-302259">
              <a:lnSpc>
                <a:spcPts val="3863"/>
              </a:lnSpc>
              <a:buFont typeface="Arial"/>
              <a:buChar char="•"/>
            </a:pPr>
            <a:r>
              <a:rPr lang="en-US" sz="2799" spc="27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799" spc="274" dirty="0" err="1">
                <a:solidFill>
                  <a:srgbClr val="231F20"/>
                </a:solidFill>
                <a:latin typeface="Lora"/>
              </a:rPr>
              <a:t>перебуває</a:t>
            </a:r>
            <a:r>
              <a:rPr lang="en-US" sz="2799" spc="27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799" spc="274" dirty="0" err="1">
                <a:solidFill>
                  <a:srgbClr val="231F20"/>
                </a:solidFill>
                <a:latin typeface="Lora"/>
              </a:rPr>
              <a:t>на</a:t>
            </a:r>
            <a:r>
              <a:rPr lang="en-US" sz="2799" spc="27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799" spc="274" dirty="0" err="1">
                <a:solidFill>
                  <a:srgbClr val="231F20"/>
                </a:solidFill>
                <a:latin typeface="Lora"/>
              </a:rPr>
              <a:t>первинному</a:t>
            </a:r>
            <a:r>
              <a:rPr lang="en-US" sz="2799" spc="27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799" spc="274" dirty="0" err="1">
                <a:solidFill>
                  <a:srgbClr val="231F20"/>
                </a:solidFill>
                <a:latin typeface="Lora"/>
              </a:rPr>
              <a:t>обліку</a:t>
            </a:r>
            <a:r>
              <a:rPr lang="en-US" sz="2799" spc="27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799" spc="274" dirty="0">
                <a:solidFill>
                  <a:srgbClr val="231F20"/>
                </a:solidFill>
                <a:latin typeface="Lora Bold"/>
              </a:rPr>
              <a:t>165</a:t>
            </a:r>
            <a:r>
              <a:rPr lang="en-US" sz="2799" spc="27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799" spc="274" dirty="0" err="1">
                <a:solidFill>
                  <a:srgbClr val="231F20"/>
                </a:solidFill>
                <a:latin typeface="Lora"/>
              </a:rPr>
              <a:t>дітей-сиріт</a:t>
            </a:r>
            <a:r>
              <a:rPr lang="en-US" sz="2799" spc="27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799" spc="274" dirty="0" err="1">
                <a:solidFill>
                  <a:srgbClr val="231F20"/>
                </a:solidFill>
                <a:latin typeface="Lora"/>
              </a:rPr>
              <a:t>та</a:t>
            </a:r>
            <a:r>
              <a:rPr lang="en-US" sz="2799" spc="27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799" spc="274" dirty="0" err="1">
                <a:solidFill>
                  <a:srgbClr val="231F20"/>
                </a:solidFill>
                <a:latin typeface="Lora"/>
              </a:rPr>
              <a:t>дітей</a:t>
            </a:r>
            <a:r>
              <a:rPr lang="en-US" sz="2799" spc="274" dirty="0">
                <a:solidFill>
                  <a:srgbClr val="231F20"/>
                </a:solidFill>
                <a:latin typeface="Lora"/>
              </a:rPr>
              <a:t>, </a:t>
            </a:r>
            <a:r>
              <a:rPr lang="en-US" sz="2799" spc="274" dirty="0" err="1">
                <a:solidFill>
                  <a:srgbClr val="231F20"/>
                </a:solidFill>
                <a:latin typeface="Lora"/>
              </a:rPr>
              <a:t>позбавлених</a:t>
            </a:r>
            <a:r>
              <a:rPr lang="en-US" sz="2799" spc="27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799" spc="274" dirty="0" err="1">
                <a:solidFill>
                  <a:srgbClr val="231F20"/>
                </a:solidFill>
                <a:latin typeface="Lora"/>
              </a:rPr>
              <a:t>батьківського</a:t>
            </a:r>
            <a:r>
              <a:rPr lang="en-US" sz="2799" spc="27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799" spc="274" dirty="0" err="1">
                <a:solidFill>
                  <a:srgbClr val="231F20"/>
                </a:solidFill>
                <a:latin typeface="Lora"/>
              </a:rPr>
              <a:t>піклування</a:t>
            </a:r>
            <a:r>
              <a:rPr lang="en-US" sz="2799" spc="274" dirty="0">
                <a:solidFill>
                  <a:srgbClr val="231F20"/>
                </a:solidFill>
                <a:latin typeface="Lora"/>
              </a:rPr>
              <a:t>;</a:t>
            </a:r>
          </a:p>
          <a:p>
            <a:pPr marL="604518" lvl="1" indent="-302259">
              <a:lnSpc>
                <a:spcPts val="3863"/>
              </a:lnSpc>
              <a:buFont typeface="Arial"/>
              <a:buChar char="•"/>
            </a:pPr>
            <a:r>
              <a:rPr lang="en-US" sz="2799" spc="27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799" spc="274" dirty="0" err="1">
                <a:solidFill>
                  <a:srgbClr val="231F20"/>
                </a:solidFill>
                <a:latin typeface="Lora"/>
              </a:rPr>
              <a:t>проживає</a:t>
            </a:r>
            <a:r>
              <a:rPr lang="en-US" sz="2799" spc="27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799" spc="274" dirty="0" err="1">
                <a:solidFill>
                  <a:srgbClr val="231F20"/>
                </a:solidFill>
                <a:latin typeface="Lora"/>
              </a:rPr>
              <a:t>на</a:t>
            </a:r>
            <a:r>
              <a:rPr lang="en-US" sz="2799" spc="27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799" spc="274" dirty="0" err="1">
                <a:solidFill>
                  <a:srgbClr val="231F20"/>
                </a:solidFill>
                <a:latin typeface="Lora"/>
              </a:rPr>
              <a:t>території</a:t>
            </a:r>
            <a:r>
              <a:rPr lang="en-US" sz="2799" spc="27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799" spc="274" dirty="0">
                <a:solidFill>
                  <a:srgbClr val="231F20"/>
                </a:solidFill>
                <a:latin typeface="Lora Bold"/>
              </a:rPr>
              <a:t>117</a:t>
            </a:r>
            <a:r>
              <a:rPr lang="en-US" sz="2799" spc="27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799" spc="274" dirty="0" err="1">
                <a:solidFill>
                  <a:srgbClr val="231F20"/>
                </a:solidFill>
                <a:latin typeface="Lora"/>
              </a:rPr>
              <a:t>підопічних</a:t>
            </a:r>
            <a:r>
              <a:rPr lang="en-US" sz="2799" spc="27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799" spc="274" dirty="0" err="1">
                <a:solidFill>
                  <a:srgbClr val="231F20"/>
                </a:solidFill>
                <a:latin typeface="Lora"/>
              </a:rPr>
              <a:t>дітей</a:t>
            </a:r>
            <a:r>
              <a:rPr lang="en-US" sz="2799" spc="27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799" spc="274" dirty="0" err="1">
                <a:solidFill>
                  <a:srgbClr val="231F20"/>
                </a:solidFill>
                <a:latin typeface="Lora"/>
              </a:rPr>
              <a:t>та</a:t>
            </a:r>
            <a:r>
              <a:rPr lang="en-US" sz="2799" spc="274" dirty="0">
                <a:solidFill>
                  <a:srgbClr val="231F20"/>
                </a:solidFill>
                <a:latin typeface="Lora Bold"/>
              </a:rPr>
              <a:t> 28</a:t>
            </a:r>
            <a:r>
              <a:rPr lang="en-US" sz="2799" spc="27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799" spc="274" dirty="0" err="1">
                <a:solidFill>
                  <a:srgbClr val="231F20"/>
                </a:solidFill>
                <a:latin typeface="Lora"/>
              </a:rPr>
              <a:t>усиновлених</a:t>
            </a:r>
            <a:r>
              <a:rPr lang="en-US" sz="2799" spc="274" dirty="0">
                <a:solidFill>
                  <a:srgbClr val="231F20"/>
                </a:solidFill>
                <a:latin typeface="Lora"/>
              </a:rPr>
              <a:t>;</a:t>
            </a:r>
          </a:p>
          <a:p>
            <a:pPr marL="604518" lvl="1" indent="-302259">
              <a:lnSpc>
                <a:spcPts val="3863"/>
              </a:lnSpc>
              <a:buFont typeface="Arial"/>
              <a:buChar char="•"/>
            </a:pPr>
            <a:r>
              <a:rPr lang="en-US" sz="2799" spc="27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799" spc="274" dirty="0" err="1">
                <a:solidFill>
                  <a:srgbClr val="231F20"/>
                </a:solidFill>
                <a:latin typeface="Lora"/>
              </a:rPr>
              <a:t>діють</a:t>
            </a:r>
            <a:r>
              <a:rPr lang="en-US" sz="2799" spc="274" dirty="0">
                <a:solidFill>
                  <a:srgbClr val="231F20"/>
                </a:solidFill>
                <a:latin typeface="Lora Bold"/>
              </a:rPr>
              <a:t> 9</a:t>
            </a:r>
            <a:r>
              <a:rPr lang="en-US" sz="2799" spc="27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799" spc="274" dirty="0" err="1">
                <a:solidFill>
                  <a:srgbClr val="231F20"/>
                </a:solidFill>
                <a:latin typeface="Lora"/>
              </a:rPr>
              <a:t>дитячих</a:t>
            </a:r>
            <a:r>
              <a:rPr lang="en-US" sz="2799" spc="27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799" spc="274" dirty="0" err="1">
                <a:solidFill>
                  <a:srgbClr val="231F20"/>
                </a:solidFill>
                <a:latin typeface="Lora"/>
              </a:rPr>
              <a:t>будинків</a:t>
            </a:r>
            <a:r>
              <a:rPr lang="en-US" sz="2799" spc="27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799" spc="274" dirty="0" err="1">
                <a:solidFill>
                  <a:srgbClr val="231F20"/>
                </a:solidFill>
                <a:latin typeface="Lora"/>
              </a:rPr>
              <a:t>сімейного</a:t>
            </a:r>
            <a:r>
              <a:rPr lang="en-US" sz="2799" spc="27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799" spc="274" dirty="0" err="1">
                <a:solidFill>
                  <a:srgbClr val="231F20"/>
                </a:solidFill>
                <a:latin typeface="Lora"/>
              </a:rPr>
              <a:t>типу</a:t>
            </a:r>
            <a:r>
              <a:rPr lang="en-US" sz="2799" spc="27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799" spc="274" dirty="0" err="1">
                <a:solidFill>
                  <a:srgbClr val="231F20"/>
                </a:solidFill>
                <a:latin typeface="Lora"/>
              </a:rPr>
              <a:t>та</a:t>
            </a:r>
            <a:r>
              <a:rPr lang="en-US" sz="2799" spc="27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799" spc="274" dirty="0">
                <a:solidFill>
                  <a:srgbClr val="231F20"/>
                </a:solidFill>
                <a:latin typeface="Lora Bold"/>
              </a:rPr>
              <a:t>5</a:t>
            </a:r>
            <a:r>
              <a:rPr lang="en-US" sz="2799" spc="27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799" spc="274" dirty="0" err="1">
                <a:solidFill>
                  <a:srgbClr val="231F20"/>
                </a:solidFill>
                <a:latin typeface="Lora"/>
              </a:rPr>
              <a:t>прийомних</a:t>
            </a:r>
            <a:r>
              <a:rPr lang="en-US" sz="2799" spc="27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799" spc="274" dirty="0" err="1">
                <a:solidFill>
                  <a:srgbClr val="231F20"/>
                </a:solidFill>
                <a:latin typeface="Lora"/>
              </a:rPr>
              <a:t>сімей</a:t>
            </a:r>
            <a:r>
              <a:rPr lang="en-US" sz="2799" spc="274" dirty="0">
                <a:solidFill>
                  <a:srgbClr val="231F20"/>
                </a:solidFill>
                <a:latin typeface="Lora"/>
              </a:rPr>
              <a:t>, в </a:t>
            </a:r>
            <a:r>
              <a:rPr lang="en-US" sz="2799" spc="274" dirty="0" err="1">
                <a:solidFill>
                  <a:srgbClr val="231F20"/>
                </a:solidFill>
                <a:latin typeface="Lora"/>
              </a:rPr>
              <a:t>яких</a:t>
            </a:r>
            <a:r>
              <a:rPr lang="en-US" sz="2799" spc="27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799" spc="274" dirty="0" err="1">
                <a:solidFill>
                  <a:srgbClr val="231F20"/>
                </a:solidFill>
                <a:latin typeface="Lora"/>
              </a:rPr>
              <a:t>виховуються</a:t>
            </a:r>
            <a:r>
              <a:rPr lang="en-US" sz="2799" spc="274" dirty="0">
                <a:solidFill>
                  <a:srgbClr val="231F20"/>
                </a:solidFill>
                <a:latin typeface="Lora Bold"/>
              </a:rPr>
              <a:t> 77 </a:t>
            </a:r>
            <a:r>
              <a:rPr lang="en-US" sz="2799" spc="274" dirty="0" err="1">
                <a:solidFill>
                  <a:srgbClr val="231F20"/>
                </a:solidFill>
                <a:latin typeface="Lora"/>
              </a:rPr>
              <a:t>дітей</a:t>
            </a:r>
            <a:r>
              <a:rPr lang="en-US" sz="2799" spc="274" dirty="0">
                <a:solidFill>
                  <a:srgbClr val="231F20"/>
                </a:solidFill>
                <a:latin typeface="Lora"/>
              </a:rPr>
              <a:t>; </a:t>
            </a:r>
          </a:p>
          <a:p>
            <a:pPr marL="604518" lvl="1" indent="-302259">
              <a:lnSpc>
                <a:spcPts val="3863"/>
              </a:lnSpc>
              <a:buFont typeface="Arial"/>
              <a:buChar char="•"/>
            </a:pPr>
            <a:r>
              <a:rPr lang="en-US" sz="2799" spc="274" dirty="0" err="1">
                <a:solidFill>
                  <a:srgbClr val="231F20"/>
                </a:solidFill>
                <a:latin typeface="Lora"/>
              </a:rPr>
              <a:t>створена</a:t>
            </a:r>
            <a:r>
              <a:rPr lang="en-US" sz="2799" spc="27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799" spc="274" dirty="0" err="1">
                <a:solidFill>
                  <a:srgbClr val="231F20"/>
                </a:solidFill>
                <a:latin typeface="Lora"/>
              </a:rPr>
              <a:t>патронатна</a:t>
            </a:r>
            <a:r>
              <a:rPr lang="en-US" sz="2799" spc="27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799" spc="274" dirty="0" err="1">
                <a:solidFill>
                  <a:srgbClr val="231F20"/>
                </a:solidFill>
                <a:latin typeface="Lora"/>
              </a:rPr>
              <a:t>сім’я</a:t>
            </a:r>
            <a:r>
              <a:rPr lang="en-US" sz="2799" spc="274" dirty="0">
                <a:solidFill>
                  <a:srgbClr val="231F20"/>
                </a:solidFill>
                <a:latin typeface="Lora"/>
              </a:rPr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6606" y="-917258"/>
            <a:ext cx="39624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43050" y="-558218"/>
            <a:ext cx="2185098" cy="11299900"/>
            <a:chOff x="0" y="0"/>
            <a:chExt cx="575499" cy="2976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5499" cy="2976105"/>
            </a:xfrm>
            <a:custGeom>
              <a:avLst/>
              <a:gdLst/>
              <a:ahLst/>
              <a:cxnLst/>
              <a:rect l="l" t="t" r="r" b="b"/>
              <a:pathLst>
                <a:path w="575499" h="2976105">
                  <a:moveTo>
                    <a:pt x="0" y="0"/>
                  </a:moveTo>
                  <a:lnTo>
                    <a:pt x="575499" y="0"/>
                  </a:lnTo>
                  <a:lnTo>
                    <a:pt x="575499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575499" cy="2995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334459" y="1768554"/>
            <a:ext cx="5408984" cy="7979428"/>
            <a:chOff x="0" y="0"/>
            <a:chExt cx="1424588" cy="210157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24588" cy="2101578"/>
            </a:xfrm>
            <a:custGeom>
              <a:avLst/>
              <a:gdLst/>
              <a:ahLst/>
              <a:cxnLst/>
              <a:rect l="l" t="t" r="r" b="b"/>
              <a:pathLst>
                <a:path w="1424588" h="2101578">
                  <a:moveTo>
                    <a:pt x="0" y="0"/>
                  </a:moveTo>
                  <a:lnTo>
                    <a:pt x="1424588" y="0"/>
                  </a:lnTo>
                  <a:lnTo>
                    <a:pt x="1424588" y="2101578"/>
                  </a:lnTo>
                  <a:lnTo>
                    <a:pt x="0" y="2101578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1424588" cy="2120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5840157" y="8706366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1" y="0"/>
                </a:lnTo>
                <a:lnTo>
                  <a:pt x="3806571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250390" y="482867"/>
            <a:ext cx="6197234" cy="9014925"/>
          </a:xfrm>
          <a:custGeom>
            <a:avLst/>
            <a:gdLst/>
            <a:ahLst/>
            <a:cxnLst/>
            <a:rect l="l" t="t" r="r" b="b"/>
            <a:pathLst>
              <a:path w="6197234" h="9014925">
                <a:moveTo>
                  <a:pt x="0" y="0"/>
                </a:moveTo>
                <a:lnTo>
                  <a:pt x="6197234" y="0"/>
                </a:lnTo>
                <a:lnTo>
                  <a:pt x="6197234" y="9014925"/>
                </a:lnTo>
                <a:lnTo>
                  <a:pt x="0" y="90149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550" r="-4550"/>
            </a:stretch>
          </a:blipFill>
        </p:spPr>
      </p:sp>
      <p:grpSp>
        <p:nvGrpSpPr>
          <p:cNvPr id="10" name="Group 10"/>
          <p:cNvGrpSpPr/>
          <p:nvPr/>
        </p:nvGrpSpPr>
        <p:grpSpPr>
          <a:xfrm rot="-5400000">
            <a:off x="2199271" y="-3886498"/>
            <a:ext cx="1808451" cy="9581446"/>
            <a:chOff x="0" y="0"/>
            <a:chExt cx="476300" cy="252350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76300" cy="2523508"/>
            </a:xfrm>
            <a:custGeom>
              <a:avLst/>
              <a:gdLst/>
              <a:ahLst/>
              <a:cxnLst/>
              <a:rect l="l" t="t" r="r" b="b"/>
              <a:pathLst>
                <a:path w="476300" h="2523508">
                  <a:moveTo>
                    <a:pt x="0" y="0"/>
                  </a:moveTo>
                  <a:lnTo>
                    <a:pt x="476300" y="0"/>
                  </a:lnTo>
                  <a:lnTo>
                    <a:pt x="476300" y="2523508"/>
                  </a:lnTo>
                  <a:lnTo>
                    <a:pt x="0" y="2523508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476300" cy="25425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329920" y="259383"/>
            <a:ext cx="9448228" cy="1403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45"/>
              </a:lnSpc>
            </a:pPr>
            <a:r>
              <a:rPr lang="en-US" sz="5500" spc="192" dirty="0" err="1">
                <a:solidFill>
                  <a:srgbClr val="FFFFFF"/>
                </a:solidFill>
                <a:latin typeface="Lora"/>
              </a:rPr>
              <a:t>Соціальна</a:t>
            </a:r>
            <a:r>
              <a:rPr lang="en-US" sz="5500" spc="192" dirty="0">
                <a:solidFill>
                  <a:srgbClr val="FFFFFF"/>
                </a:solidFill>
                <a:latin typeface="Lora"/>
              </a:rPr>
              <a:t> </a:t>
            </a:r>
            <a:r>
              <a:rPr lang="en-US" sz="5500" spc="192" dirty="0" err="1">
                <a:solidFill>
                  <a:srgbClr val="FFFFFF"/>
                </a:solidFill>
                <a:latin typeface="Lora"/>
              </a:rPr>
              <a:t>робота</a:t>
            </a:r>
            <a:r>
              <a:rPr lang="en-US" sz="5500" spc="192" dirty="0">
                <a:solidFill>
                  <a:srgbClr val="FFFFFF"/>
                </a:solidFill>
                <a:latin typeface="Lora"/>
              </a:rPr>
              <a:t> </a:t>
            </a:r>
            <a:r>
              <a:rPr lang="en-US" sz="5500" spc="192" dirty="0" err="1">
                <a:solidFill>
                  <a:srgbClr val="FFFFFF"/>
                </a:solidFill>
                <a:latin typeface="Lora"/>
              </a:rPr>
              <a:t>із</a:t>
            </a:r>
            <a:r>
              <a:rPr lang="en-US" sz="5500" spc="192" dirty="0">
                <a:solidFill>
                  <a:srgbClr val="FFFFFF"/>
                </a:solidFill>
                <a:latin typeface="Lora"/>
              </a:rPr>
              <a:t> </a:t>
            </a:r>
            <a:r>
              <a:rPr lang="en-US" sz="5500" spc="192" dirty="0" err="1">
                <a:solidFill>
                  <a:srgbClr val="FFFFFF"/>
                </a:solidFill>
                <a:latin typeface="Lora"/>
              </a:rPr>
              <a:t>сім’ями</a:t>
            </a:r>
            <a:r>
              <a:rPr lang="en-US" sz="5500" spc="192" dirty="0">
                <a:solidFill>
                  <a:srgbClr val="FFFFFF"/>
                </a:solidFill>
                <a:latin typeface="Lora"/>
              </a:rPr>
              <a:t> </a:t>
            </a:r>
            <a:r>
              <a:rPr lang="en-US" sz="5500" spc="192" dirty="0" err="1">
                <a:solidFill>
                  <a:srgbClr val="FFFFFF"/>
                </a:solidFill>
                <a:latin typeface="Lora"/>
              </a:rPr>
              <a:t>та</a:t>
            </a:r>
            <a:r>
              <a:rPr lang="en-US" sz="5500" spc="192" dirty="0">
                <a:solidFill>
                  <a:srgbClr val="FFFFFF"/>
                </a:solidFill>
                <a:latin typeface="Lora"/>
              </a:rPr>
              <a:t> </a:t>
            </a:r>
            <a:r>
              <a:rPr lang="en-US" sz="5500" spc="192" dirty="0" err="1">
                <a:solidFill>
                  <a:srgbClr val="FFFFFF"/>
                </a:solidFill>
                <a:latin typeface="Lora"/>
              </a:rPr>
              <a:t>дітьми</a:t>
            </a:r>
            <a:endParaRPr lang="en-US" sz="5500" spc="192" dirty="0">
              <a:solidFill>
                <a:srgbClr val="FFFFFF"/>
              </a:solidFill>
              <a:latin typeface="Lora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028700" y="2795032"/>
            <a:ext cx="9730714" cy="6194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66"/>
              </a:lnSpc>
            </a:pPr>
            <a:r>
              <a:rPr lang="en-US" sz="3299" spc="115" dirty="0" err="1">
                <a:solidFill>
                  <a:srgbClr val="000000"/>
                </a:solidFill>
                <a:latin typeface="Lora"/>
              </a:rPr>
              <a:t>На</a:t>
            </a:r>
            <a:r>
              <a:rPr lang="en-US" sz="3299" spc="115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3299" spc="115" dirty="0" err="1">
                <a:solidFill>
                  <a:srgbClr val="000000"/>
                </a:solidFill>
                <a:latin typeface="Lora"/>
              </a:rPr>
              <a:t>обліку</a:t>
            </a:r>
            <a:r>
              <a:rPr lang="en-US" sz="3299" spc="115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3299" spc="115" dirty="0" err="1">
                <a:solidFill>
                  <a:srgbClr val="000000"/>
                </a:solidFill>
                <a:latin typeface="Lora"/>
              </a:rPr>
              <a:t>перебуває</a:t>
            </a:r>
            <a:r>
              <a:rPr lang="en-US" sz="3299" spc="115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3299" spc="115" dirty="0">
                <a:solidFill>
                  <a:srgbClr val="000000"/>
                </a:solidFill>
                <a:latin typeface="Lora Bold"/>
              </a:rPr>
              <a:t>216</a:t>
            </a:r>
            <a:r>
              <a:rPr lang="en-US" sz="3299" spc="115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3299" spc="115" dirty="0" err="1">
                <a:solidFill>
                  <a:srgbClr val="000000"/>
                </a:solidFill>
                <a:latin typeface="Lora"/>
              </a:rPr>
              <a:t>дітей</a:t>
            </a:r>
            <a:r>
              <a:rPr lang="en-US" sz="3299" spc="115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3299" spc="115" dirty="0" err="1">
                <a:solidFill>
                  <a:srgbClr val="000000"/>
                </a:solidFill>
                <a:latin typeface="Lora"/>
              </a:rPr>
              <a:t>із</a:t>
            </a:r>
            <a:r>
              <a:rPr lang="en-US" sz="3299" spc="115" dirty="0">
                <a:solidFill>
                  <a:srgbClr val="000000"/>
                </a:solidFill>
                <a:latin typeface="Lora Bold"/>
              </a:rPr>
              <a:t> 98</a:t>
            </a:r>
            <a:r>
              <a:rPr lang="en-US" sz="3299" spc="115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3299" spc="115" dirty="0" err="1">
                <a:solidFill>
                  <a:srgbClr val="000000"/>
                </a:solidFill>
                <a:latin typeface="Lora"/>
              </a:rPr>
              <a:t>родин</a:t>
            </a:r>
            <a:r>
              <a:rPr lang="en-US" sz="3299" spc="115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3299" spc="115" dirty="0" err="1">
                <a:solidFill>
                  <a:srgbClr val="000000"/>
                </a:solidFill>
                <a:latin typeface="Lora"/>
              </a:rPr>
              <a:t>які</a:t>
            </a:r>
            <a:r>
              <a:rPr lang="en-US" sz="3299" spc="115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3299" spc="115" dirty="0" err="1">
                <a:solidFill>
                  <a:srgbClr val="000000"/>
                </a:solidFill>
                <a:latin typeface="Lora"/>
              </a:rPr>
              <a:t>перебувають</a:t>
            </a:r>
            <a:r>
              <a:rPr lang="en-US" sz="3299" spc="115" dirty="0">
                <a:solidFill>
                  <a:srgbClr val="000000"/>
                </a:solidFill>
                <a:latin typeface="Lora"/>
              </a:rPr>
              <a:t> у </a:t>
            </a:r>
            <a:r>
              <a:rPr lang="en-US" sz="3299" spc="115" dirty="0" err="1">
                <a:solidFill>
                  <a:srgbClr val="000000"/>
                </a:solidFill>
                <a:latin typeface="Lora"/>
              </a:rPr>
              <a:t>складних</a:t>
            </a:r>
            <a:r>
              <a:rPr lang="en-US" sz="3299" spc="115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3299" spc="115" dirty="0" err="1">
                <a:solidFill>
                  <a:srgbClr val="000000"/>
                </a:solidFill>
                <a:latin typeface="Lora"/>
              </a:rPr>
              <a:t>життєвих</a:t>
            </a:r>
            <a:r>
              <a:rPr lang="en-US" sz="3299" spc="115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3299" spc="115" dirty="0" err="1">
                <a:solidFill>
                  <a:srgbClr val="000000"/>
                </a:solidFill>
                <a:latin typeface="Lora"/>
              </a:rPr>
              <a:t>обставинах</a:t>
            </a:r>
            <a:r>
              <a:rPr lang="en-US" sz="3299" spc="115" dirty="0">
                <a:solidFill>
                  <a:srgbClr val="000000"/>
                </a:solidFill>
                <a:latin typeface="Lora"/>
              </a:rPr>
              <a:t>. </a:t>
            </a:r>
          </a:p>
          <a:p>
            <a:pPr>
              <a:lnSpc>
                <a:spcPts val="3266"/>
              </a:lnSpc>
            </a:pPr>
            <a:endParaRPr lang="en-US" sz="3299" spc="115" dirty="0">
              <a:solidFill>
                <a:srgbClr val="000000"/>
              </a:solidFill>
              <a:latin typeface="Lora"/>
            </a:endParaRPr>
          </a:p>
          <a:p>
            <a:pPr>
              <a:lnSpc>
                <a:spcPts val="3266"/>
              </a:lnSpc>
            </a:pPr>
            <a:r>
              <a:rPr lang="en-US" sz="3299" spc="115" dirty="0">
                <a:solidFill>
                  <a:srgbClr val="000000"/>
                </a:solidFill>
                <a:latin typeface="Lora"/>
              </a:rPr>
              <a:t>В 2023 </a:t>
            </a:r>
            <a:r>
              <a:rPr lang="en-US" sz="3299" spc="115" dirty="0" err="1">
                <a:solidFill>
                  <a:srgbClr val="000000"/>
                </a:solidFill>
                <a:latin typeface="Lora"/>
              </a:rPr>
              <a:t>році</a:t>
            </a:r>
            <a:r>
              <a:rPr lang="en-US" sz="3299" spc="115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3299" spc="115" dirty="0">
                <a:solidFill>
                  <a:srgbClr val="000000"/>
                </a:solidFill>
                <a:latin typeface="Lora Bold"/>
              </a:rPr>
              <a:t>3</a:t>
            </a:r>
            <a:r>
              <a:rPr lang="en-US" sz="3299" spc="115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3299" spc="115" dirty="0" err="1">
                <a:solidFill>
                  <a:srgbClr val="000000"/>
                </a:solidFill>
                <a:latin typeface="Lora"/>
              </a:rPr>
              <a:t>батьків</a:t>
            </a:r>
            <a:r>
              <a:rPr lang="en-US" sz="3299" spc="115" dirty="0">
                <a:solidFill>
                  <a:srgbClr val="000000"/>
                </a:solidFill>
                <a:latin typeface="Lora"/>
              </a:rPr>
              <a:t> з </a:t>
            </a:r>
            <a:r>
              <a:rPr lang="en-US" sz="3299" spc="115" dirty="0">
                <a:solidFill>
                  <a:srgbClr val="000000"/>
                </a:solidFill>
                <a:latin typeface="Lora Bold"/>
              </a:rPr>
              <a:t>3</a:t>
            </a:r>
            <a:r>
              <a:rPr lang="en-US" sz="3299" spc="115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3299" spc="115" dirty="0" err="1">
                <a:solidFill>
                  <a:srgbClr val="000000"/>
                </a:solidFill>
                <a:latin typeface="Lora"/>
              </a:rPr>
              <a:t>сімей</a:t>
            </a:r>
            <a:r>
              <a:rPr lang="en-US" sz="3299" spc="115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3299" spc="115" dirty="0" err="1" smtClean="0">
                <a:solidFill>
                  <a:srgbClr val="000000"/>
                </a:solidFill>
                <a:latin typeface="Lora"/>
              </a:rPr>
              <a:t>позбавлен</a:t>
            </a:r>
            <a:r>
              <a:rPr lang="uk-UA" sz="3299" spc="115" dirty="0" smtClean="0">
                <a:solidFill>
                  <a:srgbClr val="000000"/>
                </a:solidFill>
                <a:latin typeface="Lora"/>
              </a:rPr>
              <a:t>о</a:t>
            </a:r>
            <a:r>
              <a:rPr lang="en-US" sz="3299" spc="115" dirty="0" smtClean="0">
                <a:solidFill>
                  <a:srgbClr val="000000"/>
                </a:solidFill>
                <a:latin typeface="Lora"/>
              </a:rPr>
              <a:t> </a:t>
            </a:r>
            <a:r>
              <a:rPr lang="en-US" sz="3299" spc="115" dirty="0" err="1">
                <a:solidFill>
                  <a:srgbClr val="000000"/>
                </a:solidFill>
                <a:latin typeface="Lora"/>
              </a:rPr>
              <a:t>батьківських</a:t>
            </a:r>
            <a:r>
              <a:rPr lang="en-US" sz="3299" spc="115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3299" spc="115" dirty="0" err="1">
                <a:solidFill>
                  <a:srgbClr val="000000"/>
                </a:solidFill>
                <a:latin typeface="Lora"/>
              </a:rPr>
              <a:t>прав</a:t>
            </a:r>
            <a:r>
              <a:rPr lang="en-US" sz="3299" spc="115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3299" spc="115" dirty="0" err="1">
                <a:solidFill>
                  <a:srgbClr val="000000"/>
                </a:solidFill>
                <a:latin typeface="Lora"/>
              </a:rPr>
              <a:t>відносно</a:t>
            </a:r>
            <a:r>
              <a:rPr lang="en-US" sz="3299" spc="115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3299" spc="115" dirty="0">
                <a:solidFill>
                  <a:srgbClr val="000000"/>
                </a:solidFill>
                <a:latin typeface="Lora Bold"/>
              </a:rPr>
              <a:t>3</a:t>
            </a:r>
            <a:r>
              <a:rPr lang="en-US" sz="3299" spc="115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3299" spc="115" dirty="0" err="1">
                <a:solidFill>
                  <a:srgbClr val="000000"/>
                </a:solidFill>
                <a:latin typeface="Lora"/>
              </a:rPr>
              <a:t>дітей</a:t>
            </a:r>
            <a:r>
              <a:rPr lang="en-US" sz="3299" spc="115" dirty="0">
                <a:solidFill>
                  <a:srgbClr val="000000"/>
                </a:solidFill>
                <a:latin typeface="Lora"/>
              </a:rPr>
              <a:t>. </a:t>
            </a:r>
          </a:p>
          <a:p>
            <a:pPr>
              <a:lnSpc>
                <a:spcPts val="3266"/>
              </a:lnSpc>
            </a:pPr>
            <a:endParaRPr lang="en-US" sz="3299" spc="115" dirty="0">
              <a:solidFill>
                <a:srgbClr val="000000"/>
              </a:solidFill>
              <a:latin typeface="Lora"/>
            </a:endParaRPr>
          </a:p>
          <a:p>
            <a:pPr>
              <a:lnSpc>
                <a:spcPts val="3266"/>
              </a:lnSpc>
            </a:pPr>
            <a:r>
              <a:rPr lang="en-US" sz="3299" spc="115" dirty="0">
                <a:solidFill>
                  <a:srgbClr val="000000"/>
                </a:solidFill>
                <a:latin typeface="Lora Bold"/>
              </a:rPr>
              <a:t>46</a:t>
            </a:r>
            <a:r>
              <a:rPr lang="en-US" sz="3299" spc="115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3299" spc="115" dirty="0" err="1">
                <a:solidFill>
                  <a:srgbClr val="000000"/>
                </a:solidFill>
                <a:latin typeface="Lora"/>
              </a:rPr>
              <a:t>батьків</a:t>
            </a:r>
            <a:r>
              <a:rPr lang="en-US" sz="3299" spc="115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3299" spc="115" dirty="0" err="1">
                <a:solidFill>
                  <a:srgbClr val="000000"/>
                </a:solidFill>
                <a:latin typeface="Lora"/>
              </a:rPr>
              <a:t>притягнуті</a:t>
            </a:r>
            <a:r>
              <a:rPr lang="en-US" sz="3299" spc="115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3299" spc="115" dirty="0" err="1">
                <a:solidFill>
                  <a:srgbClr val="000000"/>
                </a:solidFill>
                <a:latin typeface="Lora"/>
              </a:rPr>
              <a:t>до</a:t>
            </a:r>
            <a:r>
              <a:rPr lang="en-US" sz="3299" spc="115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3299" spc="115" dirty="0" err="1">
                <a:solidFill>
                  <a:srgbClr val="000000"/>
                </a:solidFill>
                <a:latin typeface="Lora"/>
              </a:rPr>
              <a:t>адміністративної</a:t>
            </a:r>
            <a:r>
              <a:rPr lang="en-US" sz="3299" spc="115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3299" spc="115" dirty="0" err="1">
                <a:solidFill>
                  <a:srgbClr val="000000"/>
                </a:solidFill>
                <a:latin typeface="Lora"/>
              </a:rPr>
              <a:t>відповідальності</a:t>
            </a:r>
            <a:r>
              <a:rPr lang="en-US" sz="3299" spc="115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3299" spc="115" dirty="0" err="1">
                <a:solidFill>
                  <a:srgbClr val="000000"/>
                </a:solidFill>
                <a:latin typeface="Lora"/>
              </a:rPr>
              <a:t>за</a:t>
            </a:r>
            <a:r>
              <a:rPr lang="en-US" sz="3299" spc="115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3299" spc="115" dirty="0" err="1">
                <a:solidFill>
                  <a:srgbClr val="000000"/>
                </a:solidFill>
                <a:latin typeface="Lora"/>
              </a:rPr>
              <a:t>ухилення</a:t>
            </a:r>
            <a:r>
              <a:rPr lang="en-US" sz="3299" spc="115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3299" spc="115" dirty="0" err="1">
                <a:solidFill>
                  <a:srgbClr val="000000"/>
                </a:solidFill>
                <a:latin typeface="Lora"/>
              </a:rPr>
              <a:t>від</a:t>
            </a:r>
            <a:r>
              <a:rPr lang="en-US" sz="3299" spc="115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3299" spc="115" dirty="0" err="1">
                <a:solidFill>
                  <a:srgbClr val="000000"/>
                </a:solidFill>
                <a:latin typeface="Lora"/>
              </a:rPr>
              <a:t>виконання</a:t>
            </a:r>
            <a:r>
              <a:rPr lang="en-US" sz="3299" spc="115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3299" spc="115" dirty="0" err="1">
                <a:solidFill>
                  <a:srgbClr val="000000"/>
                </a:solidFill>
                <a:latin typeface="Lora"/>
              </a:rPr>
              <a:t>батьківських</a:t>
            </a:r>
            <a:r>
              <a:rPr lang="en-US" sz="3299" spc="115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3299" spc="115" dirty="0" err="1">
                <a:solidFill>
                  <a:srgbClr val="000000"/>
                </a:solidFill>
                <a:latin typeface="Lora"/>
              </a:rPr>
              <a:t>обов’язків</a:t>
            </a:r>
            <a:r>
              <a:rPr lang="en-US" sz="3299" spc="115" dirty="0">
                <a:solidFill>
                  <a:srgbClr val="000000"/>
                </a:solidFill>
                <a:latin typeface="Lora"/>
              </a:rPr>
              <a:t>. </a:t>
            </a:r>
          </a:p>
          <a:p>
            <a:pPr>
              <a:lnSpc>
                <a:spcPts val="3266"/>
              </a:lnSpc>
            </a:pPr>
            <a:endParaRPr lang="en-US" sz="3299" spc="115" dirty="0">
              <a:solidFill>
                <a:srgbClr val="000000"/>
              </a:solidFill>
              <a:latin typeface="Lora"/>
            </a:endParaRPr>
          </a:p>
          <a:p>
            <a:pPr>
              <a:lnSpc>
                <a:spcPts val="4000"/>
              </a:lnSpc>
            </a:pPr>
            <a:r>
              <a:rPr lang="en-US" sz="3299" spc="115" dirty="0" err="1">
                <a:solidFill>
                  <a:srgbClr val="000000"/>
                </a:solidFill>
                <a:latin typeface="Lora"/>
              </a:rPr>
              <a:t>Протягом</a:t>
            </a:r>
            <a:r>
              <a:rPr lang="en-US" sz="3299" spc="115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3299" spc="115" dirty="0" err="1">
                <a:solidFill>
                  <a:srgbClr val="000000"/>
                </a:solidFill>
                <a:latin typeface="Lora"/>
              </a:rPr>
              <a:t>року</a:t>
            </a:r>
            <a:r>
              <a:rPr lang="en-US" sz="3299" spc="115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3299" spc="115" dirty="0" err="1">
                <a:solidFill>
                  <a:srgbClr val="000000"/>
                </a:solidFill>
                <a:latin typeface="Lora"/>
              </a:rPr>
              <a:t>проведено</a:t>
            </a:r>
            <a:r>
              <a:rPr lang="en-US" sz="3299" spc="115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3299" spc="115" dirty="0">
                <a:solidFill>
                  <a:srgbClr val="000000"/>
                </a:solidFill>
                <a:latin typeface="Lora Bold"/>
              </a:rPr>
              <a:t>30</a:t>
            </a:r>
            <a:r>
              <a:rPr lang="en-US" sz="3299" spc="115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3299" spc="115" dirty="0" err="1" smtClean="0">
                <a:solidFill>
                  <a:srgbClr val="000000"/>
                </a:solidFill>
                <a:latin typeface="Lora"/>
              </a:rPr>
              <a:t>загально</a:t>
            </a:r>
            <a:r>
              <a:rPr lang="uk-UA" sz="3299" spc="115" dirty="0" smtClean="0">
                <a:solidFill>
                  <a:srgbClr val="000000"/>
                </a:solidFill>
                <a:latin typeface="Lora"/>
              </a:rPr>
              <a:t>-</a:t>
            </a:r>
            <a:r>
              <a:rPr lang="en-US" sz="3299" spc="115" dirty="0" err="1" smtClean="0">
                <a:solidFill>
                  <a:srgbClr val="000000"/>
                </a:solidFill>
                <a:latin typeface="Lora"/>
              </a:rPr>
              <a:t>міських</a:t>
            </a:r>
            <a:r>
              <a:rPr lang="en-US" sz="3299" spc="115" dirty="0" smtClean="0">
                <a:solidFill>
                  <a:srgbClr val="000000"/>
                </a:solidFill>
                <a:latin typeface="Lora"/>
              </a:rPr>
              <a:t> </a:t>
            </a:r>
            <a:r>
              <a:rPr lang="en-US" sz="3299" spc="115" dirty="0" err="1">
                <a:solidFill>
                  <a:srgbClr val="000000"/>
                </a:solidFill>
                <a:latin typeface="Lora"/>
              </a:rPr>
              <a:t>профілактичних</a:t>
            </a:r>
            <a:r>
              <a:rPr lang="en-US" sz="3299" spc="115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3299" spc="115" dirty="0" err="1">
                <a:solidFill>
                  <a:srgbClr val="000000"/>
                </a:solidFill>
                <a:latin typeface="Lora"/>
              </a:rPr>
              <a:t>рейдів</a:t>
            </a:r>
            <a:r>
              <a:rPr lang="en-US" sz="3299" spc="115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3299" spc="115" dirty="0" err="1">
                <a:solidFill>
                  <a:srgbClr val="000000"/>
                </a:solidFill>
                <a:latin typeface="Lora"/>
              </a:rPr>
              <a:t>під</a:t>
            </a:r>
            <a:r>
              <a:rPr lang="en-US" sz="3299" spc="115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3299" spc="115" dirty="0" err="1">
                <a:solidFill>
                  <a:srgbClr val="000000"/>
                </a:solidFill>
                <a:latin typeface="Lora"/>
              </a:rPr>
              <a:t>час</a:t>
            </a:r>
            <a:r>
              <a:rPr lang="en-US" sz="3299" spc="115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3299" spc="115" dirty="0" err="1">
                <a:solidFill>
                  <a:srgbClr val="000000"/>
                </a:solidFill>
                <a:latin typeface="Lora"/>
              </a:rPr>
              <a:t>яких</a:t>
            </a:r>
            <a:r>
              <a:rPr lang="en-US" sz="3299" spc="115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3299" spc="115" dirty="0" err="1">
                <a:solidFill>
                  <a:srgbClr val="000000"/>
                </a:solidFill>
                <a:latin typeface="Lora"/>
              </a:rPr>
              <a:t>виявлено</a:t>
            </a:r>
            <a:r>
              <a:rPr lang="en-US" sz="3299" spc="115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3299" spc="115" dirty="0">
                <a:solidFill>
                  <a:srgbClr val="000000"/>
                </a:solidFill>
                <a:latin typeface="Lora Bold"/>
              </a:rPr>
              <a:t>49</a:t>
            </a:r>
            <a:r>
              <a:rPr lang="en-US" sz="3299" spc="115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3299" spc="115" dirty="0" err="1">
                <a:solidFill>
                  <a:srgbClr val="000000"/>
                </a:solidFill>
                <a:latin typeface="Lora"/>
              </a:rPr>
              <a:t>дітей</a:t>
            </a:r>
            <a:r>
              <a:rPr lang="en-US" sz="3299" spc="115" dirty="0">
                <a:solidFill>
                  <a:srgbClr val="000000"/>
                </a:solidFill>
                <a:latin typeface="Lora"/>
              </a:rPr>
              <a:t>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2168" y="-1851709"/>
            <a:ext cx="39624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reeform 2"/>
          <p:cNvSpPr/>
          <p:nvPr/>
        </p:nvSpPr>
        <p:spPr>
          <a:xfrm>
            <a:off x="587040" y="413471"/>
            <a:ext cx="7265592" cy="9460058"/>
          </a:xfrm>
          <a:custGeom>
            <a:avLst/>
            <a:gdLst/>
            <a:ahLst/>
            <a:cxnLst/>
            <a:rect l="l" t="t" r="r" b="b"/>
            <a:pathLst>
              <a:path w="7265592" h="9460058">
                <a:moveTo>
                  <a:pt x="0" y="0"/>
                </a:moveTo>
                <a:lnTo>
                  <a:pt x="7265592" y="0"/>
                </a:lnTo>
                <a:lnTo>
                  <a:pt x="7265592" y="9460058"/>
                </a:lnTo>
                <a:lnTo>
                  <a:pt x="0" y="94600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302" r="-8423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662041" y="8831913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667717" y="129491"/>
            <a:ext cx="1465651" cy="1480455"/>
          </a:xfrm>
          <a:custGeom>
            <a:avLst/>
            <a:gdLst/>
            <a:ahLst/>
            <a:cxnLst/>
            <a:rect l="l" t="t" r="r" b="b"/>
            <a:pathLst>
              <a:path w="1465651" h="1480455">
                <a:moveTo>
                  <a:pt x="0" y="0"/>
                </a:moveTo>
                <a:lnTo>
                  <a:pt x="1465651" y="0"/>
                </a:lnTo>
                <a:lnTo>
                  <a:pt x="1465651" y="1480455"/>
                </a:lnTo>
                <a:lnTo>
                  <a:pt x="0" y="14804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8437966" y="537296"/>
            <a:ext cx="7224075" cy="756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40"/>
              </a:lnSpc>
            </a:pPr>
            <a:r>
              <a:rPr lang="en-US" sz="6000" spc="210" dirty="0" err="1">
                <a:solidFill>
                  <a:srgbClr val="040506"/>
                </a:solidFill>
                <a:latin typeface="Lora"/>
              </a:rPr>
              <a:t>Охорона</a:t>
            </a:r>
            <a:r>
              <a:rPr lang="en-US" sz="6000" spc="210" dirty="0">
                <a:solidFill>
                  <a:srgbClr val="040506"/>
                </a:solidFill>
                <a:latin typeface="Lora"/>
              </a:rPr>
              <a:t> </a:t>
            </a:r>
            <a:r>
              <a:rPr lang="en-US" sz="6000" spc="210" dirty="0" err="1">
                <a:solidFill>
                  <a:srgbClr val="040506"/>
                </a:solidFill>
                <a:latin typeface="Lora"/>
              </a:rPr>
              <a:t>здоров’я</a:t>
            </a:r>
            <a:r>
              <a:rPr lang="en-US" sz="6000" spc="210" dirty="0">
                <a:solidFill>
                  <a:srgbClr val="040506"/>
                </a:solidFill>
                <a:latin typeface="Lora"/>
              </a:rPr>
              <a:t>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217930" y="1891776"/>
            <a:ext cx="9347396" cy="1440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64"/>
              </a:lnSpc>
            </a:pPr>
            <a:r>
              <a:rPr lang="en-US" sz="2800" spc="274">
                <a:solidFill>
                  <a:srgbClr val="231F20"/>
                </a:solidFill>
                <a:latin typeface="Lora"/>
              </a:rPr>
              <a:t>У звітному році проведено поточні ремонти приміщень поліклінічного корпусу дитячої поліклініки вул.Грушевського7.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217930" y="3753117"/>
            <a:ext cx="9915438" cy="2412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64"/>
              </a:lnSpc>
            </a:pPr>
            <a:r>
              <a:rPr lang="en-US" sz="2800" spc="274">
                <a:solidFill>
                  <a:srgbClr val="231F20"/>
                </a:solidFill>
                <a:latin typeface="Lora"/>
              </a:rPr>
              <a:t>В рамках проєкту UNICEF «Впровадження універсальної прогресивної моделі патронажу вдома дітей до 3-річного віку» отримали в користування автомобіль для покращення надання первинної допомоги дітям до 3 років.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915400" y="6701765"/>
            <a:ext cx="5334000" cy="3282229"/>
          </a:xfrm>
          <a:prstGeom prst="roundRect">
            <a:avLst/>
          </a:prstGeom>
          <a:solidFill>
            <a:srgbClr val="3559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TextBox 8"/>
          <p:cNvSpPr txBox="1"/>
          <p:nvPr/>
        </p:nvSpPr>
        <p:spPr>
          <a:xfrm>
            <a:off x="9296400" y="8342880"/>
            <a:ext cx="4572000" cy="12695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312"/>
              </a:lnSpc>
              <a:spcBef>
                <a:spcPct val="0"/>
              </a:spcBef>
            </a:pPr>
            <a:r>
              <a:rPr lang="en-US" sz="2400" spc="235" dirty="0" err="1">
                <a:solidFill>
                  <a:srgbClr val="FFFFFF"/>
                </a:solidFill>
                <a:latin typeface="Lora Bold"/>
              </a:rPr>
              <a:t>на</a:t>
            </a:r>
            <a:r>
              <a:rPr lang="en-US" sz="2400" spc="235" dirty="0">
                <a:solidFill>
                  <a:srgbClr val="FFFFFF"/>
                </a:solidFill>
                <a:latin typeface="Lora Bold"/>
              </a:rPr>
              <a:t> </a:t>
            </a:r>
            <a:r>
              <a:rPr lang="en-US" sz="2400" spc="235" dirty="0" err="1">
                <a:solidFill>
                  <a:srgbClr val="FFFFFF"/>
                </a:solidFill>
                <a:latin typeface="Lora Bold"/>
              </a:rPr>
              <a:t>кінець</a:t>
            </a:r>
            <a:r>
              <a:rPr lang="en-US" sz="2400" spc="235" dirty="0">
                <a:solidFill>
                  <a:srgbClr val="FFFFFF"/>
                </a:solidFill>
                <a:latin typeface="Lora Bold"/>
              </a:rPr>
              <a:t> 2023 </a:t>
            </a:r>
            <a:r>
              <a:rPr lang="en-US" sz="2400" spc="235" dirty="0" err="1">
                <a:solidFill>
                  <a:srgbClr val="FFFFFF"/>
                </a:solidFill>
                <a:latin typeface="Lora Bold"/>
              </a:rPr>
              <a:t>року</a:t>
            </a:r>
            <a:r>
              <a:rPr lang="en-US" sz="2400" spc="235" dirty="0">
                <a:solidFill>
                  <a:srgbClr val="FFFFFF"/>
                </a:solidFill>
                <a:latin typeface="Lora Bold"/>
              </a:rPr>
              <a:t> </a:t>
            </a:r>
            <a:r>
              <a:rPr lang="en-US" sz="2400" spc="235" dirty="0" err="1">
                <a:solidFill>
                  <a:srgbClr val="FFFFFF"/>
                </a:solidFill>
                <a:latin typeface="Lora Bold"/>
              </a:rPr>
              <a:t>укладено</a:t>
            </a:r>
            <a:r>
              <a:rPr lang="en-US" sz="2400" spc="235" dirty="0">
                <a:solidFill>
                  <a:srgbClr val="FFFFFF"/>
                </a:solidFill>
                <a:latin typeface="Lora Bold"/>
              </a:rPr>
              <a:t> 51,8 </a:t>
            </a:r>
            <a:r>
              <a:rPr lang="en-US" sz="2400" spc="235" dirty="0" err="1">
                <a:solidFill>
                  <a:srgbClr val="FFFFFF"/>
                </a:solidFill>
                <a:latin typeface="Lora Bold"/>
              </a:rPr>
              <a:t>тис</a:t>
            </a:r>
            <a:r>
              <a:rPr lang="en-US" sz="2400" spc="235" dirty="0" smtClean="0">
                <a:solidFill>
                  <a:srgbClr val="FFFFFF"/>
                </a:solidFill>
                <a:latin typeface="Lora Bold"/>
              </a:rPr>
              <a:t>.</a:t>
            </a:r>
            <a:r>
              <a:rPr lang="uk-UA" sz="2400" spc="235" dirty="0" smtClean="0">
                <a:solidFill>
                  <a:srgbClr val="FFFFFF"/>
                </a:solidFill>
                <a:latin typeface="Lora Bold"/>
              </a:rPr>
              <a:t> </a:t>
            </a:r>
            <a:r>
              <a:rPr lang="en-US" sz="2400" spc="235" dirty="0" err="1" smtClean="0">
                <a:solidFill>
                  <a:srgbClr val="FFFFFF"/>
                </a:solidFill>
                <a:latin typeface="Lora Bold"/>
              </a:rPr>
              <a:t>декларації</a:t>
            </a:r>
            <a:r>
              <a:rPr lang="en-US" sz="2400" spc="235" dirty="0" smtClean="0">
                <a:solidFill>
                  <a:srgbClr val="FFFFFF"/>
                </a:solidFill>
                <a:latin typeface="Lora Bold"/>
              </a:rPr>
              <a:t> </a:t>
            </a:r>
            <a:r>
              <a:rPr lang="en-US" sz="2400" spc="235" dirty="0">
                <a:solidFill>
                  <a:srgbClr val="FFFFFF"/>
                </a:solidFill>
                <a:latin typeface="Lora Bold"/>
              </a:rPr>
              <a:t>з </a:t>
            </a:r>
            <a:r>
              <a:rPr lang="en-US" sz="2400" spc="235" dirty="0" err="1">
                <a:solidFill>
                  <a:srgbClr val="FFFFFF"/>
                </a:solidFill>
                <a:latin typeface="Lora Bold"/>
              </a:rPr>
              <a:t>пацієнтами</a:t>
            </a:r>
            <a:endParaRPr lang="en-US" sz="2400" spc="235" dirty="0">
              <a:solidFill>
                <a:srgbClr val="FFFFFF"/>
              </a:solidFill>
              <a:latin typeface="Lora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887000" y="7020936"/>
            <a:ext cx="1390797" cy="1196085"/>
          </a:xfrm>
          <a:custGeom>
            <a:avLst/>
            <a:gdLst/>
            <a:ahLst/>
            <a:cxnLst/>
            <a:rect l="l" t="t" r="r" b="b"/>
            <a:pathLst>
              <a:path w="1390797" h="1196085">
                <a:moveTo>
                  <a:pt x="0" y="0"/>
                </a:moveTo>
                <a:lnTo>
                  <a:pt x="1390797" y="0"/>
                </a:lnTo>
                <a:lnTo>
                  <a:pt x="1390797" y="1196086"/>
                </a:lnTo>
                <a:lnTo>
                  <a:pt x="0" y="119608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76581" y="1947633"/>
            <a:ext cx="4687320" cy="4687320"/>
          </a:xfrm>
          <a:custGeom>
            <a:avLst/>
            <a:gdLst/>
            <a:ahLst/>
            <a:cxnLst/>
            <a:rect l="l" t="t" r="r" b="b"/>
            <a:pathLst>
              <a:path w="4687320" h="4687320">
                <a:moveTo>
                  <a:pt x="0" y="0"/>
                </a:moveTo>
                <a:lnTo>
                  <a:pt x="4687320" y="0"/>
                </a:lnTo>
                <a:lnTo>
                  <a:pt x="4687320" y="4687320"/>
                </a:lnTo>
                <a:lnTo>
                  <a:pt x="0" y="46873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304800" y="-1960446"/>
            <a:ext cx="7165218" cy="6482637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97D5A"/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377093" y="608002"/>
            <a:ext cx="1186511" cy="1925877"/>
            <a:chOff x="0" y="0"/>
            <a:chExt cx="1451520" cy="2356025"/>
          </a:xfrm>
        </p:grpSpPr>
        <p:sp>
          <p:nvSpPr>
            <p:cNvPr id="7" name="Freeform 7"/>
            <p:cNvSpPr/>
            <p:nvPr/>
          </p:nvSpPr>
          <p:spPr>
            <a:xfrm>
              <a:off x="0" y="-19812"/>
              <a:ext cx="1474216" cy="2419862"/>
            </a:xfrm>
            <a:custGeom>
              <a:avLst/>
              <a:gdLst/>
              <a:ahLst/>
              <a:cxnLst/>
              <a:rect l="l" t="t" r="r" b="b"/>
              <a:pathLst>
                <a:path w="1474216" h="2419862">
                  <a:moveTo>
                    <a:pt x="1394587" y="1352246"/>
                  </a:moveTo>
                  <a:lnTo>
                    <a:pt x="395351" y="2341235"/>
                  </a:lnTo>
                  <a:cubicBezTo>
                    <a:pt x="315849" y="2419862"/>
                    <a:pt x="186944" y="2419862"/>
                    <a:pt x="107315" y="2341235"/>
                  </a:cubicBezTo>
                  <a:lnTo>
                    <a:pt x="0" y="2234922"/>
                  </a:lnTo>
                  <a:lnTo>
                    <a:pt x="891286" y="1352246"/>
                  </a:lnTo>
                  <a:cubicBezTo>
                    <a:pt x="970788" y="1273579"/>
                    <a:pt x="970788" y="1145903"/>
                    <a:pt x="891286" y="1067236"/>
                  </a:cubicBezTo>
                  <a:lnTo>
                    <a:pt x="0" y="185188"/>
                  </a:lnTo>
                  <a:lnTo>
                    <a:pt x="107442" y="78875"/>
                  </a:lnTo>
                  <a:cubicBezTo>
                    <a:pt x="186944" y="0"/>
                    <a:pt x="315849" y="0"/>
                    <a:pt x="395478" y="78875"/>
                  </a:cubicBezTo>
                  <a:lnTo>
                    <a:pt x="1394714" y="1067236"/>
                  </a:lnTo>
                  <a:cubicBezTo>
                    <a:pt x="1474216" y="1145903"/>
                    <a:pt x="1474216" y="1273579"/>
                    <a:pt x="1394714" y="1352246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8511896" y="1257335"/>
            <a:ext cx="325815" cy="605415"/>
            <a:chOff x="0" y="0"/>
            <a:chExt cx="406080" cy="754560"/>
          </a:xfrm>
        </p:grpSpPr>
        <p:sp>
          <p:nvSpPr>
            <p:cNvPr id="9" name="Freeform 9"/>
            <p:cNvSpPr/>
            <p:nvPr/>
          </p:nvSpPr>
          <p:spPr>
            <a:xfrm>
              <a:off x="0" y="-32385"/>
              <a:ext cx="446659" cy="842137"/>
            </a:xfrm>
            <a:custGeom>
              <a:avLst/>
              <a:gdLst/>
              <a:ahLst/>
              <a:cxnLst/>
              <a:rect l="l" t="t" r="r" b="b"/>
              <a:pathLst>
                <a:path w="446659" h="842137">
                  <a:moveTo>
                    <a:pt x="350393" y="246126"/>
                  </a:moveTo>
                  <a:lnTo>
                    <a:pt x="165354" y="60960"/>
                  </a:lnTo>
                  <a:cubicBezTo>
                    <a:pt x="104394" y="0"/>
                    <a:pt x="0" y="42926"/>
                    <a:pt x="0" y="129413"/>
                  </a:cubicBezTo>
                  <a:lnTo>
                    <a:pt x="0" y="712724"/>
                  </a:lnTo>
                  <a:cubicBezTo>
                    <a:pt x="0" y="799211"/>
                    <a:pt x="104394" y="842137"/>
                    <a:pt x="165354" y="781177"/>
                  </a:cubicBezTo>
                  <a:lnTo>
                    <a:pt x="350393" y="596138"/>
                  </a:lnTo>
                  <a:cubicBezTo>
                    <a:pt x="446659" y="499237"/>
                    <a:pt x="446659" y="342519"/>
                    <a:pt x="350393" y="246126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8764652" y="408348"/>
            <a:ext cx="9470669" cy="2303389"/>
            <a:chOff x="0" y="0"/>
            <a:chExt cx="7880501" cy="191664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937412" cy="1963166"/>
            </a:xfrm>
            <a:custGeom>
              <a:avLst/>
              <a:gdLst/>
              <a:ahLst/>
              <a:cxnLst/>
              <a:rect l="l" t="t" r="r" b="b"/>
              <a:pathLst>
                <a:path w="7937412" h="1963166">
                  <a:moveTo>
                    <a:pt x="6908770" y="0"/>
                  </a:moveTo>
                  <a:lnTo>
                    <a:pt x="0" y="0"/>
                  </a:lnTo>
                  <a:lnTo>
                    <a:pt x="895338" y="837565"/>
                  </a:lnTo>
                  <a:cubicBezTo>
                    <a:pt x="937546" y="877062"/>
                    <a:pt x="959261" y="929386"/>
                    <a:pt x="959261" y="981583"/>
                  </a:cubicBezTo>
                  <a:cubicBezTo>
                    <a:pt x="959261" y="1033780"/>
                    <a:pt x="938225" y="1085596"/>
                    <a:pt x="895338" y="1125601"/>
                  </a:cubicBezTo>
                  <a:lnTo>
                    <a:pt x="679" y="1963166"/>
                  </a:lnTo>
                  <a:lnTo>
                    <a:pt x="6908227" y="1963166"/>
                  </a:lnTo>
                  <a:lnTo>
                    <a:pt x="7937412" y="981583"/>
                  </a:lnTo>
                  <a:lnTo>
                    <a:pt x="6908770" y="0"/>
                  </a:lnTo>
                  <a:close/>
                </a:path>
              </a:pathLst>
            </a:custGeom>
            <a:solidFill>
              <a:srgbClr val="1C5739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4640956" y="3251056"/>
            <a:ext cx="1127182" cy="1848086"/>
            <a:chOff x="0" y="0"/>
            <a:chExt cx="1452240" cy="2381040"/>
          </a:xfrm>
        </p:grpSpPr>
        <p:sp>
          <p:nvSpPr>
            <p:cNvPr id="13" name="Freeform 13"/>
            <p:cNvSpPr/>
            <p:nvPr/>
          </p:nvSpPr>
          <p:spPr>
            <a:xfrm>
              <a:off x="-19685" y="-19812"/>
              <a:ext cx="1474216" cy="2444877"/>
            </a:xfrm>
            <a:custGeom>
              <a:avLst/>
              <a:gdLst/>
              <a:ahLst/>
              <a:cxnLst/>
              <a:rect l="l" t="t" r="r" b="b"/>
              <a:pathLst>
                <a:path w="1474216" h="2444877">
                  <a:moveTo>
                    <a:pt x="78994" y="1078484"/>
                  </a:moveTo>
                  <a:lnTo>
                    <a:pt x="1078611" y="78994"/>
                  </a:lnTo>
                  <a:cubicBezTo>
                    <a:pt x="1158240" y="0"/>
                    <a:pt x="1287145" y="0"/>
                    <a:pt x="1366774" y="78994"/>
                  </a:cubicBezTo>
                  <a:lnTo>
                    <a:pt x="1474216" y="186436"/>
                  </a:lnTo>
                  <a:lnTo>
                    <a:pt x="582549" y="1078484"/>
                  </a:lnTo>
                  <a:cubicBezTo>
                    <a:pt x="502920" y="1157986"/>
                    <a:pt x="502920" y="1287018"/>
                    <a:pt x="582549" y="1366520"/>
                  </a:cubicBezTo>
                  <a:lnTo>
                    <a:pt x="1474216" y="2257933"/>
                  </a:lnTo>
                  <a:lnTo>
                    <a:pt x="1366774" y="2365375"/>
                  </a:lnTo>
                  <a:cubicBezTo>
                    <a:pt x="1287145" y="2444877"/>
                    <a:pt x="1158240" y="2444877"/>
                    <a:pt x="1078611" y="2365375"/>
                  </a:cubicBezTo>
                  <a:lnTo>
                    <a:pt x="78994" y="1366012"/>
                  </a:lnTo>
                  <a:cubicBezTo>
                    <a:pt x="0" y="1286510"/>
                    <a:pt x="0" y="1158113"/>
                    <a:pt x="78994" y="1078484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5297354" y="3872391"/>
            <a:ext cx="325815" cy="605415"/>
            <a:chOff x="0" y="0"/>
            <a:chExt cx="406080" cy="754560"/>
          </a:xfrm>
        </p:grpSpPr>
        <p:sp>
          <p:nvSpPr>
            <p:cNvPr id="15" name="Freeform 15"/>
            <p:cNvSpPr/>
            <p:nvPr/>
          </p:nvSpPr>
          <p:spPr>
            <a:xfrm>
              <a:off x="-24257" y="-32385"/>
              <a:ext cx="447294" cy="842264"/>
            </a:xfrm>
            <a:custGeom>
              <a:avLst/>
              <a:gdLst/>
              <a:ahLst/>
              <a:cxnLst/>
              <a:rect l="l" t="t" r="r" b="b"/>
              <a:pathLst>
                <a:path w="447294" h="842264">
                  <a:moveTo>
                    <a:pt x="96901" y="596138"/>
                  </a:moveTo>
                  <a:lnTo>
                    <a:pt x="281940" y="781304"/>
                  </a:lnTo>
                  <a:cubicBezTo>
                    <a:pt x="342900" y="842264"/>
                    <a:pt x="447294" y="799338"/>
                    <a:pt x="447294" y="712851"/>
                  </a:cubicBezTo>
                  <a:lnTo>
                    <a:pt x="447294" y="129413"/>
                  </a:lnTo>
                  <a:cubicBezTo>
                    <a:pt x="447294" y="42926"/>
                    <a:pt x="342900" y="0"/>
                    <a:pt x="281940" y="60960"/>
                  </a:cubicBezTo>
                  <a:lnTo>
                    <a:pt x="96901" y="246126"/>
                  </a:lnTo>
                  <a:cubicBezTo>
                    <a:pt x="0" y="343027"/>
                    <a:pt x="0" y="499237"/>
                    <a:pt x="96901" y="596138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5736944" y="3012445"/>
            <a:ext cx="9723318" cy="2229572"/>
            <a:chOff x="0" y="0"/>
            <a:chExt cx="8358600" cy="191664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416061" cy="1963166"/>
            </a:xfrm>
            <a:custGeom>
              <a:avLst/>
              <a:gdLst/>
              <a:ahLst/>
              <a:cxnLst/>
              <a:rect l="l" t="t" r="r" b="b"/>
              <a:pathLst>
                <a:path w="8416061" h="1963166">
                  <a:moveTo>
                    <a:pt x="1095772" y="1963166"/>
                  </a:moveTo>
                  <a:lnTo>
                    <a:pt x="8416061" y="1963166"/>
                  </a:lnTo>
                  <a:lnTo>
                    <a:pt x="7473988" y="1125601"/>
                  </a:lnTo>
                  <a:cubicBezTo>
                    <a:pt x="7429236" y="1086104"/>
                    <a:pt x="7406212" y="1033780"/>
                    <a:pt x="7406212" y="981583"/>
                  </a:cubicBezTo>
                  <a:cubicBezTo>
                    <a:pt x="7406212" y="929386"/>
                    <a:pt x="7428661" y="877570"/>
                    <a:pt x="7473988" y="837565"/>
                  </a:cubicBezTo>
                  <a:lnTo>
                    <a:pt x="8415552" y="0"/>
                  </a:lnTo>
                  <a:lnTo>
                    <a:pt x="1095772" y="0"/>
                  </a:lnTo>
                  <a:lnTo>
                    <a:pt x="0" y="980948"/>
                  </a:lnTo>
                  <a:lnTo>
                    <a:pt x="1095772" y="1963039"/>
                  </a:ln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3696489" y="5729773"/>
            <a:ext cx="1205138" cy="1976881"/>
            <a:chOff x="0" y="0"/>
            <a:chExt cx="1451520" cy="2381040"/>
          </a:xfrm>
        </p:grpSpPr>
        <p:sp>
          <p:nvSpPr>
            <p:cNvPr id="19" name="Freeform 19"/>
            <p:cNvSpPr/>
            <p:nvPr/>
          </p:nvSpPr>
          <p:spPr>
            <a:xfrm>
              <a:off x="0" y="-19812"/>
              <a:ext cx="1474216" cy="2444877"/>
            </a:xfrm>
            <a:custGeom>
              <a:avLst/>
              <a:gdLst/>
              <a:ahLst/>
              <a:cxnLst/>
              <a:rect l="l" t="t" r="r" b="b"/>
              <a:pathLst>
                <a:path w="1474216" h="2444877">
                  <a:moveTo>
                    <a:pt x="1394587" y="1366393"/>
                  </a:moveTo>
                  <a:lnTo>
                    <a:pt x="395351" y="2365883"/>
                  </a:lnTo>
                  <a:cubicBezTo>
                    <a:pt x="315849" y="2444877"/>
                    <a:pt x="186944" y="2444877"/>
                    <a:pt x="107315" y="2365883"/>
                  </a:cubicBezTo>
                  <a:lnTo>
                    <a:pt x="0" y="2258441"/>
                  </a:lnTo>
                  <a:lnTo>
                    <a:pt x="891286" y="1366393"/>
                  </a:lnTo>
                  <a:cubicBezTo>
                    <a:pt x="970788" y="1286891"/>
                    <a:pt x="970788" y="1157859"/>
                    <a:pt x="891286" y="1078357"/>
                  </a:cubicBezTo>
                  <a:lnTo>
                    <a:pt x="0" y="186944"/>
                  </a:lnTo>
                  <a:lnTo>
                    <a:pt x="107442" y="79502"/>
                  </a:lnTo>
                  <a:cubicBezTo>
                    <a:pt x="186944" y="0"/>
                    <a:pt x="315849" y="0"/>
                    <a:pt x="395478" y="79502"/>
                  </a:cubicBezTo>
                  <a:lnTo>
                    <a:pt x="1394714" y="1078357"/>
                  </a:lnTo>
                  <a:cubicBezTo>
                    <a:pt x="1474216" y="1157859"/>
                    <a:pt x="1474216" y="1286891"/>
                    <a:pt x="1394714" y="1366393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3728271" y="6415505"/>
            <a:ext cx="325815" cy="605415"/>
            <a:chOff x="0" y="0"/>
            <a:chExt cx="406080" cy="754560"/>
          </a:xfrm>
        </p:grpSpPr>
        <p:sp>
          <p:nvSpPr>
            <p:cNvPr id="21" name="Freeform 21"/>
            <p:cNvSpPr/>
            <p:nvPr/>
          </p:nvSpPr>
          <p:spPr>
            <a:xfrm>
              <a:off x="0" y="-32385"/>
              <a:ext cx="446659" cy="842137"/>
            </a:xfrm>
            <a:custGeom>
              <a:avLst/>
              <a:gdLst/>
              <a:ahLst/>
              <a:cxnLst/>
              <a:rect l="l" t="t" r="r" b="b"/>
              <a:pathLst>
                <a:path w="446659" h="842137">
                  <a:moveTo>
                    <a:pt x="350393" y="246126"/>
                  </a:moveTo>
                  <a:lnTo>
                    <a:pt x="165354" y="60960"/>
                  </a:lnTo>
                  <a:cubicBezTo>
                    <a:pt x="104394" y="0"/>
                    <a:pt x="0" y="42926"/>
                    <a:pt x="0" y="129413"/>
                  </a:cubicBezTo>
                  <a:lnTo>
                    <a:pt x="0" y="712724"/>
                  </a:lnTo>
                  <a:cubicBezTo>
                    <a:pt x="0" y="799211"/>
                    <a:pt x="104394" y="842137"/>
                    <a:pt x="165354" y="781177"/>
                  </a:cubicBezTo>
                  <a:lnTo>
                    <a:pt x="350393" y="596138"/>
                  </a:lnTo>
                  <a:cubicBezTo>
                    <a:pt x="446659" y="499237"/>
                    <a:pt x="446659" y="342519"/>
                    <a:pt x="350393" y="246126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4054086" y="5546817"/>
            <a:ext cx="10245443" cy="2247187"/>
            <a:chOff x="0" y="0"/>
            <a:chExt cx="8455696" cy="191664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512608" cy="1963166"/>
            </a:xfrm>
            <a:custGeom>
              <a:avLst/>
              <a:gdLst/>
              <a:ahLst/>
              <a:cxnLst/>
              <a:rect l="l" t="t" r="r" b="b"/>
              <a:pathLst>
                <a:path w="8512608" h="1963166">
                  <a:moveTo>
                    <a:pt x="7413038" y="0"/>
                  </a:moveTo>
                  <a:lnTo>
                    <a:pt x="0" y="0"/>
                  </a:lnTo>
                  <a:lnTo>
                    <a:pt x="960688" y="837565"/>
                  </a:lnTo>
                  <a:cubicBezTo>
                    <a:pt x="1005977" y="877062"/>
                    <a:pt x="1029277" y="929386"/>
                    <a:pt x="1029277" y="981583"/>
                  </a:cubicBezTo>
                  <a:cubicBezTo>
                    <a:pt x="1029277" y="1033780"/>
                    <a:pt x="1006705" y="1085596"/>
                    <a:pt x="960688" y="1125601"/>
                  </a:cubicBezTo>
                  <a:lnTo>
                    <a:pt x="728" y="1963166"/>
                  </a:lnTo>
                  <a:lnTo>
                    <a:pt x="7412456" y="1963166"/>
                  </a:lnTo>
                  <a:lnTo>
                    <a:pt x="8512608" y="981583"/>
                  </a:lnTo>
                  <a:lnTo>
                    <a:pt x="7413038" y="0"/>
                  </a:lnTo>
                  <a:close/>
                </a:path>
              </a:pathLst>
            </a:custGeom>
            <a:solidFill>
              <a:srgbClr val="1C5739"/>
            </a:solidFill>
          </p:spPr>
        </p:sp>
      </p:grpSp>
      <p:grpSp>
        <p:nvGrpSpPr>
          <p:cNvPr id="24" name="Group 24"/>
          <p:cNvGrpSpPr/>
          <p:nvPr/>
        </p:nvGrpSpPr>
        <p:grpSpPr>
          <a:xfrm>
            <a:off x="9990035" y="8119950"/>
            <a:ext cx="1217136" cy="1910409"/>
            <a:chOff x="0" y="0"/>
            <a:chExt cx="1516978" cy="2381040"/>
          </a:xfrm>
        </p:grpSpPr>
        <p:sp>
          <p:nvSpPr>
            <p:cNvPr id="25" name="Freeform 25"/>
            <p:cNvSpPr/>
            <p:nvPr/>
          </p:nvSpPr>
          <p:spPr>
            <a:xfrm>
              <a:off x="-19685" y="-19812"/>
              <a:ext cx="1538954" cy="2444877"/>
            </a:xfrm>
            <a:custGeom>
              <a:avLst/>
              <a:gdLst/>
              <a:ahLst/>
              <a:cxnLst/>
              <a:rect l="l" t="t" r="r" b="b"/>
              <a:pathLst>
                <a:path w="1538954" h="2444877">
                  <a:moveTo>
                    <a:pt x="81638" y="1078484"/>
                  </a:moveTo>
                  <a:lnTo>
                    <a:pt x="1125816" y="78994"/>
                  </a:lnTo>
                  <a:cubicBezTo>
                    <a:pt x="1208995" y="0"/>
                    <a:pt x="1343646" y="0"/>
                    <a:pt x="1426825" y="78994"/>
                  </a:cubicBezTo>
                  <a:lnTo>
                    <a:pt x="1538954" y="186436"/>
                  </a:lnTo>
                  <a:lnTo>
                    <a:pt x="607641" y="1078484"/>
                  </a:lnTo>
                  <a:cubicBezTo>
                    <a:pt x="524462" y="1157986"/>
                    <a:pt x="524462" y="1287018"/>
                    <a:pt x="607641" y="1366520"/>
                  </a:cubicBezTo>
                  <a:lnTo>
                    <a:pt x="1538954" y="2257933"/>
                  </a:lnTo>
                  <a:lnTo>
                    <a:pt x="1426825" y="2365375"/>
                  </a:lnTo>
                  <a:cubicBezTo>
                    <a:pt x="1343646" y="2444877"/>
                    <a:pt x="1208995" y="2444877"/>
                    <a:pt x="1125816" y="2365375"/>
                  </a:cubicBezTo>
                  <a:lnTo>
                    <a:pt x="81638" y="1366012"/>
                  </a:lnTo>
                  <a:cubicBezTo>
                    <a:pt x="0" y="1286510"/>
                    <a:pt x="0" y="1158113"/>
                    <a:pt x="81638" y="1078484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26" name="Group 26"/>
          <p:cNvGrpSpPr/>
          <p:nvPr/>
        </p:nvGrpSpPr>
        <p:grpSpPr>
          <a:xfrm>
            <a:off x="10722353" y="8772447"/>
            <a:ext cx="325815" cy="605415"/>
            <a:chOff x="0" y="0"/>
            <a:chExt cx="406080" cy="754560"/>
          </a:xfrm>
        </p:grpSpPr>
        <p:sp>
          <p:nvSpPr>
            <p:cNvPr id="27" name="Freeform 27"/>
            <p:cNvSpPr/>
            <p:nvPr/>
          </p:nvSpPr>
          <p:spPr>
            <a:xfrm>
              <a:off x="-24257" y="-32385"/>
              <a:ext cx="447294" cy="842264"/>
            </a:xfrm>
            <a:custGeom>
              <a:avLst/>
              <a:gdLst/>
              <a:ahLst/>
              <a:cxnLst/>
              <a:rect l="l" t="t" r="r" b="b"/>
              <a:pathLst>
                <a:path w="447294" h="842264">
                  <a:moveTo>
                    <a:pt x="96901" y="596138"/>
                  </a:moveTo>
                  <a:lnTo>
                    <a:pt x="281940" y="781304"/>
                  </a:lnTo>
                  <a:cubicBezTo>
                    <a:pt x="342900" y="842264"/>
                    <a:pt x="447294" y="799338"/>
                    <a:pt x="447294" y="712851"/>
                  </a:cubicBezTo>
                  <a:lnTo>
                    <a:pt x="447294" y="129413"/>
                  </a:lnTo>
                  <a:cubicBezTo>
                    <a:pt x="447294" y="42926"/>
                    <a:pt x="342900" y="0"/>
                    <a:pt x="281940" y="60960"/>
                  </a:cubicBezTo>
                  <a:lnTo>
                    <a:pt x="96901" y="246126"/>
                  </a:lnTo>
                  <a:cubicBezTo>
                    <a:pt x="0" y="343027"/>
                    <a:pt x="0" y="499237"/>
                    <a:pt x="96901" y="596138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28" name="Group 28"/>
          <p:cNvGrpSpPr/>
          <p:nvPr/>
        </p:nvGrpSpPr>
        <p:grpSpPr>
          <a:xfrm>
            <a:off x="1518849" y="8041654"/>
            <a:ext cx="9203504" cy="2067002"/>
            <a:chOff x="0" y="0"/>
            <a:chExt cx="8776670" cy="197114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834131" cy="2017666"/>
            </a:xfrm>
            <a:custGeom>
              <a:avLst/>
              <a:gdLst/>
              <a:ahLst/>
              <a:cxnLst/>
              <a:rect l="l" t="t" r="r" b="b"/>
              <a:pathLst>
                <a:path w="8834131" h="2017666">
                  <a:moveTo>
                    <a:pt x="1150579" y="2017666"/>
                  </a:moveTo>
                  <a:lnTo>
                    <a:pt x="8834131" y="2017666"/>
                  </a:lnTo>
                  <a:lnTo>
                    <a:pt x="7847812" y="1157607"/>
                  </a:lnTo>
                  <a:cubicBezTo>
                    <a:pt x="7800822" y="1116987"/>
                    <a:pt x="7776647" y="1063176"/>
                    <a:pt x="7776647" y="1009494"/>
                  </a:cubicBezTo>
                  <a:cubicBezTo>
                    <a:pt x="7776647" y="955813"/>
                    <a:pt x="7800218" y="902524"/>
                    <a:pt x="7847812" y="861381"/>
                  </a:cubicBezTo>
                  <a:lnTo>
                    <a:pt x="8833622" y="0"/>
                  </a:lnTo>
                  <a:lnTo>
                    <a:pt x="1150579" y="0"/>
                  </a:lnTo>
                  <a:lnTo>
                    <a:pt x="0" y="1008841"/>
                  </a:lnTo>
                  <a:lnTo>
                    <a:pt x="1150579" y="2017539"/>
                  </a:ln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30" name="Group 30"/>
          <p:cNvGrpSpPr/>
          <p:nvPr/>
        </p:nvGrpSpPr>
        <p:grpSpPr>
          <a:xfrm>
            <a:off x="14132849" y="5425808"/>
            <a:ext cx="3980329" cy="4736392"/>
            <a:chOff x="0" y="0"/>
            <a:chExt cx="3790950" cy="4511040"/>
          </a:xfrm>
        </p:grpSpPr>
        <p:sp>
          <p:nvSpPr>
            <p:cNvPr id="31" name="Freeform 31"/>
            <p:cNvSpPr/>
            <p:nvPr/>
          </p:nvSpPr>
          <p:spPr>
            <a:xfrm>
              <a:off x="158750" y="158750"/>
              <a:ext cx="3473450" cy="4193540"/>
            </a:xfrm>
            <a:custGeom>
              <a:avLst/>
              <a:gdLst/>
              <a:ahLst/>
              <a:cxnLst/>
              <a:rect l="l" t="t" r="r" b="b"/>
              <a:pathLst>
                <a:path w="3473450" h="419354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4"/>
              <a:stretch>
                <a:fillRect l="-4277" r="-125612"/>
              </a:stretch>
            </a:blipFill>
          </p:spPr>
        </p:sp>
      </p:grpSp>
      <p:sp>
        <p:nvSpPr>
          <p:cNvPr id="32" name="TextBox 32"/>
          <p:cNvSpPr txBox="1"/>
          <p:nvPr/>
        </p:nvSpPr>
        <p:spPr>
          <a:xfrm>
            <a:off x="149982" y="478155"/>
            <a:ext cx="6895060" cy="1005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280"/>
              </a:lnSpc>
              <a:spcBef>
                <a:spcPct val="0"/>
              </a:spcBef>
            </a:pPr>
            <a:r>
              <a:rPr lang="en-US" sz="6000" spc="588" dirty="0" err="1">
                <a:solidFill>
                  <a:srgbClr val="FFFFFF"/>
                </a:solidFill>
                <a:latin typeface="Lora"/>
              </a:rPr>
              <a:t>Промисловість</a:t>
            </a:r>
            <a:endParaRPr lang="en-US" sz="6000" spc="588" dirty="0">
              <a:solidFill>
                <a:srgbClr val="FFFFFF"/>
              </a:solidFill>
              <a:latin typeface="Lora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9990035" y="768555"/>
            <a:ext cx="7359916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74"/>
              </a:lnSpc>
              <a:spcBef>
                <a:spcPct val="0"/>
              </a:spcBef>
            </a:pPr>
            <a:r>
              <a:rPr lang="en-US" sz="2300" spc="225" dirty="0" err="1">
                <a:solidFill>
                  <a:srgbClr val="FFFFFF"/>
                </a:solidFill>
                <a:latin typeface="Lora"/>
              </a:rPr>
              <a:t>Обсяг</a:t>
            </a:r>
            <a:r>
              <a:rPr lang="en-US" sz="2300" spc="225" dirty="0">
                <a:solidFill>
                  <a:srgbClr val="FFFFFF"/>
                </a:solidFill>
                <a:latin typeface="Lora"/>
              </a:rPr>
              <a:t> </a:t>
            </a:r>
            <a:r>
              <a:rPr lang="en-US" sz="2300" spc="225" dirty="0" err="1">
                <a:solidFill>
                  <a:srgbClr val="FFFFFF"/>
                </a:solidFill>
                <a:latin typeface="Lora"/>
              </a:rPr>
              <a:t>виробленої</a:t>
            </a:r>
            <a:r>
              <a:rPr lang="en-US" sz="2300" spc="225" dirty="0">
                <a:solidFill>
                  <a:srgbClr val="FFFFFF"/>
                </a:solidFill>
                <a:latin typeface="Lora"/>
              </a:rPr>
              <a:t> </a:t>
            </a:r>
            <a:r>
              <a:rPr lang="en-US" sz="2300" spc="225" dirty="0" err="1">
                <a:solidFill>
                  <a:srgbClr val="FFFFFF"/>
                </a:solidFill>
                <a:latin typeface="Lora"/>
              </a:rPr>
              <a:t>промислової</a:t>
            </a:r>
            <a:r>
              <a:rPr lang="en-US" sz="2300" spc="225" dirty="0">
                <a:solidFill>
                  <a:srgbClr val="FFFFFF"/>
                </a:solidFill>
                <a:latin typeface="Lora"/>
              </a:rPr>
              <a:t> </a:t>
            </a:r>
            <a:r>
              <a:rPr lang="en-US" sz="2300" spc="225" dirty="0" err="1" smtClean="0">
                <a:solidFill>
                  <a:srgbClr val="FFFFFF"/>
                </a:solidFill>
                <a:latin typeface="Lora"/>
              </a:rPr>
              <a:t>продукції</a:t>
            </a:r>
            <a:endParaRPr lang="uk-UA" sz="2300" spc="225" dirty="0" smtClean="0">
              <a:solidFill>
                <a:srgbClr val="FFFFFF"/>
              </a:solidFill>
              <a:latin typeface="Lora"/>
            </a:endParaRPr>
          </a:p>
          <a:p>
            <a:pPr marL="0" lvl="0" indent="0" algn="l">
              <a:lnSpc>
                <a:spcPts val="3174"/>
              </a:lnSpc>
              <a:spcBef>
                <a:spcPct val="0"/>
              </a:spcBef>
            </a:pPr>
            <a:r>
              <a:rPr lang="en-US" sz="2300" b="1" spc="225" dirty="0" smtClean="0">
                <a:solidFill>
                  <a:srgbClr val="FFFFFF"/>
                </a:solidFill>
                <a:latin typeface="Lora"/>
              </a:rPr>
              <a:t>3 </a:t>
            </a:r>
            <a:r>
              <a:rPr lang="en-US" sz="2300" b="1" spc="225" dirty="0" err="1">
                <a:solidFill>
                  <a:srgbClr val="FFFFFF"/>
                </a:solidFill>
                <a:latin typeface="Lora"/>
              </a:rPr>
              <a:t>млрд</a:t>
            </a:r>
            <a:r>
              <a:rPr lang="en-US" sz="2300" b="1" spc="225" dirty="0">
                <a:solidFill>
                  <a:srgbClr val="FFFFFF"/>
                </a:solidFill>
                <a:latin typeface="Lora"/>
              </a:rPr>
              <a:t>. 409 </a:t>
            </a:r>
            <a:r>
              <a:rPr lang="en-US" sz="2300" b="1" spc="225" dirty="0" err="1">
                <a:solidFill>
                  <a:srgbClr val="FFFFFF"/>
                </a:solidFill>
                <a:latin typeface="Lora"/>
              </a:rPr>
              <a:t>млн</a:t>
            </a:r>
            <a:r>
              <a:rPr lang="en-US" sz="2300" b="1" spc="225" dirty="0" smtClean="0">
                <a:solidFill>
                  <a:srgbClr val="FFFFFF"/>
                </a:solidFill>
                <a:latin typeface="Lora"/>
              </a:rPr>
              <a:t>.</a:t>
            </a:r>
            <a:r>
              <a:rPr lang="uk-UA" sz="2300" b="1" spc="225" dirty="0" smtClean="0">
                <a:solidFill>
                  <a:srgbClr val="FFFFFF"/>
                </a:solidFill>
                <a:latin typeface="Lora"/>
              </a:rPr>
              <a:t> </a:t>
            </a:r>
            <a:r>
              <a:rPr lang="en-US" sz="2300" b="1" spc="225" dirty="0" err="1" smtClean="0">
                <a:solidFill>
                  <a:srgbClr val="FFFFFF"/>
                </a:solidFill>
                <a:latin typeface="Lora"/>
              </a:rPr>
              <a:t>грн</a:t>
            </a:r>
            <a:r>
              <a:rPr lang="en-US" sz="2300" spc="225" dirty="0">
                <a:solidFill>
                  <a:srgbClr val="FFFFFF"/>
                </a:solidFill>
                <a:latin typeface="Lora"/>
              </a:rPr>
              <a:t>., </a:t>
            </a:r>
            <a:r>
              <a:rPr lang="en-US" sz="2300" spc="225" dirty="0" err="1">
                <a:solidFill>
                  <a:srgbClr val="FFFFFF"/>
                </a:solidFill>
                <a:latin typeface="Lora"/>
              </a:rPr>
              <a:t>що</a:t>
            </a:r>
            <a:r>
              <a:rPr lang="en-US" sz="2300" spc="225" dirty="0">
                <a:solidFill>
                  <a:srgbClr val="FFFFFF"/>
                </a:solidFill>
                <a:latin typeface="Lora"/>
              </a:rPr>
              <a:t> </a:t>
            </a:r>
            <a:r>
              <a:rPr lang="en-US" sz="2300" spc="225" dirty="0" err="1">
                <a:solidFill>
                  <a:srgbClr val="FFFFFF"/>
                </a:solidFill>
                <a:latin typeface="Lora"/>
              </a:rPr>
              <a:t>на</a:t>
            </a:r>
            <a:r>
              <a:rPr lang="en-US" sz="2300" spc="225" dirty="0">
                <a:solidFill>
                  <a:srgbClr val="FFFFFF"/>
                </a:solidFill>
                <a:latin typeface="Lora"/>
              </a:rPr>
              <a:t> </a:t>
            </a:r>
            <a:r>
              <a:rPr lang="en-US" sz="2300" b="1" spc="225" dirty="0">
                <a:solidFill>
                  <a:srgbClr val="FFFFFF"/>
                </a:solidFill>
                <a:latin typeface="Lora"/>
              </a:rPr>
              <a:t>13,6%</a:t>
            </a:r>
            <a:r>
              <a:rPr lang="en-US" sz="2300" spc="225" dirty="0">
                <a:solidFill>
                  <a:srgbClr val="FFFFFF"/>
                </a:solidFill>
                <a:latin typeface="Lora"/>
              </a:rPr>
              <a:t> </a:t>
            </a:r>
            <a:r>
              <a:rPr lang="en-US" sz="2300" spc="225" dirty="0" err="1">
                <a:solidFill>
                  <a:srgbClr val="FFFFFF"/>
                </a:solidFill>
                <a:latin typeface="Lora"/>
              </a:rPr>
              <a:t>більше</a:t>
            </a:r>
            <a:r>
              <a:rPr lang="en-US" sz="2300" spc="225" dirty="0">
                <a:solidFill>
                  <a:srgbClr val="FFFFFF"/>
                </a:solidFill>
                <a:latin typeface="Lora"/>
              </a:rPr>
              <a:t> </a:t>
            </a:r>
            <a:r>
              <a:rPr lang="en-US" sz="2300" spc="225" dirty="0" err="1">
                <a:solidFill>
                  <a:srgbClr val="FFFFFF"/>
                </a:solidFill>
                <a:latin typeface="Lora"/>
              </a:rPr>
              <a:t>відповідного</a:t>
            </a:r>
            <a:r>
              <a:rPr lang="en-US" sz="2300" spc="225" dirty="0">
                <a:solidFill>
                  <a:srgbClr val="FFFFFF"/>
                </a:solidFill>
                <a:latin typeface="Lora"/>
              </a:rPr>
              <a:t> </a:t>
            </a:r>
            <a:r>
              <a:rPr lang="en-US" sz="2300" spc="225" dirty="0" err="1">
                <a:solidFill>
                  <a:srgbClr val="FFFFFF"/>
                </a:solidFill>
                <a:latin typeface="Lora"/>
              </a:rPr>
              <a:t>показника</a:t>
            </a:r>
            <a:r>
              <a:rPr lang="en-US" sz="2300" spc="225" dirty="0">
                <a:solidFill>
                  <a:srgbClr val="FFFFFF"/>
                </a:solidFill>
                <a:latin typeface="Lora"/>
              </a:rPr>
              <a:t> </a:t>
            </a:r>
            <a:r>
              <a:rPr lang="en-US" sz="2300" spc="225" dirty="0" err="1">
                <a:solidFill>
                  <a:srgbClr val="FFFFFF"/>
                </a:solidFill>
                <a:latin typeface="Lora"/>
              </a:rPr>
              <a:t>минулого</a:t>
            </a:r>
            <a:r>
              <a:rPr lang="en-US" sz="2300" spc="225" dirty="0">
                <a:solidFill>
                  <a:srgbClr val="FFFFFF"/>
                </a:solidFill>
                <a:latin typeface="Lora"/>
              </a:rPr>
              <a:t> </a:t>
            </a:r>
            <a:r>
              <a:rPr lang="en-US" sz="2300" spc="225" dirty="0" err="1">
                <a:solidFill>
                  <a:srgbClr val="FFFFFF"/>
                </a:solidFill>
                <a:latin typeface="Lora"/>
              </a:rPr>
              <a:t>року</a:t>
            </a:r>
            <a:endParaRPr lang="en-US" sz="2300" spc="225" dirty="0">
              <a:solidFill>
                <a:srgbClr val="FFFFFF"/>
              </a:solidFill>
              <a:latin typeface="Lora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5471016" y="5832567"/>
            <a:ext cx="7787784" cy="1641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174"/>
              </a:lnSpc>
              <a:spcBef>
                <a:spcPct val="0"/>
              </a:spcBef>
            </a:pPr>
            <a:r>
              <a:rPr lang="en-US" sz="2300" spc="225" dirty="0" err="1">
                <a:solidFill>
                  <a:srgbClr val="FFFFFF"/>
                </a:solidFill>
                <a:latin typeface="Lora"/>
              </a:rPr>
              <a:t>Освоєно</a:t>
            </a:r>
            <a:r>
              <a:rPr lang="en-US" sz="2300" spc="225" dirty="0">
                <a:solidFill>
                  <a:srgbClr val="FFFFFF"/>
                </a:solidFill>
                <a:latin typeface="Lora"/>
              </a:rPr>
              <a:t> </a:t>
            </a:r>
            <a:r>
              <a:rPr lang="en-US" sz="2300" spc="225" dirty="0" err="1">
                <a:solidFill>
                  <a:srgbClr val="FFFFFF"/>
                </a:solidFill>
                <a:latin typeface="Lora"/>
              </a:rPr>
              <a:t>інвестицій</a:t>
            </a:r>
            <a:r>
              <a:rPr lang="en-US" sz="2300" spc="225" dirty="0">
                <a:solidFill>
                  <a:srgbClr val="FFFFFF"/>
                </a:solidFill>
                <a:latin typeface="Lora"/>
              </a:rPr>
              <a:t> </a:t>
            </a:r>
            <a:r>
              <a:rPr lang="en-US" sz="2300" spc="225" dirty="0" err="1">
                <a:solidFill>
                  <a:srgbClr val="FFFFFF"/>
                </a:solidFill>
                <a:latin typeface="Lora"/>
              </a:rPr>
              <a:t>на</a:t>
            </a:r>
            <a:r>
              <a:rPr lang="en-US" sz="2300" spc="225" dirty="0">
                <a:solidFill>
                  <a:srgbClr val="FFFFFF"/>
                </a:solidFill>
                <a:latin typeface="Lora"/>
              </a:rPr>
              <a:t> </a:t>
            </a:r>
            <a:r>
              <a:rPr lang="en-US" sz="2300" spc="225" dirty="0" err="1">
                <a:solidFill>
                  <a:srgbClr val="FFFFFF"/>
                </a:solidFill>
                <a:latin typeface="Lora"/>
              </a:rPr>
              <a:t>придбання</a:t>
            </a:r>
            <a:r>
              <a:rPr lang="en-US" sz="2300" spc="225" dirty="0">
                <a:solidFill>
                  <a:srgbClr val="FFFFFF"/>
                </a:solidFill>
                <a:latin typeface="Lora"/>
              </a:rPr>
              <a:t> </a:t>
            </a:r>
            <a:r>
              <a:rPr lang="en-US" sz="2300" spc="225" dirty="0" err="1">
                <a:solidFill>
                  <a:srgbClr val="FFFFFF"/>
                </a:solidFill>
                <a:latin typeface="Lora"/>
              </a:rPr>
              <a:t>обладнання</a:t>
            </a:r>
            <a:r>
              <a:rPr lang="en-US" sz="2300" spc="225" dirty="0">
                <a:solidFill>
                  <a:srgbClr val="FFFFFF"/>
                </a:solidFill>
                <a:latin typeface="Lora"/>
              </a:rPr>
              <a:t> </a:t>
            </a:r>
            <a:r>
              <a:rPr lang="en-US" sz="2300" spc="225" dirty="0" err="1">
                <a:solidFill>
                  <a:srgbClr val="FFFFFF"/>
                </a:solidFill>
                <a:latin typeface="Lora"/>
              </a:rPr>
              <a:t>на</a:t>
            </a:r>
            <a:r>
              <a:rPr lang="en-US" sz="2300" spc="225" dirty="0">
                <a:solidFill>
                  <a:srgbClr val="FFFFFF"/>
                </a:solidFill>
                <a:latin typeface="Lora"/>
              </a:rPr>
              <a:t> </a:t>
            </a:r>
            <a:r>
              <a:rPr lang="en-US" sz="2300" spc="225" dirty="0" err="1">
                <a:solidFill>
                  <a:srgbClr val="FFFFFF"/>
                </a:solidFill>
                <a:latin typeface="Lora"/>
              </a:rPr>
              <a:t>суму</a:t>
            </a:r>
            <a:r>
              <a:rPr lang="en-US" sz="2300" spc="225" dirty="0">
                <a:solidFill>
                  <a:srgbClr val="FFFFFF"/>
                </a:solidFill>
                <a:latin typeface="Lora"/>
              </a:rPr>
              <a:t> </a:t>
            </a:r>
            <a:r>
              <a:rPr lang="en-US" sz="2300" b="1" spc="225" dirty="0">
                <a:solidFill>
                  <a:srgbClr val="FFFFFF"/>
                </a:solidFill>
                <a:latin typeface="Lora"/>
              </a:rPr>
              <a:t>17,6 </a:t>
            </a:r>
            <a:r>
              <a:rPr lang="en-US" sz="2300" b="1" spc="225" dirty="0" err="1" smtClean="0">
                <a:solidFill>
                  <a:srgbClr val="FFFFFF"/>
                </a:solidFill>
                <a:latin typeface="Lora"/>
              </a:rPr>
              <a:t>млн</a:t>
            </a:r>
            <a:r>
              <a:rPr lang="uk-UA" sz="2300" b="1" spc="225" dirty="0" smtClean="0">
                <a:solidFill>
                  <a:srgbClr val="FFFFFF"/>
                </a:solidFill>
                <a:latin typeface="Lora"/>
              </a:rPr>
              <a:t>. </a:t>
            </a:r>
            <a:r>
              <a:rPr lang="en-US" sz="2300" b="1" spc="225" dirty="0" err="1" smtClean="0">
                <a:solidFill>
                  <a:srgbClr val="FFFFFF"/>
                </a:solidFill>
                <a:latin typeface="Lora"/>
              </a:rPr>
              <a:t>грн</a:t>
            </a:r>
            <a:r>
              <a:rPr lang="en-US" sz="2300" spc="225" dirty="0">
                <a:solidFill>
                  <a:srgbClr val="FFFFFF"/>
                </a:solidFill>
                <a:latin typeface="Lora"/>
              </a:rPr>
              <a:t>., з </a:t>
            </a:r>
            <a:r>
              <a:rPr lang="en-US" sz="2300" spc="225" dirty="0" err="1">
                <a:solidFill>
                  <a:srgbClr val="FFFFFF"/>
                </a:solidFill>
                <a:latin typeface="Lora"/>
              </a:rPr>
              <a:t>них</a:t>
            </a:r>
            <a:r>
              <a:rPr lang="en-US" sz="2300" spc="225" dirty="0">
                <a:solidFill>
                  <a:srgbClr val="FFFFFF"/>
                </a:solidFill>
                <a:latin typeface="Lora"/>
              </a:rPr>
              <a:t> </a:t>
            </a:r>
            <a:r>
              <a:rPr lang="en-US" sz="2300" b="1" spc="225" dirty="0">
                <a:solidFill>
                  <a:srgbClr val="FFFFFF"/>
                </a:solidFill>
                <a:latin typeface="Lora"/>
              </a:rPr>
              <a:t>41%</a:t>
            </a:r>
            <a:r>
              <a:rPr lang="en-US" sz="2300" spc="225" dirty="0">
                <a:solidFill>
                  <a:srgbClr val="FFFFFF"/>
                </a:solidFill>
                <a:latin typeface="Lora"/>
              </a:rPr>
              <a:t> </a:t>
            </a:r>
            <a:r>
              <a:rPr lang="en-US" sz="2300" spc="225" dirty="0" err="1">
                <a:solidFill>
                  <a:srgbClr val="FFFFFF"/>
                </a:solidFill>
                <a:latin typeface="Lora"/>
              </a:rPr>
              <a:t>припадає</a:t>
            </a:r>
            <a:r>
              <a:rPr lang="en-US" sz="2300" spc="225" dirty="0">
                <a:solidFill>
                  <a:srgbClr val="FFFFFF"/>
                </a:solidFill>
                <a:latin typeface="Lora"/>
              </a:rPr>
              <a:t> </a:t>
            </a:r>
            <a:r>
              <a:rPr lang="en-US" sz="2300" spc="225" dirty="0" err="1">
                <a:solidFill>
                  <a:srgbClr val="FFFFFF"/>
                </a:solidFill>
                <a:latin typeface="Lora"/>
              </a:rPr>
              <a:t>на</a:t>
            </a:r>
            <a:r>
              <a:rPr lang="en-US" sz="2300" spc="225" dirty="0">
                <a:solidFill>
                  <a:srgbClr val="FFFFFF"/>
                </a:solidFill>
                <a:latin typeface="Lora"/>
              </a:rPr>
              <a:t> </a:t>
            </a:r>
            <a:r>
              <a:rPr lang="en-US" sz="2300" spc="225" dirty="0" err="1">
                <a:solidFill>
                  <a:srgbClr val="FFFFFF"/>
                </a:solidFill>
                <a:latin typeface="Lora"/>
              </a:rPr>
              <a:t>підприємства</a:t>
            </a:r>
            <a:r>
              <a:rPr lang="en-US" sz="2300" spc="225" dirty="0">
                <a:solidFill>
                  <a:srgbClr val="FFFFFF"/>
                </a:solidFill>
                <a:latin typeface="Lora"/>
              </a:rPr>
              <a:t> </a:t>
            </a:r>
            <a:r>
              <a:rPr lang="en-US" sz="2300" spc="225" dirty="0" err="1">
                <a:solidFill>
                  <a:srgbClr val="FFFFFF"/>
                </a:solidFill>
                <a:latin typeface="Lora"/>
              </a:rPr>
              <a:t>які</a:t>
            </a:r>
            <a:r>
              <a:rPr lang="en-US" sz="2300" spc="225" dirty="0">
                <a:solidFill>
                  <a:srgbClr val="FFFFFF"/>
                </a:solidFill>
                <a:latin typeface="Lora"/>
              </a:rPr>
              <a:t> </a:t>
            </a:r>
            <a:r>
              <a:rPr lang="en-US" sz="2300" spc="225" dirty="0" err="1">
                <a:solidFill>
                  <a:srgbClr val="FFFFFF"/>
                </a:solidFill>
                <a:latin typeface="Lora"/>
              </a:rPr>
              <a:t>займаються</a:t>
            </a:r>
            <a:r>
              <a:rPr lang="en-US" sz="2300" spc="225" dirty="0">
                <a:solidFill>
                  <a:srgbClr val="FFFFFF"/>
                </a:solidFill>
                <a:latin typeface="Lora"/>
              </a:rPr>
              <a:t> </a:t>
            </a:r>
            <a:r>
              <a:rPr lang="en-US" sz="2300" spc="225" dirty="0" err="1">
                <a:solidFill>
                  <a:srgbClr val="FFFFFF"/>
                </a:solidFill>
                <a:latin typeface="Lora"/>
              </a:rPr>
              <a:t>виробництвом</a:t>
            </a:r>
            <a:r>
              <a:rPr lang="en-US" sz="2300" spc="225" dirty="0">
                <a:solidFill>
                  <a:srgbClr val="FFFFFF"/>
                </a:solidFill>
                <a:latin typeface="Lora"/>
              </a:rPr>
              <a:t> </a:t>
            </a:r>
            <a:r>
              <a:rPr lang="en-US" sz="2300" spc="225" dirty="0" err="1">
                <a:solidFill>
                  <a:srgbClr val="FFFFFF"/>
                </a:solidFill>
                <a:latin typeface="Lora"/>
              </a:rPr>
              <a:t>машин</a:t>
            </a:r>
            <a:r>
              <a:rPr lang="en-US" sz="2300" spc="225" dirty="0">
                <a:solidFill>
                  <a:srgbClr val="FFFFFF"/>
                </a:solidFill>
                <a:latin typeface="Lora"/>
              </a:rPr>
              <a:t> і </a:t>
            </a:r>
            <a:r>
              <a:rPr lang="en-US" sz="2300" spc="225" dirty="0" err="1">
                <a:solidFill>
                  <a:srgbClr val="FFFFFF"/>
                </a:solidFill>
                <a:latin typeface="Lora"/>
              </a:rPr>
              <a:t>устаткування</a:t>
            </a:r>
            <a:endParaRPr lang="en-US" sz="2300" spc="225" dirty="0">
              <a:solidFill>
                <a:srgbClr val="FFFFFF"/>
              </a:solidFill>
              <a:latin typeface="Lora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5736944" y="3324845"/>
            <a:ext cx="8395905" cy="1641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3174"/>
              </a:lnSpc>
              <a:spcBef>
                <a:spcPct val="0"/>
              </a:spcBef>
            </a:pPr>
            <a:r>
              <a:rPr lang="en-US" sz="2300" spc="225" dirty="0" err="1">
                <a:solidFill>
                  <a:srgbClr val="FFFFFF"/>
                </a:solidFill>
                <a:latin typeface="Lora"/>
              </a:rPr>
              <a:t>Підприємствами</a:t>
            </a:r>
            <a:r>
              <a:rPr lang="en-US" sz="2300" spc="225" dirty="0">
                <a:solidFill>
                  <a:srgbClr val="FFFFFF"/>
                </a:solidFill>
                <a:latin typeface="Lora"/>
              </a:rPr>
              <a:t> </a:t>
            </a:r>
            <a:r>
              <a:rPr lang="en-US" sz="2300" spc="225" dirty="0" err="1">
                <a:solidFill>
                  <a:srgbClr val="FFFFFF"/>
                </a:solidFill>
                <a:latin typeface="Lora"/>
              </a:rPr>
              <a:t>промислового</a:t>
            </a:r>
            <a:r>
              <a:rPr lang="en-US" sz="2300" spc="225" dirty="0">
                <a:solidFill>
                  <a:srgbClr val="FFFFFF"/>
                </a:solidFill>
                <a:latin typeface="Lora"/>
              </a:rPr>
              <a:t> </a:t>
            </a:r>
            <a:r>
              <a:rPr lang="en-US" sz="2300" spc="225" dirty="0" err="1">
                <a:solidFill>
                  <a:srgbClr val="FFFFFF"/>
                </a:solidFill>
                <a:latin typeface="Lora"/>
              </a:rPr>
              <a:t>комплексу</a:t>
            </a:r>
            <a:r>
              <a:rPr lang="en-US" sz="2300" spc="225" dirty="0">
                <a:solidFill>
                  <a:srgbClr val="FFFFFF"/>
                </a:solidFill>
                <a:latin typeface="Lora"/>
              </a:rPr>
              <a:t> </a:t>
            </a:r>
            <a:r>
              <a:rPr lang="en-US" sz="2300" spc="225" dirty="0" err="1" smtClean="0">
                <a:solidFill>
                  <a:srgbClr val="FFFFFF"/>
                </a:solidFill>
                <a:latin typeface="Lora"/>
              </a:rPr>
              <a:t>реалізовано</a:t>
            </a:r>
            <a:r>
              <a:rPr lang="en-US" sz="2300" spc="225" dirty="0" smtClean="0">
                <a:solidFill>
                  <a:srgbClr val="FFFFFF"/>
                </a:solidFill>
                <a:latin typeface="Lora"/>
              </a:rPr>
              <a:t> </a:t>
            </a:r>
            <a:r>
              <a:rPr lang="en-US" sz="2300" spc="225" dirty="0" err="1" smtClean="0">
                <a:solidFill>
                  <a:srgbClr val="FFFFFF"/>
                </a:solidFill>
                <a:latin typeface="Lora"/>
              </a:rPr>
              <a:t>продукції</a:t>
            </a:r>
            <a:r>
              <a:rPr lang="en-US" sz="2300" spc="225" dirty="0" smtClean="0">
                <a:solidFill>
                  <a:srgbClr val="FFFFFF"/>
                </a:solidFill>
                <a:latin typeface="Lora"/>
              </a:rPr>
              <a:t> </a:t>
            </a:r>
            <a:endParaRPr lang="uk-UA" sz="2300" spc="225" dirty="0" smtClean="0">
              <a:solidFill>
                <a:srgbClr val="FFFFFF"/>
              </a:solidFill>
              <a:latin typeface="Lora"/>
            </a:endParaRPr>
          </a:p>
          <a:p>
            <a:pPr marL="0" lvl="0" indent="0" algn="r">
              <a:lnSpc>
                <a:spcPts val="3174"/>
              </a:lnSpc>
              <a:spcBef>
                <a:spcPct val="0"/>
              </a:spcBef>
            </a:pPr>
            <a:r>
              <a:rPr lang="en-US" sz="2300" spc="225" dirty="0" err="1" smtClean="0">
                <a:solidFill>
                  <a:srgbClr val="FFFFFF"/>
                </a:solidFill>
                <a:latin typeface="Lora"/>
              </a:rPr>
              <a:t>на</a:t>
            </a:r>
            <a:r>
              <a:rPr lang="en-US" sz="2300" spc="225" dirty="0" smtClean="0">
                <a:solidFill>
                  <a:srgbClr val="FFFFFF"/>
                </a:solidFill>
                <a:latin typeface="Lora"/>
              </a:rPr>
              <a:t> </a:t>
            </a:r>
            <a:r>
              <a:rPr lang="en-US" sz="2300" spc="225" dirty="0" err="1">
                <a:solidFill>
                  <a:srgbClr val="FFFFFF"/>
                </a:solidFill>
                <a:latin typeface="Lora"/>
              </a:rPr>
              <a:t>суму</a:t>
            </a:r>
            <a:r>
              <a:rPr lang="en-US" sz="2300" spc="225" dirty="0">
                <a:solidFill>
                  <a:srgbClr val="FFFFFF"/>
                </a:solidFill>
                <a:latin typeface="Lora"/>
              </a:rPr>
              <a:t> </a:t>
            </a:r>
            <a:r>
              <a:rPr lang="en-US" sz="2300" b="1" spc="225" dirty="0">
                <a:solidFill>
                  <a:srgbClr val="FFFFFF"/>
                </a:solidFill>
                <a:latin typeface="Lora"/>
              </a:rPr>
              <a:t>3 </a:t>
            </a:r>
            <a:r>
              <a:rPr lang="en-US" sz="2300" b="1" spc="225" dirty="0" err="1">
                <a:solidFill>
                  <a:srgbClr val="FFFFFF"/>
                </a:solidFill>
                <a:latin typeface="Lora"/>
              </a:rPr>
              <a:t>млрд</a:t>
            </a:r>
            <a:r>
              <a:rPr lang="en-US" sz="2300" b="1" spc="225" dirty="0">
                <a:solidFill>
                  <a:srgbClr val="FFFFFF"/>
                </a:solidFill>
                <a:latin typeface="Lora"/>
              </a:rPr>
              <a:t> </a:t>
            </a:r>
            <a:r>
              <a:rPr lang="en-US" sz="2300" b="1" spc="225" dirty="0" smtClean="0">
                <a:solidFill>
                  <a:srgbClr val="FFFFFF"/>
                </a:solidFill>
                <a:latin typeface="Lora"/>
              </a:rPr>
              <a:t>342</a:t>
            </a:r>
            <a:r>
              <a:rPr lang="uk-UA" sz="2300" b="1" spc="225" dirty="0" smtClean="0">
                <a:solidFill>
                  <a:srgbClr val="FFFFFF"/>
                </a:solidFill>
                <a:latin typeface="Lora"/>
              </a:rPr>
              <a:t> </a:t>
            </a:r>
            <a:r>
              <a:rPr lang="en-US" sz="2300" b="1" spc="225" dirty="0" err="1" smtClean="0">
                <a:solidFill>
                  <a:srgbClr val="FFFFFF"/>
                </a:solidFill>
                <a:latin typeface="Lora"/>
              </a:rPr>
              <a:t>млн</a:t>
            </a:r>
            <a:r>
              <a:rPr lang="uk-UA" sz="2300" b="1" spc="225" dirty="0" smtClean="0">
                <a:solidFill>
                  <a:srgbClr val="FFFFFF"/>
                </a:solidFill>
                <a:latin typeface="Lora"/>
              </a:rPr>
              <a:t>. </a:t>
            </a:r>
            <a:r>
              <a:rPr lang="en-US" sz="2300" b="1" spc="225" dirty="0" err="1" smtClean="0">
                <a:solidFill>
                  <a:srgbClr val="FFFFFF"/>
                </a:solidFill>
                <a:latin typeface="Lora"/>
              </a:rPr>
              <a:t>грн</a:t>
            </a:r>
            <a:r>
              <a:rPr lang="en-US" sz="2300" spc="225" dirty="0">
                <a:solidFill>
                  <a:srgbClr val="FFFFFF"/>
                </a:solidFill>
                <a:latin typeface="Lora"/>
              </a:rPr>
              <a:t>., </a:t>
            </a:r>
            <a:endParaRPr lang="uk-UA" sz="2300" spc="225" dirty="0" smtClean="0">
              <a:solidFill>
                <a:srgbClr val="FFFFFF"/>
              </a:solidFill>
              <a:latin typeface="Lora"/>
            </a:endParaRPr>
          </a:p>
          <a:p>
            <a:pPr marL="0" lvl="0" indent="0" algn="r">
              <a:lnSpc>
                <a:spcPts val="3174"/>
              </a:lnSpc>
              <a:spcBef>
                <a:spcPct val="0"/>
              </a:spcBef>
            </a:pPr>
            <a:r>
              <a:rPr lang="en-US" sz="2300" spc="225" dirty="0" smtClean="0">
                <a:solidFill>
                  <a:srgbClr val="FFFFFF"/>
                </a:solidFill>
                <a:latin typeface="Lora"/>
              </a:rPr>
              <a:t>у </a:t>
            </a:r>
            <a:r>
              <a:rPr lang="en-US" sz="2300" spc="225" dirty="0" err="1">
                <a:solidFill>
                  <a:srgbClr val="FFFFFF"/>
                </a:solidFill>
                <a:latin typeface="Lora"/>
              </a:rPr>
              <a:t>тому</a:t>
            </a:r>
            <a:r>
              <a:rPr lang="en-US" sz="2300" spc="225" dirty="0">
                <a:solidFill>
                  <a:srgbClr val="FFFFFF"/>
                </a:solidFill>
                <a:latin typeface="Lora"/>
              </a:rPr>
              <a:t> </a:t>
            </a:r>
            <a:r>
              <a:rPr lang="en-US" sz="2300" spc="225" dirty="0" err="1">
                <a:solidFill>
                  <a:srgbClr val="FFFFFF"/>
                </a:solidFill>
                <a:latin typeface="Lora"/>
              </a:rPr>
              <a:t>числі</a:t>
            </a:r>
            <a:r>
              <a:rPr lang="en-US" sz="2300" spc="225" dirty="0">
                <a:solidFill>
                  <a:srgbClr val="FFFFFF"/>
                </a:solidFill>
                <a:latin typeface="Lora"/>
              </a:rPr>
              <a:t> </a:t>
            </a:r>
            <a:r>
              <a:rPr lang="en-US" sz="2300" spc="225" dirty="0" err="1" smtClean="0">
                <a:solidFill>
                  <a:srgbClr val="FFFFFF"/>
                </a:solidFill>
                <a:latin typeface="Lora"/>
              </a:rPr>
              <a:t>на</a:t>
            </a:r>
            <a:r>
              <a:rPr lang="en-US" sz="2300" spc="225" dirty="0" smtClean="0">
                <a:solidFill>
                  <a:srgbClr val="FFFFFF"/>
                </a:solidFill>
                <a:latin typeface="Lora"/>
              </a:rPr>
              <a:t> </a:t>
            </a:r>
            <a:r>
              <a:rPr lang="en-US" sz="2300" spc="225" dirty="0" err="1">
                <a:solidFill>
                  <a:srgbClr val="FFFFFF"/>
                </a:solidFill>
                <a:latin typeface="Lora"/>
              </a:rPr>
              <a:t>експорт</a:t>
            </a:r>
            <a:r>
              <a:rPr lang="en-US" sz="2300" spc="225" dirty="0">
                <a:solidFill>
                  <a:srgbClr val="FFFFFF"/>
                </a:solidFill>
                <a:latin typeface="Lora"/>
              </a:rPr>
              <a:t> </a:t>
            </a:r>
            <a:r>
              <a:rPr lang="en-US" sz="2300" b="1" spc="225" dirty="0">
                <a:solidFill>
                  <a:srgbClr val="FFFFFF"/>
                </a:solidFill>
                <a:latin typeface="Lora"/>
              </a:rPr>
              <a:t>4,6 </a:t>
            </a:r>
            <a:r>
              <a:rPr lang="en-US" sz="2300" b="1" spc="225" dirty="0" err="1">
                <a:solidFill>
                  <a:srgbClr val="FFFFFF"/>
                </a:solidFill>
                <a:latin typeface="Lora"/>
              </a:rPr>
              <a:t>млн.дол.</a:t>
            </a:r>
            <a:r>
              <a:rPr lang="en-US" sz="2300" spc="225" dirty="0" err="1">
                <a:solidFill>
                  <a:srgbClr val="FFFFFF"/>
                </a:solidFill>
                <a:latin typeface="Lora"/>
              </a:rPr>
              <a:t>США</a:t>
            </a:r>
            <a:endParaRPr lang="en-US" sz="2300" spc="225" dirty="0">
              <a:solidFill>
                <a:srgbClr val="FFFFFF"/>
              </a:solidFill>
              <a:latin typeface="Lora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2783635" y="8272769"/>
            <a:ext cx="6360365" cy="164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3174"/>
              </a:lnSpc>
              <a:spcBef>
                <a:spcPct val="0"/>
              </a:spcBef>
            </a:pPr>
            <a:r>
              <a:rPr lang="en-US" sz="2300" spc="225" dirty="0">
                <a:solidFill>
                  <a:srgbClr val="FFFFFF"/>
                </a:solidFill>
                <a:latin typeface="Lora"/>
              </a:rPr>
              <a:t>В </a:t>
            </a:r>
            <a:r>
              <a:rPr lang="en-US" sz="2300" spc="225" dirty="0" err="1">
                <a:solidFill>
                  <a:srgbClr val="FFFFFF"/>
                </a:solidFill>
                <a:latin typeface="Lora"/>
              </a:rPr>
              <a:t>промисловості</a:t>
            </a:r>
            <a:r>
              <a:rPr lang="en-US" sz="2300" spc="225" dirty="0">
                <a:solidFill>
                  <a:srgbClr val="FFFFFF"/>
                </a:solidFill>
                <a:latin typeface="Lora"/>
              </a:rPr>
              <a:t> </a:t>
            </a:r>
            <a:r>
              <a:rPr lang="en-US" sz="2300" spc="225" dirty="0" err="1">
                <a:solidFill>
                  <a:srgbClr val="FFFFFF"/>
                </a:solidFill>
                <a:latin typeface="Lora"/>
              </a:rPr>
              <a:t>громади</a:t>
            </a:r>
            <a:r>
              <a:rPr lang="en-US" sz="2300" spc="225" dirty="0">
                <a:solidFill>
                  <a:srgbClr val="FFFFFF"/>
                </a:solidFill>
                <a:latin typeface="Lora"/>
              </a:rPr>
              <a:t> </a:t>
            </a:r>
            <a:r>
              <a:rPr lang="en-US" sz="2300" spc="225" dirty="0" err="1">
                <a:solidFill>
                  <a:srgbClr val="FFFFFF"/>
                </a:solidFill>
                <a:latin typeface="Lora"/>
              </a:rPr>
              <a:t>по</a:t>
            </a:r>
            <a:r>
              <a:rPr lang="en-US" sz="2300" spc="225" dirty="0">
                <a:solidFill>
                  <a:srgbClr val="FFFFFF"/>
                </a:solidFill>
                <a:latin typeface="Lora"/>
              </a:rPr>
              <a:t> </a:t>
            </a:r>
            <a:r>
              <a:rPr lang="en-US" sz="2300" spc="225" dirty="0" err="1">
                <a:solidFill>
                  <a:srgbClr val="FFFFFF"/>
                </a:solidFill>
                <a:latin typeface="Lora"/>
              </a:rPr>
              <a:t>колу</a:t>
            </a:r>
            <a:r>
              <a:rPr lang="en-US" sz="2300" spc="225" dirty="0">
                <a:solidFill>
                  <a:srgbClr val="FFFFFF"/>
                </a:solidFill>
                <a:latin typeface="Lora"/>
              </a:rPr>
              <a:t> </a:t>
            </a:r>
            <a:r>
              <a:rPr lang="en-US" sz="2300" spc="225" dirty="0" err="1">
                <a:solidFill>
                  <a:srgbClr val="FFFFFF"/>
                </a:solidFill>
                <a:latin typeface="Lora"/>
              </a:rPr>
              <a:t>звітуючих</a:t>
            </a:r>
            <a:r>
              <a:rPr lang="en-US" sz="2300" spc="225" dirty="0">
                <a:solidFill>
                  <a:srgbClr val="FFFFFF"/>
                </a:solidFill>
                <a:latin typeface="Lora"/>
              </a:rPr>
              <a:t> </a:t>
            </a:r>
            <a:r>
              <a:rPr lang="en-US" sz="2300" spc="225" dirty="0" err="1">
                <a:solidFill>
                  <a:srgbClr val="FFFFFF"/>
                </a:solidFill>
                <a:latin typeface="Lora"/>
              </a:rPr>
              <a:t>підприємств</a:t>
            </a:r>
            <a:r>
              <a:rPr lang="en-US" sz="2300" spc="225" dirty="0">
                <a:solidFill>
                  <a:srgbClr val="FFFFFF"/>
                </a:solidFill>
                <a:latin typeface="Lora"/>
              </a:rPr>
              <a:t> </a:t>
            </a:r>
            <a:r>
              <a:rPr lang="en-US" sz="2300" spc="225" dirty="0" err="1">
                <a:solidFill>
                  <a:srgbClr val="FFFFFF"/>
                </a:solidFill>
                <a:latin typeface="Lora"/>
              </a:rPr>
              <a:t>зайнято</a:t>
            </a:r>
            <a:r>
              <a:rPr lang="en-US" sz="2300" spc="225" dirty="0">
                <a:solidFill>
                  <a:srgbClr val="FFFFFF"/>
                </a:solidFill>
                <a:latin typeface="Lora"/>
              </a:rPr>
              <a:t> </a:t>
            </a:r>
            <a:r>
              <a:rPr lang="en-US" sz="2300" spc="225" dirty="0" err="1">
                <a:solidFill>
                  <a:srgbClr val="FFFFFF"/>
                </a:solidFill>
                <a:latin typeface="Lora"/>
              </a:rPr>
              <a:t>майже</a:t>
            </a:r>
            <a:r>
              <a:rPr lang="en-US" sz="2300" spc="225" dirty="0">
                <a:solidFill>
                  <a:srgbClr val="FFFFFF"/>
                </a:solidFill>
                <a:latin typeface="Lora"/>
              </a:rPr>
              <a:t> </a:t>
            </a:r>
            <a:r>
              <a:rPr lang="en-US" sz="2300" b="1" spc="225" dirty="0">
                <a:solidFill>
                  <a:srgbClr val="FFFFFF"/>
                </a:solidFill>
                <a:latin typeface="Lora"/>
              </a:rPr>
              <a:t>2,1 </a:t>
            </a:r>
            <a:r>
              <a:rPr lang="en-US" sz="2300" b="1" spc="225" dirty="0" err="1">
                <a:solidFill>
                  <a:srgbClr val="FFFFFF"/>
                </a:solidFill>
                <a:latin typeface="Lora"/>
              </a:rPr>
              <a:t>тис.осіб</a:t>
            </a:r>
            <a:r>
              <a:rPr lang="en-US" sz="2300" spc="225" dirty="0">
                <a:solidFill>
                  <a:srgbClr val="FFFFFF"/>
                </a:solidFill>
                <a:latin typeface="Lora"/>
              </a:rPr>
              <a:t>, </a:t>
            </a:r>
            <a:r>
              <a:rPr lang="en-US" sz="2300" spc="225" dirty="0" err="1">
                <a:solidFill>
                  <a:srgbClr val="FFFFFF"/>
                </a:solidFill>
                <a:latin typeface="Lora"/>
              </a:rPr>
              <a:t>що</a:t>
            </a:r>
            <a:r>
              <a:rPr lang="en-US" sz="2300" spc="225" dirty="0">
                <a:solidFill>
                  <a:srgbClr val="FFFFFF"/>
                </a:solidFill>
                <a:latin typeface="Lora"/>
              </a:rPr>
              <a:t> </a:t>
            </a:r>
            <a:r>
              <a:rPr lang="en-US" sz="2300" spc="225" dirty="0" err="1">
                <a:solidFill>
                  <a:srgbClr val="FFFFFF"/>
                </a:solidFill>
                <a:latin typeface="Lora"/>
              </a:rPr>
              <a:t>на</a:t>
            </a:r>
            <a:r>
              <a:rPr lang="en-US" sz="2300" spc="225" dirty="0">
                <a:solidFill>
                  <a:srgbClr val="FFFFFF"/>
                </a:solidFill>
                <a:latin typeface="Lora"/>
              </a:rPr>
              <a:t> </a:t>
            </a:r>
            <a:r>
              <a:rPr lang="en-US" sz="2300" b="1" spc="225" dirty="0">
                <a:solidFill>
                  <a:srgbClr val="FFFFFF"/>
                </a:solidFill>
                <a:latin typeface="Lora"/>
              </a:rPr>
              <a:t>11,1%</a:t>
            </a:r>
            <a:r>
              <a:rPr lang="en-US" sz="2300" spc="225" dirty="0">
                <a:solidFill>
                  <a:srgbClr val="FFFFFF"/>
                </a:solidFill>
                <a:latin typeface="Lora"/>
              </a:rPr>
              <a:t> </a:t>
            </a:r>
            <a:r>
              <a:rPr lang="en-US" sz="2300" spc="225" dirty="0" err="1">
                <a:solidFill>
                  <a:srgbClr val="FFFFFF"/>
                </a:solidFill>
                <a:latin typeface="Lora"/>
              </a:rPr>
              <a:t>нижче</a:t>
            </a:r>
            <a:r>
              <a:rPr lang="en-US" sz="2300" spc="225" dirty="0">
                <a:solidFill>
                  <a:srgbClr val="FFFFFF"/>
                </a:solidFill>
                <a:latin typeface="Lora"/>
              </a:rPr>
              <a:t> </a:t>
            </a:r>
            <a:r>
              <a:rPr lang="en-US" sz="2300" spc="225" dirty="0" err="1">
                <a:solidFill>
                  <a:srgbClr val="FFFFFF"/>
                </a:solidFill>
                <a:latin typeface="Lora"/>
              </a:rPr>
              <a:t>минулорічного</a:t>
            </a:r>
            <a:r>
              <a:rPr lang="en-US" sz="2300" spc="225" dirty="0">
                <a:solidFill>
                  <a:srgbClr val="FFFFFF"/>
                </a:solidFill>
                <a:latin typeface="Lora"/>
              </a:rPr>
              <a:t> </a:t>
            </a:r>
            <a:r>
              <a:rPr lang="en-US" sz="2300" spc="225" dirty="0" err="1">
                <a:solidFill>
                  <a:srgbClr val="FFFFFF"/>
                </a:solidFill>
                <a:latin typeface="Lora"/>
              </a:rPr>
              <a:t>показника</a:t>
            </a:r>
            <a:r>
              <a:rPr lang="en-US" sz="2300" spc="225" dirty="0">
                <a:solidFill>
                  <a:srgbClr val="FFFFFF"/>
                </a:solidFill>
                <a:latin typeface="Lora"/>
              </a:rPr>
              <a:t>.</a:t>
            </a:r>
          </a:p>
        </p:txBody>
      </p:sp>
      <p:grpSp>
        <p:nvGrpSpPr>
          <p:cNvPr id="37" name="Group 37"/>
          <p:cNvGrpSpPr/>
          <p:nvPr/>
        </p:nvGrpSpPr>
        <p:grpSpPr>
          <a:xfrm>
            <a:off x="-252058" y="2109610"/>
            <a:ext cx="3980329" cy="4736392"/>
            <a:chOff x="0" y="0"/>
            <a:chExt cx="3790950" cy="4511040"/>
          </a:xfrm>
        </p:grpSpPr>
        <p:sp>
          <p:nvSpPr>
            <p:cNvPr id="38" name="Freeform 38"/>
            <p:cNvSpPr/>
            <p:nvPr/>
          </p:nvSpPr>
          <p:spPr>
            <a:xfrm>
              <a:off x="158750" y="158750"/>
              <a:ext cx="3473450" cy="4193540"/>
            </a:xfrm>
            <a:custGeom>
              <a:avLst/>
              <a:gdLst/>
              <a:ahLst/>
              <a:cxnLst/>
              <a:rect l="l" t="t" r="r" b="b"/>
              <a:pathLst>
                <a:path w="3473450" h="419354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5"/>
              <a:stretch>
                <a:fillRect l="-37912" t="-3785" r="-52628" b="-4405"/>
              </a:stretch>
            </a:blipFill>
          </p:spPr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551409" y="468359"/>
            <a:ext cx="8146964" cy="748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5580"/>
              </a:lnSpc>
            </a:pPr>
            <a:r>
              <a:rPr lang="en-US" sz="6000" spc="648" dirty="0" err="1">
                <a:solidFill>
                  <a:srgbClr val="231F20"/>
                </a:solidFill>
                <a:latin typeface="Lora"/>
              </a:rPr>
              <a:t>Охорона</a:t>
            </a:r>
            <a:r>
              <a:rPr lang="en-US" sz="6000" spc="648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6000" spc="648" dirty="0" err="1">
                <a:solidFill>
                  <a:srgbClr val="231F20"/>
                </a:solidFill>
                <a:latin typeface="Lora"/>
              </a:rPr>
              <a:t>здоров’я</a:t>
            </a:r>
            <a:endParaRPr lang="en-US" sz="6000" spc="648" dirty="0">
              <a:solidFill>
                <a:srgbClr val="231F20"/>
              </a:solidFill>
              <a:latin typeface="Lora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0037534" y="0"/>
            <a:ext cx="8603573" cy="10287000"/>
            <a:chOff x="0" y="0"/>
            <a:chExt cx="8603361" cy="10286746"/>
          </a:xfrm>
        </p:grpSpPr>
        <p:sp>
          <p:nvSpPr>
            <p:cNvPr id="5" name="Freeform 5"/>
            <p:cNvSpPr/>
            <p:nvPr/>
          </p:nvSpPr>
          <p:spPr>
            <a:xfrm>
              <a:off x="-2794" y="-127"/>
              <a:ext cx="8606155" cy="10286873"/>
            </a:xfrm>
            <a:custGeom>
              <a:avLst/>
              <a:gdLst/>
              <a:ahLst/>
              <a:cxnLst/>
              <a:rect l="l" t="t" r="r" b="b"/>
              <a:pathLst>
                <a:path w="8606155" h="10286873">
                  <a:moveTo>
                    <a:pt x="8606155" y="10251440"/>
                  </a:moveTo>
                  <a:cubicBezTo>
                    <a:pt x="8606155" y="10284587"/>
                    <a:pt x="8595487" y="10286873"/>
                    <a:pt x="8567674" y="10286873"/>
                  </a:cubicBezTo>
                  <a:cubicBezTo>
                    <a:pt x="5713095" y="10286238"/>
                    <a:pt x="2858643" y="10286238"/>
                    <a:pt x="4064" y="10286238"/>
                  </a:cubicBezTo>
                  <a:cubicBezTo>
                    <a:pt x="0" y="10272395"/>
                    <a:pt x="6350" y="10259822"/>
                    <a:pt x="9271" y="10246995"/>
                  </a:cubicBezTo>
                  <a:cubicBezTo>
                    <a:pt x="134747" y="9685401"/>
                    <a:pt x="260350" y="9123934"/>
                    <a:pt x="386207" y="8562467"/>
                  </a:cubicBezTo>
                  <a:cubicBezTo>
                    <a:pt x="565658" y="7761986"/>
                    <a:pt x="745490" y="6961632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5"/>
                    <a:pt x="8605139" y="6846316"/>
                    <a:pt x="8606155" y="10251440"/>
                  </a:cubicBezTo>
                  <a:close/>
                </a:path>
              </a:pathLst>
            </a:custGeom>
            <a:blipFill>
              <a:blip r:embed="rId3"/>
              <a:stretch>
                <a:fillRect t="-12686" b="-12686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 rot="826432">
            <a:off x="-20730249" y="-3950821"/>
            <a:ext cx="21026341" cy="12831921"/>
            <a:chOff x="0" y="0"/>
            <a:chExt cx="5537802" cy="337960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537802" cy="3379601"/>
            </a:xfrm>
            <a:custGeom>
              <a:avLst/>
              <a:gdLst/>
              <a:ahLst/>
              <a:cxnLst/>
              <a:rect l="l" t="t" r="r" b="b"/>
              <a:pathLst>
                <a:path w="5537802" h="3379601">
                  <a:moveTo>
                    <a:pt x="0" y="0"/>
                  </a:moveTo>
                  <a:lnTo>
                    <a:pt x="5537802" y="0"/>
                  </a:lnTo>
                  <a:lnTo>
                    <a:pt x="5537802" y="3379601"/>
                  </a:lnTo>
                  <a:lnTo>
                    <a:pt x="0" y="3379601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5537802" cy="33986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773821">
            <a:off x="10232579" y="4365564"/>
            <a:ext cx="313833" cy="8482349"/>
            <a:chOff x="0" y="0"/>
            <a:chExt cx="82656" cy="223403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2656" cy="2234034"/>
            </a:xfrm>
            <a:custGeom>
              <a:avLst/>
              <a:gdLst/>
              <a:ahLst/>
              <a:cxnLst/>
              <a:rect l="l" t="t" r="r" b="b"/>
              <a:pathLst>
                <a:path w="82656" h="2234034">
                  <a:moveTo>
                    <a:pt x="0" y="0"/>
                  </a:moveTo>
                  <a:lnTo>
                    <a:pt x="82656" y="0"/>
                  </a:lnTo>
                  <a:lnTo>
                    <a:pt x="82656" y="2234034"/>
                  </a:lnTo>
                  <a:lnTo>
                    <a:pt x="0" y="2234034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82656" cy="22530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933978" y="2128856"/>
            <a:ext cx="9455518" cy="5407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39"/>
              </a:lnSpc>
            </a:pPr>
            <a:r>
              <a:rPr lang="en-US" sz="3099">
                <a:solidFill>
                  <a:srgbClr val="000000"/>
                </a:solidFill>
                <a:latin typeface="Lora"/>
              </a:rPr>
              <a:t>Протягом 2023 року в структурі лікарні відбувалися зміни, а саме введено:</a:t>
            </a:r>
          </a:p>
          <a:p>
            <a:pPr marL="669285" lvl="1" indent="-334642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Lora"/>
              </a:rPr>
              <a:t> «Кабінет невролога дитячого»</a:t>
            </a:r>
          </a:p>
          <a:p>
            <a:pPr marL="669285" lvl="1" indent="-334642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Lora"/>
              </a:rPr>
              <a:t> «Відділення малоінвазивних методів діагностики, лікування та пластичної хірургії»,</a:t>
            </a:r>
          </a:p>
          <a:p>
            <a:pPr>
              <a:lnSpc>
                <a:spcPts val="4339"/>
              </a:lnSpc>
            </a:pPr>
            <a:r>
              <a:rPr lang="en-US" sz="3099">
                <a:solidFill>
                  <a:srgbClr val="000000"/>
                </a:solidFill>
                <a:latin typeface="Lora"/>
              </a:rPr>
              <a:t>у зв’язку з відсутністю штату виключено:</a:t>
            </a:r>
          </a:p>
          <a:p>
            <a:pPr marL="669285" lvl="1" indent="-334642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Lora"/>
              </a:rPr>
              <a:t> «Госпрозрахунковий відділ: зубопротезна лабораторія»</a:t>
            </a:r>
          </a:p>
          <a:p>
            <a:pPr marL="669285" lvl="1" indent="-334642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Lora"/>
              </a:rPr>
              <a:t>«Кабінет лікаря-хірурга-проктолога»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380161" y="-94975"/>
            <a:ext cx="19048322" cy="1511562"/>
            <a:chOff x="0" y="0"/>
            <a:chExt cx="5016842" cy="39810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016842" cy="398107"/>
            </a:xfrm>
            <a:custGeom>
              <a:avLst/>
              <a:gdLst/>
              <a:ahLst/>
              <a:cxnLst/>
              <a:rect l="l" t="t" r="r" b="b"/>
              <a:pathLst>
                <a:path w="5016842" h="398107">
                  <a:moveTo>
                    <a:pt x="0" y="0"/>
                  </a:moveTo>
                  <a:lnTo>
                    <a:pt x="5016842" y="0"/>
                  </a:lnTo>
                  <a:lnTo>
                    <a:pt x="5016842" y="398107"/>
                  </a:lnTo>
                  <a:lnTo>
                    <a:pt x="0" y="398107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5016842" cy="4171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028700" y="2407673"/>
            <a:ext cx="4817983" cy="4438249"/>
          </a:xfrm>
          <a:custGeom>
            <a:avLst/>
            <a:gdLst/>
            <a:ahLst/>
            <a:cxnLst/>
            <a:rect l="l" t="t" r="r" b="b"/>
            <a:pathLst>
              <a:path w="4817983" h="4438249">
                <a:moveTo>
                  <a:pt x="0" y="0"/>
                </a:moveTo>
                <a:lnTo>
                  <a:pt x="4817983" y="0"/>
                </a:lnTo>
                <a:lnTo>
                  <a:pt x="4817983" y="4438249"/>
                </a:lnTo>
                <a:lnTo>
                  <a:pt x="0" y="44382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277" b="-4277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028700" y="1975955"/>
            <a:ext cx="4817983" cy="431719"/>
            <a:chOff x="0" y="0"/>
            <a:chExt cx="1268934" cy="11370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68934" cy="113704"/>
            </a:xfrm>
            <a:custGeom>
              <a:avLst/>
              <a:gdLst/>
              <a:ahLst/>
              <a:cxnLst/>
              <a:rect l="l" t="t" r="r" b="b"/>
              <a:pathLst>
                <a:path w="1268934" h="113704">
                  <a:moveTo>
                    <a:pt x="0" y="0"/>
                  </a:moveTo>
                  <a:lnTo>
                    <a:pt x="1268934" y="0"/>
                  </a:lnTo>
                  <a:lnTo>
                    <a:pt x="1268934" y="113704"/>
                  </a:lnTo>
                  <a:lnTo>
                    <a:pt x="0" y="113704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1268934" cy="1613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2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973675" y="22860"/>
            <a:ext cx="13775679" cy="1005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80"/>
              </a:lnSpc>
            </a:pPr>
            <a:r>
              <a:rPr lang="en-US" sz="6000" spc="588">
                <a:solidFill>
                  <a:srgbClr val="FFFFFF"/>
                </a:solidFill>
                <a:latin typeface="Lora"/>
              </a:rPr>
              <a:t>Освіта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028700" y="6845922"/>
            <a:ext cx="4817983" cy="1798736"/>
            <a:chOff x="0" y="0"/>
            <a:chExt cx="1268934" cy="47374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68934" cy="473741"/>
            </a:xfrm>
            <a:custGeom>
              <a:avLst/>
              <a:gdLst/>
              <a:ahLst/>
              <a:cxnLst/>
              <a:rect l="l" t="t" r="r" b="b"/>
              <a:pathLst>
                <a:path w="1268934" h="473741">
                  <a:moveTo>
                    <a:pt x="0" y="0"/>
                  </a:moveTo>
                  <a:lnTo>
                    <a:pt x="1268934" y="0"/>
                  </a:lnTo>
                  <a:lnTo>
                    <a:pt x="1268934" y="473741"/>
                  </a:lnTo>
                  <a:lnTo>
                    <a:pt x="0" y="473741"/>
                  </a:lnTo>
                  <a:close/>
                </a:path>
              </a:pathLst>
            </a:custGeom>
            <a:solidFill>
              <a:srgbClr val="397D5A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268934" cy="511841"/>
            </a:xfrm>
            <a:prstGeom prst="rect">
              <a:avLst/>
            </a:prstGeom>
          </p:spPr>
          <p:txBody>
            <a:bodyPr lIns="114300" tIns="114300" rIns="114300" bIns="114300" rtlCol="0" anchor="ctr"/>
            <a:lstStyle/>
            <a:p>
              <a:pPr marL="0" lvl="0" indent="0" algn="ctr">
                <a:lnSpc>
                  <a:spcPts val="3449"/>
                </a:lnSpc>
                <a:spcBef>
                  <a:spcPct val="0"/>
                </a:spcBef>
              </a:pPr>
              <a:r>
                <a:rPr lang="en-US" sz="2499" spc="24">
                  <a:solidFill>
                    <a:srgbClr val="FFFFFF"/>
                  </a:solidFill>
                  <a:latin typeface="Lora Bold"/>
                </a:rPr>
                <a:t>В закладах загальної середньої освіти навчається 8342 учні в 376 класах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647754" y="1975954"/>
            <a:ext cx="5040705" cy="652946"/>
            <a:chOff x="0" y="0"/>
            <a:chExt cx="1308468" cy="10583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308468" cy="105837"/>
            </a:xfrm>
            <a:custGeom>
              <a:avLst/>
              <a:gdLst/>
              <a:ahLst/>
              <a:cxnLst/>
              <a:rect l="l" t="t" r="r" b="b"/>
              <a:pathLst>
                <a:path w="1308468" h="105837">
                  <a:moveTo>
                    <a:pt x="0" y="0"/>
                  </a:moveTo>
                  <a:lnTo>
                    <a:pt x="1308468" y="0"/>
                  </a:lnTo>
                  <a:lnTo>
                    <a:pt x="1308468" y="105837"/>
                  </a:lnTo>
                  <a:lnTo>
                    <a:pt x="0" y="105837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1308468" cy="1534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2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2437669" y="2377805"/>
            <a:ext cx="5170232" cy="4486062"/>
          </a:xfrm>
          <a:custGeom>
            <a:avLst/>
            <a:gdLst/>
            <a:ahLst/>
            <a:cxnLst/>
            <a:rect l="l" t="t" r="r" b="b"/>
            <a:pathLst>
              <a:path w="5170232" h="4486062">
                <a:moveTo>
                  <a:pt x="0" y="0"/>
                </a:moveTo>
                <a:lnTo>
                  <a:pt x="5170232" y="0"/>
                </a:lnTo>
                <a:lnTo>
                  <a:pt x="5170232" y="4486062"/>
                </a:lnTo>
                <a:lnTo>
                  <a:pt x="0" y="44860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433" r="-6256"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2437669" y="1967535"/>
            <a:ext cx="5170232" cy="401850"/>
            <a:chOff x="0" y="0"/>
            <a:chExt cx="1361707" cy="10583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361707" cy="105837"/>
            </a:xfrm>
            <a:custGeom>
              <a:avLst/>
              <a:gdLst/>
              <a:ahLst/>
              <a:cxnLst/>
              <a:rect l="l" t="t" r="r" b="b"/>
              <a:pathLst>
                <a:path w="1361707" h="105837">
                  <a:moveTo>
                    <a:pt x="0" y="0"/>
                  </a:moveTo>
                  <a:lnTo>
                    <a:pt x="1361707" y="0"/>
                  </a:lnTo>
                  <a:lnTo>
                    <a:pt x="1361707" y="105837"/>
                  </a:lnTo>
                  <a:lnTo>
                    <a:pt x="0" y="105837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47625"/>
              <a:ext cx="1361707" cy="1534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2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5549723" y="-3080239"/>
            <a:ext cx="4116356" cy="4116356"/>
          </a:xfrm>
          <a:custGeom>
            <a:avLst/>
            <a:gdLst/>
            <a:ahLst/>
            <a:cxnLst/>
            <a:rect l="l" t="t" r="r" b="b"/>
            <a:pathLst>
              <a:path w="4116356" h="4116356">
                <a:moveTo>
                  <a:pt x="0" y="0"/>
                </a:moveTo>
                <a:lnTo>
                  <a:pt x="4116356" y="0"/>
                </a:lnTo>
                <a:lnTo>
                  <a:pt x="4116356" y="4116356"/>
                </a:lnTo>
                <a:lnTo>
                  <a:pt x="0" y="41163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-2437596" y="-1509933"/>
            <a:ext cx="3256087" cy="3256087"/>
          </a:xfrm>
          <a:custGeom>
            <a:avLst/>
            <a:gdLst/>
            <a:ahLst/>
            <a:cxnLst/>
            <a:rect l="l" t="t" r="r" b="b"/>
            <a:pathLst>
              <a:path w="3256087" h="3256087">
                <a:moveTo>
                  <a:pt x="0" y="0"/>
                </a:moveTo>
                <a:lnTo>
                  <a:pt x="3256087" y="0"/>
                </a:lnTo>
                <a:lnTo>
                  <a:pt x="3256087" y="3256086"/>
                </a:lnTo>
                <a:lnTo>
                  <a:pt x="0" y="32560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6647754" y="6845922"/>
            <a:ext cx="5040705" cy="1798736"/>
            <a:chOff x="0" y="0"/>
            <a:chExt cx="1308468" cy="473741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308468" cy="473741"/>
            </a:xfrm>
            <a:custGeom>
              <a:avLst/>
              <a:gdLst/>
              <a:ahLst/>
              <a:cxnLst/>
              <a:rect l="l" t="t" r="r" b="b"/>
              <a:pathLst>
                <a:path w="1308468" h="473741">
                  <a:moveTo>
                    <a:pt x="0" y="0"/>
                  </a:moveTo>
                  <a:lnTo>
                    <a:pt x="1308468" y="0"/>
                  </a:lnTo>
                  <a:lnTo>
                    <a:pt x="1308468" y="473741"/>
                  </a:lnTo>
                  <a:lnTo>
                    <a:pt x="0" y="473741"/>
                  </a:lnTo>
                  <a:close/>
                </a:path>
              </a:pathLst>
            </a:custGeom>
            <a:solidFill>
              <a:srgbClr val="397D5A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1308468" cy="511841"/>
            </a:xfrm>
            <a:prstGeom prst="rect">
              <a:avLst/>
            </a:prstGeom>
          </p:spPr>
          <p:txBody>
            <a:bodyPr lIns="114300" tIns="114300" rIns="114300" bIns="114300" rtlCol="0" anchor="ctr"/>
            <a:lstStyle/>
            <a:p>
              <a:pPr marL="0" lvl="0" indent="0" algn="ctr">
                <a:lnSpc>
                  <a:spcPts val="3449"/>
                </a:lnSpc>
                <a:spcBef>
                  <a:spcPct val="0"/>
                </a:spcBef>
              </a:pPr>
              <a:r>
                <a:rPr lang="en-US" sz="2499" spc="24">
                  <a:solidFill>
                    <a:srgbClr val="FFFFFF"/>
                  </a:solidFill>
                  <a:latin typeface="Lora Bold"/>
                </a:rPr>
                <a:t>Заклади дошкільної освіти відвідує 1914 дітей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2437669" y="6845922"/>
            <a:ext cx="5170232" cy="1816681"/>
            <a:chOff x="0" y="0"/>
            <a:chExt cx="1361707" cy="478467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361707" cy="478467"/>
            </a:xfrm>
            <a:custGeom>
              <a:avLst/>
              <a:gdLst/>
              <a:ahLst/>
              <a:cxnLst/>
              <a:rect l="l" t="t" r="r" b="b"/>
              <a:pathLst>
                <a:path w="1361707" h="478467">
                  <a:moveTo>
                    <a:pt x="0" y="0"/>
                  </a:moveTo>
                  <a:lnTo>
                    <a:pt x="1361707" y="0"/>
                  </a:lnTo>
                  <a:lnTo>
                    <a:pt x="1361707" y="478467"/>
                  </a:lnTo>
                  <a:lnTo>
                    <a:pt x="0" y="478467"/>
                  </a:lnTo>
                  <a:close/>
                </a:path>
              </a:pathLst>
            </a:custGeom>
            <a:solidFill>
              <a:srgbClr val="397D5A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1361707" cy="516567"/>
            </a:xfrm>
            <a:prstGeom prst="rect">
              <a:avLst/>
            </a:prstGeom>
          </p:spPr>
          <p:txBody>
            <a:bodyPr lIns="114300" tIns="114300" rIns="114300" bIns="114300" rtlCol="0" anchor="ctr"/>
            <a:lstStyle/>
            <a:p>
              <a:pPr algn="ctr">
                <a:lnSpc>
                  <a:spcPts val="3587"/>
                </a:lnSpc>
              </a:pPr>
              <a:r>
                <a:rPr lang="en-US" sz="2599" spc="25">
                  <a:solidFill>
                    <a:srgbClr val="FFFFFF"/>
                  </a:solidFill>
                  <a:latin typeface="Lora Bold"/>
                </a:rPr>
                <a:t>У садочках - 317 працівників</a:t>
              </a:r>
            </a:p>
            <a:p>
              <a:pPr marL="0" lvl="0" indent="0" algn="ctr">
                <a:lnSpc>
                  <a:spcPts val="3587"/>
                </a:lnSpc>
                <a:spcBef>
                  <a:spcPct val="0"/>
                </a:spcBef>
              </a:pPr>
              <a:r>
                <a:rPr lang="en-US" sz="2599" spc="25">
                  <a:solidFill>
                    <a:srgbClr val="FFFFFF"/>
                  </a:solidFill>
                  <a:latin typeface="Lora Bold"/>
                </a:rPr>
                <a:t> У школах - 748 педагогів.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567876" y="8999355"/>
            <a:ext cx="15152247" cy="1172463"/>
            <a:chOff x="0" y="0"/>
            <a:chExt cx="3990715" cy="308797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3990715" cy="308797"/>
            </a:xfrm>
            <a:custGeom>
              <a:avLst/>
              <a:gdLst/>
              <a:ahLst/>
              <a:cxnLst/>
              <a:rect l="l" t="t" r="r" b="b"/>
              <a:pathLst>
                <a:path w="3990715" h="308797">
                  <a:moveTo>
                    <a:pt x="0" y="0"/>
                  </a:moveTo>
                  <a:lnTo>
                    <a:pt x="3990715" y="0"/>
                  </a:lnTo>
                  <a:lnTo>
                    <a:pt x="3990715" y="308797"/>
                  </a:lnTo>
                  <a:lnTo>
                    <a:pt x="0" y="308797"/>
                  </a:lnTo>
                  <a:close/>
                </a:path>
              </a:pathLst>
            </a:custGeom>
            <a:solidFill>
              <a:srgbClr val="397D5A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38100"/>
              <a:ext cx="3990715" cy="346897"/>
            </a:xfrm>
            <a:prstGeom prst="rect">
              <a:avLst/>
            </a:prstGeom>
          </p:spPr>
          <p:txBody>
            <a:bodyPr lIns="114300" tIns="114300" rIns="114300" bIns="114300" rtlCol="0" anchor="ctr"/>
            <a:lstStyle/>
            <a:p>
              <a:pPr marL="0" lvl="0" indent="0" algn="ctr">
                <a:lnSpc>
                  <a:spcPts val="3587"/>
                </a:lnSpc>
                <a:spcBef>
                  <a:spcPct val="0"/>
                </a:spcBef>
              </a:pPr>
              <a:r>
                <a:rPr lang="en-US" sz="2599" spc="25" dirty="0" err="1">
                  <a:solidFill>
                    <a:srgbClr val="FFFFFF"/>
                  </a:solidFill>
                  <a:latin typeface="Lora Bold"/>
                </a:rPr>
                <a:t>Мережа</a:t>
              </a:r>
              <a:r>
                <a:rPr lang="en-US" sz="2599" spc="25" dirty="0">
                  <a:solidFill>
                    <a:srgbClr val="FFFFFF"/>
                  </a:solidFill>
                  <a:latin typeface="Lora Bold"/>
                </a:rPr>
                <a:t> </a:t>
              </a:r>
              <a:r>
                <a:rPr lang="en-US" sz="2599" spc="25" dirty="0" err="1">
                  <a:solidFill>
                    <a:srgbClr val="FFFFFF"/>
                  </a:solidFill>
                  <a:latin typeface="Lora Bold"/>
                </a:rPr>
                <a:t>освіти</a:t>
              </a:r>
              <a:r>
                <a:rPr lang="en-US" sz="2599" spc="25" dirty="0">
                  <a:solidFill>
                    <a:srgbClr val="FFFFFF"/>
                  </a:solidFill>
                  <a:latin typeface="Lora Bold"/>
                </a:rPr>
                <a:t> </a:t>
              </a:r>
              <a:r>
                <a:rPr lang="en-US" sz="2599" spc="25" dirty="0" err="1">
                  <a:solidFill>
                    <a:srgbClr val="FFFFFF"/>
                  </a:solidFill>
                  <a:latin typeface="Lora Bold"/>
                </a:rPr>
                <a:t>складає</a:t>
              </a:r>
              <a:r>
                <a:rPr lang="en-US" sz="2599" spc="25" dirty="0">
                  <a:solidFill>
                    <a:srgbClr val="FFFFFF"/>
                  </a:solidFill>
                  <a:latin typeface="Lora Bold"/>
                </a:rPr>
                <a:t> 21 </a:t>
              </a:r>
              <a:r>
                <a:rPr lang="en-US" sz="2599" spc="25" dirty="0" err="1">
                  <a:solidFill>
                    <a:srgbClr val="FFFFFF"/>
                  </a:solidFill>
                  <a:latin typeface="Lora Bold"/>
                </a:rPr>
                <a:t>заклад</a:t>
              </a:r>
              <a:r>
                <a:rPr lang="en-US" sz="2599" spc="25" dirty="0">
                  <a:solidFill>
                    <a:srgbClr val="FFFFFF"/>
                  </a:solidFill>
                  <a:latin typeface="Lora Bold"/>
                </a:rPr>
                <a:t> </a:t>
              </a:r>
              <a:r>
                <a:rPr lang="en-US" sz="2599" spc="25" dirty="0" err="1">
                  <a:solidFill>
                    <a:srgbClr val="FFFFFF"/>
                  </a:solidFill>
                  <a:latin typeface="Lora Bold"/>
                </a:rPr>
                <a:t>загальної</a:t>
              </a:r>
              <a:r>
                <a:rPr lang="en-US" sz="2599" spc="25" dirty="0">
                  <a:solidFill>
                    <a:srgbClr val="FFFFFF"/>
                  </a:solidFill>
                  <a:latin typeface="Lora Bold"/>
                </a:rPr>
                <a:t> </a:t>
              </a:r>
              <a:r>
                <a:rPr lang="en-US" sz="2599" spc="25" dirty="0" err="1">
                  <a:solidFill>
                    <a:srgbClr val="FFFFFF"/>
                  </a:solidFill>
                  <a:latin typeface="Lora Bold"/>
                </a:rPr>
                <a:t>середньої</a:t>
              </a:r>
              <a:r>
                <a:rPr lang="en-US" sz="2599" spc="25" dirty="0">
                  <a:solidFill>
                    <a:srgbClr val="FFFFFF"/>
                  </a:solidFill>
                  <a:latin typeface="Lora Bold"/>
                </a:rPr>
                <a:t> </a:t>
              </a:r>
              <a:r>
                <a:rPr lang="en-US" sz="2599" spc="25" dirty="0" err="1">
                  <a:solidFill>
                    <a:srgbClr val="FFFFFF"/>
                  </a:solidFill>
                  <a:latin typeface="Lora Bold"/>
                </a:rPr>
                <a:t>освіти</a:t>
              </a:r>
              <a:r>
                <a:rPr lang="en-US" sz="2599" spc="25" dirty="0">
                  <a:solidFill>
                    <a:srgbClr val="FFFFFF"/>
                  </a:solidFill>
                  <a:latin typeface="Lora Bold"/>
                </a:rPr>
                <a:t> (2 </a:t>
              </a:r>
              <a:r>
                <a:rPr lang="en-US" sz="2599" spc="25" dirty="0" err="1">
                  <a:solidFill>
                    <a:srgbClr val="FFFFFF"/>
                  </a:solidFill>
                  <a:latin typeface="Lora Bold"/>
                </a:rPr>
                <a:t>гімназії</a:t>
              </a:r>
              <a:r>
                <a:rPr lang="en-US" sz="2599" spc="25" dirty="0">
                  <a:solidFill>
                    <a:srgbClr val="FFFFFF"/>
                  </a:solidFill>
                  <a:latin typeface="Lora Bold"/>
                </a:rPr>
                <a:t> </a:t>
              </a:r>
              <a:r>
                <a:rPr lang="en-US" sz="2599" spc="25" dirty="0" err="1">
                  <a:solidFill>
                    <a:srgbClr val="FFFFFF"/>
                  </a:solidFill>
                  <a:latin typeface="Lora Bold"/>
                </a:rPr>
                <a:t>та</a:t>
              </a:r>
              <a:r>
                <a:rPr lang="en-US" sz="2599" spc="25" dirty="0">
                  <a:solidFill>
                    <a:srgbClr val="FFFFFF"/>
                  </a:solidFill>
                  <a:latin typeface="Lora Bold"/>
                </a:rPr>
                <a:t> 19 </a:t>
              </a:r>
              <a:r>
                <a:rPr lang="en-US" sz="2599" spc="25" dirty="0" err="1">
                  <a:solidFill>
                    <a:srgbClr val="FFFFFF"/>
                  </a:solidFill>
                  <a:latin typeface="Lora Bold"/>
                </a:rPr>
                <a:t>ліцеїв</a:t>
              </a:r>
              <a:r>
                <a:rPr lang="en-US" sz="2599" spc="25" dirty="0">
                  <a:solidFill>
                    <a:srgbClr val="FFFFFF"/>
                  </a:solidFill>
                  <a:latin typeface="Lora Bold"/>
                </a:rPr>
                <a:t>), </a:t>
              </a:r>
              <a:endParaRPr lang="uk-UA" sz="2599" spc="25" dirty="0" smtClean="0">
                <a:solidFill>
                  <a:srgbClr val="FFFFFF"/>
                </a:solidFill>
                <a:latin typeface="Lora Bold"/>
              </a:endParaRPr>
            </a:p>
            <a:p>
              <a:pPr marL="0" lvl="0" indent="0" algn="ctr">
                <a:lnSpc>
                  <a:spcPts val="3587"/>
                </a:lnSpc>
                <a:spcBef>
                  <a:spcPct val="0"/>
                </a:spcBef>
              </a:pPr>
              <a:r>
                <a:rPr lang="en-US" sz="2599" spc="25" dirty="0" smtClean="0">
                  <a:solidFill>
                    <a:srgbClr val="FFFFFF"/>
                  </a:solidFill>
                  <a:latin typeface="Lora Bold"/>
                </a:rPr>
                <a:t>28 </a:t>
              </a:r>
              <a:r>
                <a:rPr lang="en-US" sz="2599" spc="25" dirty="0" err="1">
                  <a:solidFill>
                    <a:srgbClr val="FFFFFF"/>
                  </a:solidFill>
                  <a:latin typeface="Lora Bold"/>
                </a:rPr>
                <a:t>закладів</a:t>
              </a:r>
              <a:r>
                <a:rPr lang="en-US" sz="2599" spc="25" dirty="0">
                  <a:solidFill>
                    <a:srgbClr val="FFFFFF"/>
                  </a:solidFill>
                  <a:latin typeface="Lora Bold"/>
                </a:rPr>
                <a:t> </a:t>
              </a:r>
              <a:r>
                <a:rPr lang="en-US" sz="2599" spc="25" dirty="0" err="1">
                  <a:solidFill>
                    <a:srgbClr val="FFFFFF"/>
                  </a:solidFill>
                  <a:latin typeface="Lora Bold"/>
                </a:rPr>
                <a:t>дошкільної</a:t>
              </a:r>
              <a:r>
                <a:rPr lang="en-US" sz="2599" spc="25" dirty="0">
                  <a:solidFill>
                    <a:srgbClr val="FFFFFF"/>
                  </a:solidFill>
                  <a:latin typeface="Lora Bold"/>
                </a:rPr>
                <a:t> </a:t>
              </a:r>
              <a:r>
                <a:rPr lang="en-US" sz="2599" spc="25" dirty="0" err="1">
                  <a:solidFill>
                    <a:srgbClr val="FFFFFF"/>
                  </a:solidFill>
                  <a:latin typeface="Lora Bold"/>
                </a:rPr>
                <a:t>освіти</a:t>
              </a:r>
              <a:r>
                <a:rPr lang="en-US" sz="2599" spc="25" dirty="0">
                  <a:solidFill>
                    <a:srgbClr val="FFFFFF"/>
                  </a:solidFill>
                  <a:latin typeface="Lora Bold"/>
                </a:rPr>
                <a:t>, 2 </a:t>
              </a:r>
              <a:r>
                <a:rPr lang="en-US" sz="2599" spc="25" dirty="0" err="1">
                  <a:solidFill>
                    <a:srgbClr val="FFFFFF"/>
                  </a:solidFill>
                  <a:latin typeface="Lora Bold"/>
                </a:rPr>
                <a:t>заклади</a:t>
              </a:r>
              <a:r>
                <a:rPr lang="en-US" sz="2599" spc="25" dirty="0">
                  <a:solidFill>
                    <a:srgbClr val="FFFFFF"/>
                  </a:solidFill>
                  <a:latin typeface="Lora Bold"/>
                </a:rPr>
                <a:t> </a:t>
              </a:r>
              <a:r>
                <a:rPr lang="en-US" sz="2599" spc="25" dirty="0" err="1">
                  <a:solidFill>
                    <a:srgbClr val="FFFFFF"/>
                  </a:solidFill>
                  <a:latin typeface="Lora Bold"/>
                </a:rPr>
                <a:t>позашкільної</a:t>
              </a:r>
              <a:r>
                <a:rPr lang="en-US" sz="2599" spc="25" dirty="0">
                  <a:solidFill>
                    <a:srgbClr val="FFFFFF"/>
                  </a:solidFill>
                  <a:latin typeface="Lora Bold"/>
                </a:rPr>
                <a:t> </a:t>
              </a:r>
              <a:r>
                <a:rPr lang="en-US" sz="2599" spc="25" dirty="0" err="1">
                  <a:solidFill>
                    <a:srgbClr val="FFFFFF"/>
                  </a:solidFill>
                  <a:latin typeface="Lora Bold"/>
                </a:rPr>
                <a:t>освіти</a:t>
              </a:r>
              <a:endParaRPr lang="en-US" sz="2599" spc="25" dirty="0">
                <a:solidFill>
                  <a:srgbClr val="FFFFFF"/>
                </a:solidFill>
                <a:latin typeface="Lora Bold"/>
              </a:endParaRPr>
            </a:p>
          </p:txBody>
        </p:sp>
      </p:grpSp>
      <p:pic>
        <p:nvPicPr>
          <p:cNvPr id="33" name="Рисунок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754" y="2407673"/>
            <a:ext cx="5040705" cy="4456193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1900" y="9404862"/>
            <a:ext cx="4687320" cy="4687320"/>
          </a:xfrm>
          <a:custGeom>
            <a:avLst/>
            <a:gdLst/>
            <a:ahLst/>
            <a:cxnLst/>
            <a:rect l="l" t="t" r="r" b="b"/>
            <a:pathLst>
              <a:path w="4687320" h="4687320">
                <a:moveTo>
                  <a:pt x="0" y="0"/>
                </a:moveTo>
                <a:lnTo>
                  <a:pt x="4687319" y="0"/>
                </a:lnTo>
                <a:lnTo>
                  <a:pt x="4687319" y="4687320"/>
                </a:lnTo>
                <a:lnTo>
                  <a:pt x="0" y="4687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2353255" y="-1974192"/>
            <a:ext cx="3964049" cy="3964049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5739"/>
            </a:solidFill>
            <a:ln cap="sq">
              <a:noFill/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0634043" y="3695700"/>
            <a:ext cx="9348363" cy="9348363"/>
          </a:xfrm>
          <a:custGeom>
            <a:avLst/>
            <a:gdLst/>
            <a:ahLst/>
            <a:cxnLst/>
            <a:rect l="l" t="t" r="r" b="b"/>
            <a:pathLst>
              <a:path w="9348363" h="9348363">
                <a:moveTo>
                  <a:pt x="0" y="0"/>
                </a:moveTo>
                <a:lnTo>
                  <a:pt x="9348362" y="0"/>
                </a:lnTo>
                <a:lnTo>
                  <a:pt x="9348362" y="9348363"/>
                </a:lnTo>
                <a:lnTo>
                  <a:pt x="0" y="93483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929851" y="-7358505"/>
            <a:ext cx="9348363" cy="9348363"/>
          </a:xfrm>
          <a:custGeom>
            <a:avLst/>
            <a:gdLst/>
            <a:ahLst/>
            <a:cxnLst/>
            <a:rect l="l" t="t" r="r" b="b"/>
            <a:pathLst>
              <a:path w="9348363" h="9348363">
                <a:moveTo>
                  <a:pt x="0" y="0"/>
                </a:moveTo>
                <a:lnTo>
                  <a:pt x="9348363" y="0"/>
                </a:lnTo>
                <a:lnTo>
                  <a:pt x="9348363" y="9348363"/>
                </a:lnTo>
                <a:lnTo>
                  <a:pt x="0" y="93483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-904968" y="8918951"/>
            <a:ext cx="2649263" cy="264926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5739"/>
            </a:solidFill>
            <a:ln cap="sq">
              <a:noFill/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8517737" y="2356945"/>
            <a:ext cx="9523403" cy="7498941"/>
          </a:xfrm>
          <a:custGeom>
            <a:avLst/>
            <a:gdLst/>
            <a:ahLst/>
            <a:cxnLst/>
            <a:rect l="l" t="t" r="r" b="b"/>
            <a:pathLst>
              <a:path w="9523403" h="7498941">
                <a:moveTo>
                  <a:pt x="0" y="0"/>
                </a:moveTo>
                <a:lnTo>
                  <a:pt x="9523403" y="0"/>
                </a:lnTo>
                <a:lnTo>
                  <a:pt x="9523403" y="7498941"/>
                </a:lnTo>
                <a:lnTo>
                  <a:pt x="0" y="74989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4002" r="-10858" b="-701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778647" y="242316"/>
            <a:ext cx="2949183" cy="788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940"/>
              </a:lnSpc>
              <a:spcBef>
                <a:spcPct val="0"/>
              </a:spcBef>
            </a:pPr>
            <a:r>
              <a:rPr lang="en-US" sz="6000" spc="210">
                <a:solidFill>
                  <a:srgbClr val="040506"/>
                </a:solidFill>
                <a:latin typeface="Lora"/>
              </a:rPr>
              <a:t>Освіта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07799" y="5698236"/>
            <a:ext cx="8090879" cy="3663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87"/>
              </a:lnSpc>
            </a:pPr>
            <a:r>
              <a:rPr lang="en-US" sz="2599" spc="254" dirty="0">
                <a:solidFill>
                  <a:srgbClr val="231F20"/>
                </a:solidFill>
                <a:latin typeface="Lora"/>
              </a:rPr>
              <a:t>У 2023 </a:t>
            </a:r>
            <a:r>
              <a:rPr lang="en-US" sz="2599" spc="254" dirty="0" err="1">
                <a:solidFill>
                  <a:srgbClr val="231F20"/>
                </a:solidFill>
                <a:latin typeface="Lora"/>
              </a:rPr>
              <a:t>році</a:t>
            </a:r>
            <a:r>
              <a:rPr lang="en-US" sz="2599" spc="25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599" spc="254" dirty="0" err="1">
                <a:solidFill>
                  <a:srgbClr val="231F20"/>
                </a:solidFill>
                <a:latin typeface="Lora"/>
              </a:rPr>
              <a:t>реалізовано</a:t>
            </a:r>
            <a:r>
              <a:rPr lang="en-US" sz="2599" spc="25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599" spc="254" dirty="0" err="1">
                <a:solidFill>
                  <a:srgbClr val="231F20"/>
                </a:solidFill>
                <a:latin typeface="Lora"/>
              </a:rPr>
              <a:t>крос-секторальний</a:t>
            </a:r>
            <a:r>
              <a:rPr lang="en-US" sz="2599" spc="25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599" spc="254" dirty="0" err="1">
                <a:solidFill>
                  <a:srgbClr val="231F20"/>
                </a:solidFill>
                <a:latin typeface="Lora"/>
              </a:rPr>
              <a:t>проєкт</a:t>
            </a:r>
            <a:r>
              <a:rPr lang="en-US" sz="2599" spc="25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599" spc="254" dirty="0" err="1">
                <a:solidFill>
                  <a:srgbClr val="231F20"/>
                </a:solidFill>
                <a:latin typeface="Lora"/>
              </a:rPr>
              <a:t>від</a:t>
            </a:r>
            <a:r>
              <a:rPr lang="en-US" sz="2599" spc="254" dirty="0">
                <a:solidFill>
                  <a:srgbClr val="231F20"/>
                </a:solidFill>
                <a:latin typeface="Lora"/>
              </a:rPr>
              <a:t> ЮНІСЕФ - </a:t>
            </a:r>
            <a:r>
              <a:rPr lang="en-US" sz="2599" spc="254" dirty="0" err="1">
                <a:solidFill>
                  <a:srgbClr val="231F20"/>
                </a:solidFill>
                <a:latin typeface="Lora"/>
              </a:rPr>
              <a:t>облаштування</a:t>
            </a:r>
            <a:r>
              <a:rPr lang="en-US" sz="2599" spc="254" dirty="0">
                <a:solidFill>
                  <a:srgbClr val="231F20"/>
                </a:solidFill>
                <a:latin typeface="Lora"/>
              </a:rPr>
              <a:t> STEM </a:t>
            </a:r>
            <a:r>
              <a:rPr lang="en-US" sz="2599" spc="254" dirty="0" err="1">
                <a:solidFill>
                  <a:srgbClr val="231F20"/>
                </a:solidFill>
                <a:latin typeface="Lora"/>
              </a:rPr>
              <a:t>хабу</a:t>
            </a:r>
            <a:r>
              <a:rPr lang="en-US" sz="2599" spc="254" dirty="0">
                <a:solidFill>
                  <a:srgbClr val="231F20"/>
                </a:solidFill>
                <a:latin typeface="Lora"/>
              </a:rPr>
              <a:t> в </a:t>
            </a:r>
            <a:r>
              <a:rPr lang="en-US" sz="2599" spc="254" dirty="0" smtClean="0">
                <a:solidFill>
                  <a:srgbClr val="231F20"/>
                </a:solidFill>
                <a:latin typeface="Lora"/>
              </a:rPr>
              <a:t>Л</a:t>
            </a:r>
            <a:r>
              <a:rPr lang="uk-UA" sz="2599" spc="254" dirty="0" err="1" smtClean="0">
                <a:solidFill>
                  <a:srgbClr val="231F20"/>
                </a:solidFill>
                <a:latin typeface="Lora"/>
              </a:rPr>
              <a:t>іцей</a:t>
            </a:r>
            <a:r>
              <a:rPr lang="en-US" sz="2599" spc="254" dirty="0" smtClean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599" spc="254" dirty="0">
                <a:solidFill>
                  <a:srgbClr val="231F20"/>
                </a:solidFill>
                <a:latin typeface="Lora"/>
              </a:rPr>
              <a:t>№4</a:t>
            </a:r>
          </a:p>
          <a:p>
            <a:pPr algn="ctr">
              <a:lnSpc>
                <a:spcPts val="3587"/>
              </a:lnSpc>
            </a:pPr>
            <a:endParaRPr lang="en-US" sz="2599" spc="254" dirty="0">
              <a:solidFill>
                <a:srgbClr val="231F20"/>
              </a:solidFill>
              <a:latin typeface="Lora"/>
            </a:endParaRPr>
          </a:p>
          <a:p>
            <a:pPr algn="ctr">
              <a:lnSpc>
                <a:spcPts val="3587"/>
              </a:lnSpc>
            </a:pPr>
            <a:r>
              <a:rPr lang="en-US" sz="2599" spc="254" dirty="0">
                <a:solidFill>
                  <a:srgbClr val="231F20"/>
                </a:solidFill>
                <a:latin typeface="Lora"/>
              </a:rPr>
              <a:t> В </a:t>
            </a:r>
            <a:r>
              <a:rPr lang="en-US" sz="2599" spc="254" dirty="0" err="1">
                <a:solidFill>
                  <a:srgbClr val="231F20"/>
                </a:solidFill>
                <a:latin typeface="Lora"/>
              </a:rPr>
              <a:t>рамках</a:t>
            </a:r>
            <a:r>
              <a:rPr lang="en-US" sz="2599" spc="25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599" spc="254" dirty="0" err="1">
                <a:solidFill>
                  <a:srgbClr val="231F20"/>
                </a:solidFill>
                <a:latin typeface="Lora"/>
              </a:rPr>
              <a:t>ініціативи</a:t>
            </a:r>
            <a:r>
              <a:rPr lang="en-US" sz="2599" spc="254" dirty="0">
                <a:solidFill>
                  <a:srgbClr val="231F20"/>
                </a:solidFill>
                <a:latin typeface="Lora"/>
              </a:rPr>
              <a:t> «</a:t>
            </a:r>
            <a:r>
              <a:rPr lang="en-US" sz="2599" spc="254" dirty="0" err="1">
                <a:solidFill>
                  <a:srgbClr val="231F20"/>
                </a:solidFill>
                <a:latin typeface="Lora"/>
              </a:rPr>
              <a:t>Спільно</a:t>
            </a:r>
            <a:r>
              <a:rPr lang="en-US" sz="2599" spc="25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599" spc="254" dirty="0" err="1">
                <a:solidFill>
                  <a:srgbClr val="231F20"/>
                </a:solidFill>
                <a:latin typeface="Lora"/>
              </a:rPr>
              <a:t>до</a:t>
            </a:r>
            <a:r>
              <a:rPr lang="en-US" sz="2599" spc="25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599" spc="254" dirty="0" err="1">
                <a:solidFill>
                  <a:srgbClr val="231F20"/>
                </a:solidFill>
                <a:latin typeface="Lora"/>
              </a:rPr>
              <a:t>навчання</a:t>
            </a:r>
            <a:r>
              <a:rPr lang="en-US" sz="2599" spc="254" dirty="0">
                <a:solidFill>
                  <a:srgbClr val="231F20"/>
                </a:solidFill>
                <a:latin typeface="Lora"/>
              </a:rPr>
              <a:t>» </a:t>
            </a:r>
            <a:r>
              <a:rPr lang="en-US" sz="2599" spc="254" dirty="0" err="1">
                <a:solidFill>
                  <a:srgbClr val="231F20"/>
                </a:solidFill>
                <a:latin typeface="Lora"/>
              </a:rPr>
              <a:t>від</a:t>
            </a:r>
            <a:r>
              <a:rPr lang="en-US" sz="2599" spc="254" dirty="0">
                <a:solidFill>
                  <a:srgbClr val="231F20"/>
                </a:solidFill>
                <a:latin typeface="Lora"/>
              </a:rPr>
              <a:t> ЮНІСЕФ </a:t>
            </a:r>
            <a:r>
              <a:rPr lang="en-US" sz="2599" spc="254" dirty="0" err="1">
                <a:solidFill>
                  <a:srgbClr val="231F20"/>
                </a:solidFill>
                <a:latin typeface="Lora"/>
              </a:rPr>
              <a:t>проведено</a:t>
            </a:r>
            <a:r>
              <a:rPr lang="en-US" sz="2599" spc="25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599" spc="254" dirty="0" err="1">
                <a:solidFill>
                  <a:srgbClr val="231F20"/>
                </a:solidFill>
                <a:latin typeface="Lora"/>
              </a:rPr>
              <a:t>ремонт</a:t>
            </a:r>
            <a:r>
              <a:rPr lang="en-US" sz="2599" spc="25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599" spc="254" dirty="0" err="1">
                <a:solidFill>
                  <a:srgbClr val="231F20"/>
                </a:solidFill>
                <a:latin typeface="Lora"/>
              </a:rPr>
              <a:t>укриття</a:t>
            </a:r>
            <a:r>
              <a:rPr lang="en-US" sz="2599" spc="25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599" spc="254" dirty="0" smtClean="0">
                <a:solidFill>
                  <a:srgbClr val="231F20"/>
                </a:solidFill>
                <a:latin typeface="Lora"/>
              </a:rPr>
              <a:t>Л</a:t>
            </a:r>
            <a:r>
              <a:rPr lang="uk-UA" sz="2599" spc="254" dirty="0" err="1" smtClean="0">
                <a:solidFill>
                  <a:srgbClr val="231F20"/>
                </a:solidFill>
                <a:latin typeface="Lora"/>
              </a:rPr>
              <a:t>іцей</a:t>
            </a:r>
            <a:r>
              <a:rPr lang="en-US" sz="2599" spc="254" dirty="0" smtClean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599" spc="254" dirty="0">
                <a:solidFill>
                  <a:srgbClr val="231F20"/>
                </a:solidFill>
                <a:latin typeface="Lora"/>
              </a:rPr>
              <a:t>№2 </a:t>
            </a:r>
            <a:r>
              <a:rPr lang="en-US" sz="2599" spc="254" dirty="0" err="1">
                <a:solidFill>
                  <a:srgbClr val="231F20"/>
                </a:solidFill>
                <a:latin typeface="Lora"/>
              </a:rPr>
              <a:t>на</a:t>
            </a:r>
            <a:r>
              <a:rPr lang="en-US" sz="2599" spc="25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599" spc="254" dirty="0" err="1">
                <a:solidFill>
                  <a:srgbClr val="231F20"/>
                </a:solidFill>
                <a:latin typeface="Lora"/>
              </a:rPr>
              <a:t>суму</a:t>
            </a:r>
            <a:r>
              <a:rPr lang="en-US" sz="2599" spc="254" dirty="0">
                <a:solidFill>
                  <a:srgbClr val="231F20"/>
                </a:solidFill>
                <a:latin typeface="Lora"/>
              </a:rPr>
              <a:t> 8,5 </a:t>
            </a:r>
            <a:r>
              <a:rPr lang="en-US" sz="2599" spc="254" dirty="0" err="1">
                <a:solidFill>
                  <a:srgbClr val="231F20"/>
                </a:solidFill>
                <a:latin typeface="Lora"/>
              </a:rPr>
              <a:t>млн.грн</a:t>
            </a:r>
            <a:r>
              <a:rPr lang="en-US" sz="2599" spc="254" dirty="0">
                <a:solidFill>
                  <a:srgbClr val="231F20"/>
                </a:solidFill>
                <a:latin typeface="Lora"/>
              </a:rPr>
              <a:t>.</a:t>
            </a:r>
          </a:p>
          <a:p>
            <a:pPr algn="l">
              <a:lnSpc>
                <a:spcPts val="3587"/>
              </a:lnSpc>
            </a:pPr>
            <a:endParaRPr lang="en-US" sz="2599" spc="254" dirty="0">
              <a:solidFill>
                <a:srgbClr val="231F20"/>
              </a:solidFill>
              <a:latin typeface="Lora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207799" y="1583436"/>
            <a:ext cx="8090879" cy="4154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87"/>
              </a:lnSpc>
            </a:pPr>
            <a:r>
              <a:rPr lang="en-US" sz="2599" spc="254" dirty="0">
                <a:solidFill>
                  <a:srgbClr val="231F20"/>
                </a:solidFill>
                <a:latin typeface="Lora"/>
              </a:rPr>
              <a:t>У </a:t>
            </a:r>
            <a:r>
              <a:rPr lang="en-US" sz="2599" spc="254" dirty="0" err="1">
                <a:solidFill>
                  <a:srgbClr val="231F20"/>
                </a:solidFill>
                <a:latin typeface="Lora"/>
              </a:rPr>
              <a:t>звітному</a:t>
            </a:r>
            <a:r>
              <a:rPr lang="en-US" sz="2599" spc="25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599" spc="254" dirty="0" err="1">
                <a:solidFill>
                  <a:srgbClr val="231F20"/>
                </a:solidFill>
                <a:latin typeface="Lora"/>
              </a:rPr>
              <a:t>періоді</a:t>
            </a:r>
            <a:r>
              <a:rPr lang="en-US" sz="2599" spc="25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599" spc="254" dirty="0" err="1">
                <a:solidFill>
                  <a:srgbClr val="231F20"/>
                </a:solidFill>
                <a:latin typeface="Lora"/>
              </a:rPr>
              <a:t>організовано</a:t>
            </a:r>
            <a:r>
              <a:rPr lang="en-US" sz="2599" spc="25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599" spc="254" dirty="0" err="1">
                <a:solidFill>
                  <a:srgbClr val="231F20"/>
                </a:solidFill>
                <a:latin typeface="Lora"/>
              </a:rPr>
              <a:t>підвезення</a:t>
            </a:r>
            <a:r>
              <a:rPr lang="en-US" sz="2599" spc="254" dirty="0">
                <a:solidFill>
                  <a:srgbClr val="231F20"/>
                </a:solidFill>
                <a:latin typeface="Lora"/>
              </a:rPr>
              <a:t> 537 </a:t>
            </a:r>
            <a:r>
              <a:rPr lang="en-US" sz="2599" spc="254" dirty="0" err="1">
                <a:solidFill>
                  <a:srgbClr val="231F20"/>
                </a:solidFill>
                <a:latin typeface="Lora"/>
              </a:rPr>
              <a:t>учнів</a:t>
            </a:r>
            <a:r>
              <a:rPr lang="en-US" sz="2599" spc="25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599" spc="254" dirty="0" err="1">
                <a:solidFill>
                  <a:srgbClr val="231F20"/>
                </a:solidFill>
                <a:latin typeface="Lora"/>
              </a:rPr>
              <a:t>та</a:t>
            </a:r>
            <a:r>
              <a:rPr lang="en-US" sz="2599" spc="254" dirty="0">
                <a:solidFill>
                  <a:srgbClr val="231F20"/>
                </a:solidFill>
                <a:latin typeface="Lora"/>
              </a:rPr>
              <a:t> 86 </a:t>
            </a:r>
            <a:r>
              <a:rPr lang="en-US" sz="2599" spc="254" dirty="0" err="1">
                <a:solidFill>
                  <a:srgbClr val="231F20"/>
                </a:solidFill>
                <a:latin typeface="Lora"/>
              </a:rPr>
              <a:t>педагогічних</a:t>
            </a:r>
            <a:r>
              <a:rPr lang="en-US" sz="2599" spc="25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599" spc="254" dirty="0" err="1">
                <a:solidFill>
                  <a:srgbClr val="231F20"/>
                </a:solidFill>
                <a:latin typeface="Lora"/>
              </a:rPr>
              <a:t>працівників</a:t>
            </a:r>
            <a:r>
              <a:rPr lang="en-US" sz="2599" spc="25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599" spc="254" dirty="0" err="1">
                <a:solidFill>
                  <a:srgbClr val="231F20"/>
                </a:solidFill>
                <a:latin typeface="Lora"/>
              </a:rPr>
              <a:t>до</a:t>
            </a:r>
            <a:r>
              <a:rPr lang="en-US" sz="2599" spc="25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599" spc="254" dirty="0" err="1">
                <a:solidFill>
                  <a:srgbClr val="231F20"/>
                </a:solidFill>
                <a:latin typeface="Lora"/>
              </a:rPr>
              <a:t>закладів</a:t>
            </a:r>
            <a:r>
              <a:rPr lang="en-US" sz="2599" spc="25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599" spc="254" dirty="0" err="1">
                <a:solidFill>
                  <a:srgbClr val="231F20"/>
                </a:solidFill>
                <a:latin typeface="Lora"/>
              </a:rPr>
              <a:t>освіти</a:t>
            </a:r>
            <a:r>
              <a:rPr lang="en-US" sz="2599" spc="254" dirty="0">
                <a:solidFill>
                  <a:srgbClr val="231F20"/>
                </a:solidFill>
                <a:latin typeface="Lora"/>
              </a:rPr>
              <a:t>. </a:t>
            </a:r>
            <a:endParaRPr lang="uk-UA" sz="2599" spc="254" dirty="0" smtClean="0">
              <a:solidFill>
                <a:srgbClr val="231F20"/>
              </a:solidFill>
              <a:latin typeface="Lora"/>
            </a:endParaRPr>
          </a:p>
          <a:p>
            <a:pPr algn="ctr">
              <a:lnSpc>
                <a:spcPts val="3587"/>
              </a:lnSpc>
            </a:pPr>
            <a:r>
              <a:rPr lang="en-US" sz="2599" spc="254" dirty="0" err="1" smtClean="0">
                <a:solidFill>
                  <a:srgbClr val="231F20"/>
                </a:solidFill>
                <a:latin typeface="Lora"/>
              </a:rPr>
              <a:t>Парк</a:t>
            </a:r>
            <a:r>
              <a:rPr lang="en-US" sz="2599" spc="254" dirty="0" smtClean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599" spc="254" dirty="0" err="1">
                <a:solidFill>
                  <a:srgbClr val="231F20"/>
                </a:solidFill>
                <a:latin typeface="Lora"/>
              </a:rPr>
              <a:t>шкільних</a:t>
            </a:r>
            <a:r>
              <a:rPr lang="en-US" sz="2599" spc="25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599" spc="254" dirty="0" err="1">
                <a:solidFill>
                  <a:srgbClr val="231F20"/>
                </a:solidFill>
                <a:latin typeface="Lora"/>
              </a:rPr>
              <a:t>автобусів</a:t>
            </a:r>
            <a:r>
              <a:rPr lang="en-US" sz="2599" spc="254" dirty="0">
                <a:solidFill>
                  <a:srgbClr val="231F20"/>
                </a:solidFill>
                <a:latin typeface="Lora"/>
              </a:rPr>
              <a:t> </a:t>
            </a:r>
            <a:endParaRPr lang="uk-UA" sz="2599" spc="254" dirty="0" smtClean="0">
              <a:solidFill>
                <a:srgbClr val="231F20"/>
              </a:solidFill>
              <a:latin typeface="Lora"/>
            </a:endParaRPr>
          </a:p>
          <a:p>
            <a:pPr algn="ctr">
              <a:lnSpc>
                <a:spcPts val="3587"/>
              </a:lnSpc>
            </a:pPr>
            <a:r>
              <a:rPr lang="en-US" sz="2599" spc="254" dirty="0" err="1" smtClean="0">
                <a:solidFill>
                  <a:srgbClr val="231F20"/>
                </a:solidFill>
                <a:latin typeface="Lora"/>
              </a:rPr>
              <a:t>нараховує</a:t>
            </a:r>
            <a:r>
              <a:rPr lang="en-US" sz="2599" spc="254" dirty="0" smtClean="0">
                <a:solidFill>
                  <a:srgbClr val="231F20"/>
                </a:solidFill>
                <a:latin typeface="Lora"/>
              </a:rPr>
              <a:t> </a:t>
            </a:r>
            <a:r>
              <a:rPr lang="uk-UA" sz="2599" spc="254" dirty="0" smtClean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599" spc="254" dirty="0" smtClean="0">
                <a:solidFill>
                  <a:srgbClr val="231F20"/>
                </a:solidFill>
                <a:latin typeface="Lora"/>
              </a:rPr>
              <a:t>12 </a:t>
            </a:r>
            <a:r>
              <a:rPr lang="en-US" sz="2599" spc="254" dirty="0" err="1">
                <a:solidFill>
                  <a:srgbClr val="231F20"/>
                </a:solidFill>
                <a:latin typeface="Lora"/>
              </a:rPr>
              <a:t>одиниць</a:t>
            </a:r>
            <a:r>
              <a:rPr lang="en-US" sz="2599" spc="254" dirty="0">
                <a:solidFill>
                  <a:srgbClr val="231F20"/>
                </a:solidFill>
                <a:latin typeface="Lora"/>
              </a:rPr>
              <a:t>. </a:t>
            </a:r>
            <a:endParaRPr lang="uk-UA" sz="2599" spc="254" dirty="0" smtClean="0">
              <a:solidFill>
                <a:srgbClr val="231F20"/>
              </a:solidFill>
              <a:latin typeface="Lora"/>
            </a:endParaRPr>
          </a:p>
          <a:p>
            <a:pPr algn="ctr">
              <a:lnSpc>
                <a:spcPts val="3587"/>
              </a:lnSpc>
            </a:pPr>
            <a:r>
              <a:rPr lang="en-US" sz="2599" spc="254" dirty="0" smtClean="0">
                <a:solidFill>
                  <a:srgbClr val="231F20"/>
                </a:solidFill>
                <a:latin typeface="Lora"/>
              </a:rPr>
              <a:t>З </a:t>
            </a:r>
            <a:r>
              <a:rPr lang="en-US" sz="2599" spc="254" dirty="0" err="1">
                <a:solidFill>
                  <a:srgbClr val="231F20"/>
                </a:solidFill>
                <a:latin typeface="Lora"/>
              </a:rPr>
              <a:t>них</a:t>
            </a:r>
            <a:r>
              <a:rPr lang="en-US" sz="2599" spc="254" dirty="0">
                <a:solidFill>
                  <a:srgbClr val="231F20"/>
                </a:solidFill>
                <a:latin typeface="Lora"/>
              </a:rPr>
              <a:t> у 2023 </a:t>
            </a:r>
            <a:r>
              <a:rPr lang="en-US" sz="2599" spc="254" dirty="0" err="1">
                <a:solidFill>
                  <a:srgbClr val="231F20"/>
                </a:solidFill>
                <a:latin typeface="Lora"/>
              </a:rPr>
              <a:t>році</a:t>
            </a:r>
            <a:r>
              <a:rPr lang="en-US" sz="2599" spc="25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599" spc="254" dirty="0" err="1" smtClean="0">
                <a:solidFill>
                  <a:srgbClr val="231F20"/>
                </a:solidFill>
                <a:latin typeface="Lora"/>
              </a:rPr>
              <a:t>придбано</a:t>
            </a:r>
            <a:r>
              <a:rPr lang="en-US" sz="2599" spc="254" dirty="0" smtClean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599" spc="254" dirty="0">
                <a:solidFill>
                  <a:srgbClr val="231F20"/>
                </a:solidFill>
                <a:latin typeface="Lora"/>
              </a:rPr>
              <a:t>2 </a:t>
            </a:r>
            <a:r>
              <a:rPr lang="en-US" sz="2599" spc="254" dirty="0" err="1">
                <a:solidFill>
                  <a:srgbClr val="231F20"/>
                </a:solidFill>
                <a:latin typeface="Lora"/>
              </a:rPr>
              <a:t>шкільні</a:t>
            </a:r>
            <a:r>
              <a:rPr lang="en-US" sz="2599" spc="25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599" spc="254" dirty="0" err="1">
                <a:solidFill>
                  <a:srgbClr val="231F20"/>
                </a:solidFill>
                <a:latin typeface="Lora"/>
              </a:rPr>
              <a:t>автобуси</a:t>
            </a:r>
            <a:r>
              <a:rPr lang="en-US" sz="2599" spc="25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599" spc="254" dirty="0" err="1">
                <a:solidFill>
                  <a:srgbClr val="231F20"/>
                </a:solidFill>
                <a:latin typeface="Lora"/>
              </a:rPr>
              <a:t>та</a:t>
            </a:r>
            <a:r>
              <a:rPr lang="en-US" sz="2599" spc="25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599" spc="254" dirty="0" smtClean="0">
                <a:solidFill>
                  <a:srgbClr val="231F20"/>
                </a:solidFill>
                <a:latin typeface="Lora"/>
              </a:rPr>
              <a:t>2 </a:t>
            </a:r>
            <a:r>
              <a:rPr lang="en-US" sz="2599" spc="254" dirty="0" err="1">
                <a:solidFill>
                  <a:srgbClr val="231F20"/>
                </a:solidFill>
                <a:latin typeface="Lora"/>
              </a:rPr>
              <a:t>мікроавтобуси</a:t>
            </a:r>
            <a:r>
              <a:rPr lang="en-US" sz="2599" spc="25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599" spc="254" dirty="0" err="1">
                <a:solidFill>
                  <a:srgbClr val="231F20"/>
                </a:solidFill>
                <a:latin typeface="Lora"/>
              </a:rPr>
              <a:t>на</a:t>
            </a:r>
            <a:r>
              <a:rPr lang="en-US" sz="2599" spc="25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599" spc="254" dirty="0" err="1">
                <a:solidFill>
                  <a:srgbClr val="231F20"/>
                </a:solidFill>
                <a:latin typeface="Lora"/>
              </a:rPr>
              <a:t>суму</a:t>
            </a:r>
            <a:r>
              <a:rPr lang="en-US" sz="2599" spc="254" dirty="0">
                <a:solidFill>
                  <a:srgbClr val="231F20"/>
                </a:solidFill>
                <a:latin typeface="Lora"/>
              </a:rPr>
              <a:t> 9482,0 </a:t>
            </a:r>
            <a:r>
              <a:rPr lang="en-US" sz="2599" spc="254" dirty="0" err="1">
                <a:solidFill>
                  <a:srgbClr val="231F20"/>
                </a:solidFill>
                <a:latin typeface="Lora"/>
              </a:rPr>
              <a:t>тис</a:t>
            </a:r>
            <a:r>
              <a:rPr lang="en-US" sz="2599" spc="254" dirty="0">
                <a:solidFill>
                  <a:srgbClr val="231F20"/>
                </a:solidFill>
                <a:latin typeface="Lora"/>
              </a:rPr>
              <a:t>. </a:t>
            </a:r>
            <a:r>
              <a:rPr lang="en-US" sz="2599" spc="254" dirty="0" err="1">
                <a:solidFill>
                  <a:srgbClr val="231F20"/>
                </a:solidFill>
                <a:latin typeface="Lora"/>
              </a:rPr>
              <a:t>грн</a:t>
            </a:r>
            <a:r>
              <a:rPr lang="en-US" sz="2599" spc="254" dirty="0">
                <a:solidFill>
                  <a:srgbClr val="231F20"/>
                </a:solidFill>
                <a:latin typeface="Lora"/>
              </a:rPr>
              <a:t>., </a:t>
            </a:r>
            <a:r>
              <a:rPr lang="en-US" sz="2599" spc="254" dirty="0" smtClean="0">
                <a:solidFill>
                  <a:srgbClr val="231F20"/>
                </a:solidFill>
                <a:latin typeface="Lora"/>
              </a:rPr>
              <a:t>1050,0 </a:t>
            </a:r>
            <a:r>
              <a:rPr lang="en-US" sz="2599" spc="254" dirty="0" err="1">
                <a:solidFill>
                  <a:srgbClr val="231F20"/>
                </a:solidFill>
                <a:latin typeface="Lora"/>
              </a:rPr>
              <a:t>тис</a:t>
            </a:r>
            <a:r>
              <a:rPr lang="en-US" sz="2599" spc="254" dirty="0">
                <a:solidFill>
                  <a:srgbClr val="231F20"/>
                </a:solidFill>
                <a:latin typeface="Lora"/>
              </a:rPr>
              <a:t>. </a:t>
            </a:r>
            <a:r>
              <a:rPr lang="en-US" sz="2599" spc="254" dirty="0" err="1">
                <a:solidFill>
                  <a:srgbClr val="231F20"/>
                </a:solidFill>
                <a:latin typeface="Lora"/>
              </a:rPr>
              <a:t>грн</a:t>
            </a:r>
            <a:r>
              <a:rPr lang="en-US" sz="2599" spc="254" dirty="0" smtClean="0">
                <a:solidFill>
                  <a:srgbClr val="231F20"/>
                </a:solidFill>
                <a:latin typeface="Lora"/>
              </a:rPr>
              <a:t>.</a:t>
            </a:r>
            <a:r>
              <a:rPr lang="uk-UA" sz="2599" spc="254" dirty="0" smtClean="0">
                <a:solidFill>
                  <a:srgbClr val="231F20"/>
                </a:solidFill>
                <a:latin typeface="Lora"/>
              </a:rPr>
              <a:t> з </a:t>
            </a:r>
            <a:r>
              <a:rPr lang="en-US" sz="2599" spc="254" dirty="0" smtClean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599" spc="254" dirty="0" err="1">
                <a:solidFill>
                  <a:srgbClr val="231F20"/>
                </a:solidFill>
                <a:latin typeface="Lora"/>
              </a:rPr>
              <a:t>держ</a:t>
            </a:r>
            <a:r>
              <a:rPr lang="en-US" sz="2599" spc="25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599" spc="254" dirty="0" err="1">
                <a:solidFill>
                  <a:srgbClr val="231F20"/>
                </a:solidFill>
                <a:latin typeface="Lora"/>
              </a:rPr>
              <a:t>бюджету</a:t>
            </a:r>
            <a:r>
              <a:rPr lang="en-US" sz="2599" spc="254" dirty="0">
                <a:solidFill>
                  <a:srgbClr val="231F20"/>
                </a:solidFill>
                <a:latin typeface="Lora"/>
              </a:rPr>
              <a:t>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1950" y="7883668"/>
            <a:ext cx="39624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reeform 2"/>
          <p:cNvSpPr/>
          <p:nvPr/>
        </p:nvSpPr>
        <p:spPr>
          <a:xfrm>
            <a:off x="264461" y="400976"/>
            <a:ext cx="7508875" cy="9412977"/>
          </a:xfrm>
          <a:custGeom>
            <a:avLst/>
            <a:gdLst/>
            <a:ahLst/>
            <a:cxnLst/>
            <a:rect l="l" t="t" r="r" b="b"/>
            <a:pathLst>
              <a:path w="7508875" h="9412977">
                <a:moveTo>
                  <a:pt x="0" y="0"/>
                </a:moveTo>
                <a:lnTo>
                  <a:pt x="7508875" y="0"/>
                </a:lnTo>
                <a:lnTo>
                  <a:pt x="7508875" y="9412977"/>
                </a:lnTo>
                <a:lnTo>
                  <a:pt x="0" y="94129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8228" r="-5957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08443" y="8947217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1" y="0"/>
                </a:lnTo>
                <a:lnTo>
                  <a:pt x="3806571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8192436" y="383857"/>
            <a:ext cx="9448228" cy="718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45"/>
              </a:lnSpc>
            </a:pPr>
            <a:r>
              <a:rPr lang="en-US" sz="5500" spc="192">
                <a:solidFill>
                  <a:srgbClr val="040506"/>
                </a:solidFill>
                <a:latin typeface="Lora"/>
              </a:rPr>
              <a:t>Культура і туризм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192436" y="1533438"/>
            <a:ext cx="9730714" cy="4355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63"/>
              </a:lnSpc>
            </a:pPr>
            <a:r>
              <a:rPr lang="en-US" sz="2799" spc="274">
                <a:solidFill>
                  <a:srgbClr val="231F20"/>
                </a:solidFill>
                <a:latin typeface="Lora"/>
              </a:rPr>
              <a:t>Проведено:</a:t>
            </a:r>
          </a:p>
          <a:p>
            <a:pPr marL="604518" lvl="1" indent="-302259">
              <a:lnSpc>
                <a:spcPts val="3863"/>
              </a:lnSpc>
              <a:buFont typeface="Arial"/>
              <a:buChar char="•"/>
            </a:pPr>
            <a:r>
              <a:rPr lang="en-US" sz="2799" spc="274">
                <a:solidFill>
                  <a:srgbClr val="231F20"/>
                </a:solidFill>
                <a:latin typeface="Lora"/>
              </a:rPr>
              <a:t>відзначення 12 державних свят та покладань квітів</a:t>
            </a:r>
          </a:p>
          <a:p>
            <a:pPr marL="604518" lvl="1" indent="-302259">
              <a:lnSpc>
                <a:spcPts val="3863"/>
              </a:lnSpc>
              <a:buFont typeface="Arial"/>
              <a:buChar char="•"/>
            </a:pPr>
            <a:r>
              <a:rPr lang="en-US" sz="2799" spc="274">
                <a:solidFill>
                  <a:srgbClr val="231F20"/>
                </a:solidFill>
                <a:latin typeface="Lora"/>
              </a:rPr>
              <a:t>7 мітингів до пам’ятних дат</a:t>
            </a:r>
          </a:p>
          <a:p>
            <a:pPr marL="604518" lvl="1" indent="-302259">
              <a:lnSpc>
                <a:spcPts val="3863"/>
              </a:lnSpc>
              <a:buFont typeface="Arial"/>
              <a:buChar char="•"/>
            </a:pPr>
            <a:r>
              <a:rPr lang="en-US" sz="2799" spc="274">
                <a:solidFill>
                  <a:srgbClr val="231F20"/>
                </a:solidFill>
                <a:latin typeface="Lora"/>
              </a:rPr>
              <a:t>15 загальноміських заходів та благодійних акцій</a:t>
            </a:r>
          </a:p>
          <a:p>
            <a:pPr marL="604518" lvl="1" indent="-302259">
              <a:lnSpc>
                <a:spcPts val="3863"/>
              </a:lnSpc>
              <a:buFont typeface="Arial"/>
              <a:buChar char="•"/>
            </a:pPr>
            <a:r>
              <a:rPr lang="en-US" sz="2799" spc="274">
                <a:solidFill>
                  <a:srgbClr val="231F20"/>
                </a:solidFill>
                <a:latin typeface="Lora"/>
              </a:rPr>
              <a:t>7 заходів в сільських населених пунктах громади</a:t>
            </a:r>
          </a:p>
          <a:p>
            <a:pPr marL="604518" lvl="1" indent="-302259">
              <a:lnSpc>
                <a:spcPts val="3863"/>
              </a:lnSpc>
              <a:buFont typeface="Arial"/>
              <a:buChar char="•"/>
            </a:pPr>
            <a:r>
              <a:rPr lang="en-US" sz="2799" spc="274">
                <a:solidFill>
                  <a:srgbClr val="231F20"/>
                </a:solidFill>
                <a:latin typeface="Lora"/>
              </a:rPr>
              <a:t>26 концертних програм, виставок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192436" y="6317655"/>
            <a:ext cx="8035800" cy="2898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63"/>
              </a:lnSpc>
            </a:pPr>
            <a:r>
              <a:rPr lang="en-US" sz="2799" spc="274">
                <a:solidFill>
                  <a:srgbClr val="231F20"/>
                </a:solidFill>
                <a:latin typeface="Lora"/>
              </a:rPr>
              <a:t>Впродовж 2023 року понад 100 учнів Коростенської міської школи мистецтв ім.А.Білошицького взяли участь у Міжнародних, Всеукраїнських та обласних конкурсах та фестивалях, та отримали призові місця.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1950" y="-1409700"/>
            <a:ext cx="39624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90347" y="693156"/>
            <a:ext cx="7645072" cy="788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940"/>
              </a:lnSpc>
              <a:spcBef>
                <a:spcPct val="0"/>
              </a:spcBef>
            </a:pPr>
            <a:r>
              <a:rPr lang="en-US" sz="6000" spc="210">
                <a:solidFill>
                  <a:srgbClr val="040506"/>
                </a:solidFill>
                <a:latin typeface="Lora"/>
              </a:rPr>
              <a:t>Культура і туризм</a:t>
            </a:r>
          </a:p>
        </p:txBody>
      </p:sp>
      <p:sp>
        <p:nvSpPr>
          <p:cNvPr id="4" name="Freeform 4"/>
          <p:cNvSpPr/>
          <p:nvPr/>
        </p:nvSpPr>
        <p:spPr>
          <a:xfrm rot="-10800000">
            <a:off x="-783698" y="-817607"/>
            <a:ext cx="8744064" cy="2511931"/>
          </a:xfrm>
          <a:custGeom>
            <a:avLst/>
            <a:gdLst/>
            <a:ahLst/>
            <a:cxnLst/>
            <a:rect l="l" t="t" r="r" b="b"/>
            <a:pathLst>
              <a:path w="8744064" h="2511931">
                <a:moveTo>
                  <a:pt x="0" y="0"/>
                </a:moveTo>
                <a:lnTo>
                  <a:pt x="8744064" y="0"/>
                </a:lnTo>
                <a:lnTo>
                  <a:pt x="8744064" y="2511931"/>
                </a:lnTo>
                <a:lnTo>
                  <a:pt x="0" y="25119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99381" y="2155926"/>
            <a:ext cx="7460985" cy="426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449"/>
              </a:lnSpc>
              <a:spcBef>
                <a:spcPct val="0"/>
              </a:spcBef>
            </a:pPr>
            <a:r>
              <a:rPr lang="en-US" sz="2499" spc="244">
                <a:solidFill>
                  <a:srgbClr val="231F20"/>
                </a:solidFill>
                <a:latin typeface="Lora"/>
              </a:rPr>
              <a:t>Бібліотечні працівники вже другий рік поспіль виготовляють разом з читачами та містянами окопні свічки для наших захисників, створюють волонтерський осередок, який надає допомогу військовим у вигляді сплетених маскувальних сіток, збору продуктів та речей згідно їх потреб, проводять навчальні зустрічі з тактичної медицини для мешканців громади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29830" y="7099401"/>
            <a:ext cx="9186050" cy="212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49"/>
              </a:lnSpc>
            </a:pPr>
            <a:r>
              <a:rPr lang="en-US" sz="2499" spc="244">
                <a:solidFill>
                  <a:srgbClr val="231F20"/>
                </a:solidFill>
                <a:latin typeface="Lora"/>
              </a:rPr>
              <a:t>Внутрішній туризм протягом 2023 року: </a:t>
            </a:r>
          </a:p>
          <a:p>
            <a:pPr marL="539748" lvl="1" indent="-269874">
              <a:lnSpc>
                <a:spcPts val="3449"/>
              </a:lnSpc>
              <a:buFont typeface="Arial"/>
              <a:buChar char="•"/>
            </a:pPr>
            <a:r>
              <a:rPr lang="en-US" sz="2499" spc="244">
                <a:solidFill>
                  <a:srgbClr val="231F20"/>
                </a:solidFill>
                <a:latin typeface="Lora"/>
              </a:rPr>
              <a:t>надано 190 інформаційно-консультативних послуг</a:t>
            </a:r>
          </a:p>
          <a:p>
            <a:pPr marL="539748" lvl="1" indent="-269874">
              <a:lnSpc>
                <a:spcPts val="3449"/>
              </a:lnSpc>
              <a:spcBef>
                <a:spcPct val="0"/>
              </a:spcBef>
              <a:buFont typeface="Arial"/>
              <a:buChar char="•"/>
            </a:pPr>
            <a:r>
              <a:rPr lang="en-US" sz="2499" spc="244">
                <a:solidFill>
                  <a:srgbClr val="231F20"/>
                </a:solidFill>
                <a:latin typeface="Lora"/>
              </a:rPr>
              <a:t>проведено понад 35 екскурсій для 512 осіб, включаючи гостей з США, Чехії, Франції, Італії</a:t>
            </a:r>
          </a:p>
        </p:txBody>
      </p:sp>
      <p:sp>
        <p:nvSpPr>
          <p:cNvPr id="7" name="Freeform 7"/>
          <p:cNvSpPr/>
          <p:nvPr/>
        </p:nvSpPr>
        <p:spPr>
          <a:xfrm>
            <a:off x="9753600" y="266700"/>
            <a:ext cx="7387481" cy="4299263"/>
          </a:xfrm>
          <a:custGeom>
            <a:avLst/>
            <a:gdLst/>
            <a:ahLst/>
            <a:cxnLst/>
            <a:rect l="l" t="t" r="r" b="b"/>
            <a:pathLst>
              <a:path w="7986409" h="5125423">
                <a:moveTo>
                  <a:pt x="0" y="0"/>
                </a:moveTo>
                <a:lnTo>
                  <a:pt x="7986409" y="0"/>
                </a:lnTo>
                <a:lnTo>
                  <a:pt x="7986409" y="5125424"/>
                </a:lnTo>
                <a:lnTo>
                  <a:pt x="0" y="51254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6576" b="-119352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057310" y="4882398"/>
            <a:ext cx="7697289" cy="4909302"/>
          </a:xfrm>
          <a:custGeom>
            <a:avLst/>
            <a:gdLst/>
            <a:ahLst/>
            <a:cxnLst/>
            <a:rect l="l" t="t" r="r" b="b"/>
            <a:pathLst>
              <a:path w="8772120" h="5629668">
                <a:moveTo>
                  <a:pt x="0" y="0"/>
                </a:moveTo>
                <a:lnTo>
                  <a:pt x="8772120" y="0"/>
                </a:lnTo>
                <a:lnTo>
                  <a:pt x="8772120" y="5629668"/>
                </a:lnTo>
                <a:lnTo>
                  <a:pt x="0" y="56296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4521" b="-25357"/>
            </a:stretch>
          </a:blipFill>
        </p:spPr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7800" y="-2324100"/>
            <a:ext cx="39624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reeform 3"/>
          <p:cNvSpPr/>
          <p:nvPr/>
        </p:nvSpPr>
        <p:spPr>
          <a:xfrm>
            <a:off x="15261948" y="8770286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7848600" y="537295"/>
            <a:ext cx="9316634" cy="756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40"/>
              </a:lnSpc>
            </a:pPr>
            <a:r>
              <a:rPr lang="uk-UA" sz="5400" spc="210" dirty="0" smtClean="0">
                <a:solidFill>
                  <a:srgbClr val="040506"/>
                </a:solidFill>
                <a:latin typeface="Lora"/>
              </a:rPr>
              <a:t>Фізична культура і спорт</a:t>
            </a:r>
            <a:r>
              <a:rPr lang="en-US" sz="5400" spc="210" dirty="0" smtClean="0">
                <a:solidFill>
                  <a:srgbClr val="040506"/>
                </a:solidFill>
                <a:latin typeface="Lora"/>
              </a:rPr>
              <a:t> </a:t>
            </a:r>
            <a:endParaRPr lang="en-US" sz="5400" spc="210" dirty="0">
              <a:solidFill>
                <a:srgbClr val="040506"/>
              </a:solidFill>
              <a:latin typeface="Lora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217930" y="1891776"/>
            <a:ext cx="9347396" cy="3000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64"/>
              </a:lnSpc>
            </a:pPr>
            <a:r>
              <a:rPr lang="ru-RU" sz="2800" spc="274" dirty="0" smtClean="0">
                <a:solidFill>
                  <a:srgbClr val="231F20"/>
                </a:solidFill>
                <a:latin typeface="Lora"/>
              </a:rPr>
              <a:t>Проведено </a:t>
            </a:r>
            <a:r>
              <a:rPr lang="ru-RU" sz="2800" b="1" spc="274" dirty="0">
                <a:solidFill>
                  <a:srgbClr val="231F20"/>
                </a:solidFill>
                <a:latin typeface="Lora"/>
              </a:rPr>
              <a:t>165</a:t>
            </a:r>
            <a:r>
              <a:rPr lang="ru-RU" sz="2800" spc="274" dirty="0">
                <a:solidFill>
                  <a:srgbClr val="231F20"/>
                </a:solidFill>
                <a:latin typeface="Lora"/>
              </a:rPr>
              <a:t> </a:t>
            </a:r>
            <a:r>
              <a:rPr lang="ru-RU" sz="2800" spc="274" dirty="0" err="1">
                <a:solidFill>
                  <a:srgbClr val="231F20"/>
                </a:solidFill>
                <a:latin typeface="Lora"/>
              </a:rPr>
              <a:t>спортивних</a:t>
            </a:r>
            <a:r>
              <a:rPr lang="ru-RU" sz="2800" spc="274" dirty="0">
                <a:solidFill>
                  <a:srgbClr val="231F20"/>
                </a:solidFill>
                <a:latin typeface="Lora"/>
              </a:rPr>
              <a:t> </a:t>
            </a:r>
            <a:r>
              <a:rPr lang="ru-RU" sz="2800" spc="274" dirty="0" err="1">
                <a:solidFill>
                  <a:srgbClr val="231F20"/>
                </a:solidFill>
                <a:latin typeface="Lora"/>
              </a:rPr>
              <a:t>заходів</a:t>
            </a:r>
            <a:r>
              <a:rPr lang="ru-RU" sz="2800" spc="274" dirty="0">
                <a:solidFill>
                  <a:srgbClr val="231F20"/>
                </a:solidFill>
                <a:latin typeface="Lora"/>
              </a:rPr>
              <a:t>: </a:t>
            </a:r>
            <a:endParaRPr lang="ru-RU" sz="2800" spc="274" dirty="0" smtClean="0">
              <a:solidFill>
                <a:srgbClr val="231F20"/>
              </a:solidFill>
              <a:latin typeface="Lora"/>
            </a:endParaRPr>
          </a:p>
          <a:p>
            <a:pPr marL="457200" indent="-457200">
              <a:lnSpc>
                <a:spcPts val="3864"/>
              </a:lnSpc>
              <a:buFont typeface="Arial" pitchFamily="34" charset="0"/>
              <a:buChar char="•"/>
            </a:pPr>
            <a:r>
              <a:rPr lang="ru-RU" sz="2800" spc="274" dirty="0" smtClean="0">
                <a:solidFill>
                  <a:srgbClr val="231F20"/>
                </a:solidFill>
                <a:latin typeface="Lora"/>
              </a:rPr>
              <a:t>12 </a:t>
            </a:r>
            <a:r>
              <a:rPr lang="ru-RU" sz="2800" spc="274" dirty="0" err="1">
                <a:solidFill>
                  <a:srgbClr val="231F20"/>
                </a:solidFill>
                <a:latin typeface="Lora"/>
              </a:rPr>
              <a:t>міських</a:t>
            </a:r>
            <a:r>
              <a:rPr lang="ru-RU" sz="2800" spc="274" dirty="0">
                <a:solidFill>
                  <a:srgbClr val="231F20"/>
                </a:solidFill>
                <a:latin typeface="Lora"/>
              </a:rPr>
              <a:t> </a:t>
            </a:r>
            <a:r>
              <a:rPr lang="ru-RU" sz="2800" spc="274" dirty="0" err="1">
                <a:solidFill>
                  <a:srgbClr val="231F20"/>
                </a:solidFill>
                <a:latin typeface="Lora"/>
              </a:rPr>
              <a:t>змагань</a:t>
            </a:r>
            <a:r>
              <a:rPr lang="ru-RU" sz="2800" spc="274" dirty="0">
                <a:solidFill>
                  <a:srgbClr val="231F20"/>
                </a:solidFill>
                <a:latin typeface="Lora"/>
              </a:rPr>
              <a:t> з </a:t>
            </a:r>
            <a:r>
              <a:rPr lang="ru-RU" sz="2800" spc="274" dirty="0" err="1">
                <a:solidFill>
                  <a:srgbClr val="231F20"/>
                </a:solidFill>
                <a:latin typeface="Lora"/>
              </a:rPr>
              <a:t>різних</a:t>
            </a:r>
            <a:r>
              <a:rPr lang="ru-RU" sz="2800" spc="274" dirty="0">
                <a:solidFill>
                  <a:srgbClr val="231F20"/>
                </a:solidFill>
                <a:latin typeface="Lora"/>
              </a:rPr>
              <a:t> </a:t>
            </a:r>
            <a:r>
              <a:rPr lang="ru-RU" sz="2800" spc="274" dirty="0" err="1">
                <a:solidFill>
                  <a:srgbClr val="231F20"/>
                </a:solidFill>
                <a:latin typeface="Lora"/>
              </a:rPr>
              <a:t>видів</a:t>
            </a:r>
            <a:r>
              <a:rPr lang="ru-RU" sz="2800" spc="274" dirty="0">
                <a:solidFill>
                  <a:srgbClr val="231F20"/>
                </a:solidFill>
                <a:latin typeface="Lora"/>
              </a:rPr>
              <a:t> </a:t>
            </a:r>
            <a:r>
              <a:rPr lang="ru-RU" sz="2800" spc="274" dirty="0" smtClean="0">
                <a:solidFill>
                  <a:srgbClr val="231F20"/>
                </a:solidFill>
                <a:latin typeface="Lora"/>
              </a:rPr>
              <a:t>спорту</a:t>
            </a:r>
          </a:p>
          <a:p>
            <a:pPr marL="457200" indent="-457200">
              <a:lnSpc>
                <a:spcPts val="3864"/>
              </a:lnSpc>
              <a:buFont typeface="Arial" pitchFamily="34" charset="0"/>
              <a:buChar char="•"/>
            </a:pPr>
            <a:r>
              <a:rPr lang="ru-RU" sz="2800" spc="274" dirty="0" smtClean="0">
                <a:solidFill>
                  <a:srgbClr val="231F20"/>
                </a:solidFill>
                <a:latin typeface="Lora"/>
              </a:rPr>
              <a:t>82 </a:t>
            </a:r>
            <a:r>
              <a:rPr lang="ru-RU" sz="2800" spc="274" dirty="0" err="1" smtClean="0">
                <a:solidFill>
                  <a:srgbClr val="231F20"/>
                </a:solidFill>
                <a:latin typeface="Lora"/>
              </a:rPr>
              <a:t>обласних</a:t>
            </a:r>
            <a:r>
              <a:rPr lang="ru-RU" sz="2800" spc="274" dirty="0" smtClean="0">
                <a:solidFill>
                  <a:srgbClr val="231F20"/>
                </a:solidFill>
                <a:latin typeface="Lora"/>
              </a:rPr>
              <a:t> </a:t>
            </a:r>
            <a:r>
              <a:rPr lang="ru-RU" sz="2800" spc="274" dirty="0" err="1" smtClean="0">
                <a:solidFill>
                  <a:srgbClr val="231F20"/>
                </a:solidFill>
                <a:latin typeface="Lora"/>
              </a:rPr>
              <a:t>змагань</a:t>
            </a:r>
            <a:endParaRPr lang="ru-RU" sz="2800" spc="274" dirty="0" smtClean="0">
              <a:solidFill>
                <a:srgbClr val="231F20"/>
              </a:solidFill>
              <a:latin typeface="Lora"/>
            </a:endParaRPr>
          </a:p>
          <a:p>
            <a:pPr marL="457200" indent="-457200">
              <a:lnSpc>
                <a:spcPts val="3864"/>
              </a:lnSpc>
              <a:buFont typeface="Arial" pitchFamily="34" charset="0"/>
              <a:buChar char="•"/>
            </a:pPr>
            <a:r>
              <a:rPr lang="ru-RU" sz="2800" spc="274" dirty="0" smtClean="0">
                <a:solidFill>
                  <a:srgbClr val="231F20"/>
                </a:solidFill>
                <a:latin typeface="Lora"/>
              </a:rPr>
              <a:t>37 </a:t>
            </a:r>
            <a:r>
              <a:rPr lang="ru-RU" sz="2800" spc="274" dirty="0" err="1">
                <a:solidFill>
                  <a:srgbClr val="231F20"/>
                </a:solidFill>
                <a:latin typeface="Lora"/>
              </a:rPr>
              <a:t>всеукраїнських</a:t>
            </a:r>
            <a:r>
              <a:rPr lang="ru-RU" sz="2800" spc="274" dirty="0">
                <a:solidFill>
                  <a:srgbClr val="231F20"/>
                </a:solidFill>
                <a:latin typeface="Lora"/>
              </a:rPr>
              <a:t> та </a:t>
            </a:r>
            <a:r>
              <a:rPr lang="ru-RU" sz="2800" spc="274" dirty="0" err="1">
                <a:solidFill>
                  <a:srgbClr val="231F20"/>
                </a:solidFill>
                <a:latin typeface="Lora"/>
              </a:rPr>
              <a:t>міжнародних</a:t>
            </a:r>
            <a:r>
              <a:rPr lang="ru-RU" sz="2800" spc="274" dirty="0">
                <a:solidFill>
                  <a:srgbClr val="231F20"/>
                </a:solidFill>
                <a:latin typeface="Lora"/>
              </a:rPr>
              <a:t> </a:t>
            </a:r>
            <a:r>
              <a:rPr lang="ru-RU" sz="2800" spc="274" dirty="0" err="1" smtClean="0">
                <a:solidFill>
                  <a:srgbClr val="231F20"/>
                </a:solidFill>
                <a:latin typeface="Lora"/>
              </a:rPr>
              <a:t>змагань</a:t>
            </a:r>
            <a:endParaRPr lang="ru-RU" sz="2800" spc="274" dirty="0">
              <a:solidFill>
                <a:srgbClr val="231F20"/>
              </a:solidFill>
              <a:latin typeface="Lora"/>
            </a:endParaRPr>
          </a:p>
          <a:p>
            <a:pPr marL="457200" indent="-457200">
              <a:lnSpc>
                <a:spcPts val="3864"/>
              </a:lnSpc>
              <a:buFont typeface="Arial" pitchFamily="34" charset="0"/>
              <a:buChar char="•"/>
            </a:pPr>
            <a:r>
              <a:rPr lang="ru-RU" sz="2800" spc="274" dirty="0" smtClean="0">
                <a:solidFill>
                  <a:srgbClr val="231F20"/>
                </a:solidFill>
                <a:latin typeface="Lora"/>
              </a:rPr>
              <a:t>16 </a:t>
            </a:r>
            <a:r>
              <a:rPr lang="ru-RU" sz="2800" spc="274" dirty="0" err="1" smtClean="0">
                <a:solidFill>
                  <a:srgbClr val="231F20"/>
                </a:solidFill>
                <a:latin typeface="Lora"/>
              </a:rPr>
              <a:t>турнірів</a:t>
            </a:r>
            <a:r>
              <a:rPr lang="ru-RU" sz="2800" spc="274" dirty="0" smtClean="0">
                <a:solidFill>
                  <a:srgbClr val="231F20"/>
                </a:solidFill>
                <a:latin typeface="Lora"/>
              </a:rPr>
              <a:t> </a:t>
            </a:r>
            <a:r>
              <a:rPr lang="ru-RU" sz="2800" spc="274" dirty="0" err="1">
                <a:solidFill>
                  <a:srgbClr val="231F20"/>
                </a:solidFill>
                <a:latin typeface="Lora"/>
              </a:rPr>
              <a:t>різних</a:t>
            </a:r>
            <a:r>
              <a:rPr lang="ru-RU" sz="2800" spc="274" dirty="0">
                <a:solidFill>
                  <a:srgbClr val="231F20"/>
                </a:solidFill>
                <a:latin typeface="Lora"/>
              </a:rPr>
              <a:t> </a:t>
            </a:r>
            <a:r>
              <a:rPr lang="ru-RU" sz="2800" spc="274" dirty="0" err="1" smtClean="0">
                <a:solidFill>
                  <a:srgbClr val="231F20"/>
                </a:solidFill>
                <a:latin typeface="Lora"/>
              </a:rPr>
              <a:t>рівнів</a:t>
            </a:r>
            <a:endParaRPr lang="ru-RU" sz="2800" spc="274" dirty="0" smtClean="0">
              <a:solidFill>
                <a:srgbClr val="231F20"/>
              </a:solidFill>
              <a:latin typeface="Lora"/>
            </a:endParaRPr>
          </a:p>
          <a:p>
            <a:pPr marL="457200" indent="-457200">
              <a:lnSpc>
                <a:spcPts val="3864"/>
              </a:lnSpc>
              <a:buFont typeface="Arial" pitchFamily="34" charset="0"/>
              <a:buChar char="•"/>
            </a:pPr>
            <a:r>
              <a:rPr lang="ru-RU" sz="2800" spc="274" dirty="0" smtClean="0">
                <a:solidFill>
                  <a:srgbClr val="231F20"/>
                </a:solidFill>
                <a:latin typeface="Lora"/>
              </a:rPr>
              <a:t>18 </a:t>
            </a:r>
            <a:r>
              <a:rPr lang="ru-RU" sz="2800" spc="274" dirty="0" err="1">
                <a:solidFill>
                  <a:srgbClr val="231F20"/>
                </a:solidFill>
                <a:latin typeface="Lora"/>
              </a:rPr>
              <a:t>навчально</a:t>
            </a:r>
            <a:r>
              <a:rPr lang="ru-RU" sz="2800" spc="274" dirty="0">
                <a:solidFill>
                  <a:srgbClr val="231F20"/>
                </a:solidFill>
                <a:latin typeface="Lora"/>
              </a:rPr>
              <a:t> - </a:t>
            </a:r>
            <a:r>
              <a:rPr lang="ru-RU" sz="2800" spc="274" dirty="0" err="1">
                <a:solidFill>
                  <a:srgbClr val="231F20"/>
                </a:solidFill>
                <a:latin typeface="Lora"/>
              </a:rPr>
              <a:t>тренувальних</a:t>
            </a:r>
            <a:r>
              <a:rPr lang="ru-RU" sz="2800" spc="274" dirty="0">
                <a:solidFill>
                  <a:srgbClr val="231F20"/>
                </a:solidFill>
                <a:latin typeface="Lora"/>
              </a:rPr>
              <a:t> </a:t>
            </a:r>
            <a:r>
              <a:rPr lang="ru-RU" sz="2800" spc="274" dirty="0" err="1">
                <a:solidFill>
                  <a:srgbClr val="231F20"/>
                </a:solidFill>
                <a:latin typeface="Lora"/>
              </a:rPr>
              <a:t>зборів</a:t>
            </a:r>
            <a:r>
              <a:rPr lang="ru-RU" sz="2800" spc="274" dirty="0">
                <a:solidFill>
                  <a:srgbClr val="231F20"/>
                </a:solidFill>
                <a:latin typeface="Lora"/>
              </a:rPr>
              <a:t>.</a:t>
            </a:r>
            <a:endParaRPr lang="en-US" sz="2800" spc="274" dirty="0">
              <a:solidFill>
                <a:srgbClr val="231F20"/>
              </a:solidFill>
              <a:latin typeface="Lora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217930" y="5448300"/>
            <a:ext cx="9915438" cy="3000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64"/>
              </a:lnSpc>
            </a:pPr>
            <a:r>
              <a:rPr lang="ru-RU" sz="2800" spc="274" dirty="0" err="1">
                <a:solidFill>
                  <a:srgbClr val="231F20"/>
                </a:solidFill>
                <a:latin typeface="Lora"/>
              </a:rPr>
              <a:t>П</a:t>
            </a:r>
            <a:r>
              <a:rPr lang="ru-RU" sz="2800" spc="274" dirty="0" err="1" smtClean="0">
                <a:solidFill>
                  <a:srgbClr val="231F20"/>
                </a:solidFill>
                <a:latin typeface="Lora"/>
              </a:rPr>
              <a:t>рисвоєння</a:t>
            </a:r>
            <a:r>
              <a:rPr lang="ru-RU" sz="2800" spc="274" dirty="0" smtClean="0">
                <a:solidFill>
                  <a:srgbClr val="231F20"/>
                </a:solidFill>
                <a:latin typeface="Lora"/>
              </a:rPr>
              <a:t> </a:t>
            </a:r>
            <a:r>
              <a:rPr lang="ru-RU" sz="2800" spc="274" dirty="0" err="1">
                <a:solidFill>
                  <a:srgbClr val="231F20"/>
                </a:solidFill>
                <a:latin typeface="Lora"/>
              </a:rPr>
              <a:t>спортивних</a:t>
            </a:r>
            <a:r>
              <a:rPr lang="ru-RU" sz="2800" spc="274" dirty="0">
                <a:solidFill>
                  <a:srgbClr val="231F20"/>
                </a:solidFill>
                <a:latin typeface="Lora"/>
              </a:rPr>
              <a:t> </a:t>
            </a:r>
            <a:r>
              <a:rPr lang="ru-RU" sz="2800" spc="274" dirty="0" err="1">
                <a:solidFill>
                  <a:srgbClr val="231F20"/>
                </a:solidFill>
                <a:latin typeface="Lora"/>
              </a:rPr>
              <a:t>розрядів</a:t>
            </a:r>
            <a:r>
              <a:rPr lang="ru-RU" sz="2800" spc="274" dirty="0">
                <a:solidFill>
                  <a:srgbClr val="231F20"/>
                </a:solidFill>
                <a:latin typeface="Lora"/>
              </a:rPr>
              <a:t>: </a:t>
            </a:r>
            <a:endParaRPr lang="ru-RU" sz="2800" spc="274" dirty="0" smtClean="0">
              <a:solidFill>
                <a:srgbClr val="231F20"/>
              </a:solidFill>
              <a:latin typeface="Lora"/>
            </a:endParaRPr>
          </a:p>
          <a:p>
            <a:pPr marL="457200" indent="-457200">
              <a:lnSpc>
                <a:spcPts val="3864"/>
              </a:lnSpc>
              <a:buFont typeface="Arial" pitchFamily="34" charset="0"/>
              <a:buChar char="•"/>
            </a:pPr>
            <a:r>
              <a:rPr lang="ru-RU" sz="2800" spc="274" dirty="0" err="1" smtClean="0">
                <a:solidFill>
                  <a:srgbClr val="231F20"/>
                </a:solidFill>
                <a:latin typeface="Lora"/>
              </a:rPr>
              <a:t>майстр</a:t>
            </a:r>
            <a:r>
              <a:rPr lang="ru-RU" sz="2800" spc="274" dirty="0" smtClean="0">
                <a:solidFill>
                  <a:srgbClr val="231F20"/>
                </a:solidFill>
                <a:latin typeface="Lora"/>
              </a:rPr>
              <a:t> </a:t>
            </a:r>
            <a:r>
              <a:rPr lang="ru-RU" sz="2800" spc="274" dirty="0">
                <a:solidFill>
                  <a:srgbClr val="231F20"/>
                </a:solidFill>
                <a:latin typeface="Lora"/>
              </a:rPr>
              <a:t>спорту </a:t>
            </a:r>
            <a:r>
              <a:rPr lang="ru-RU" sz="2800" spc="274" dirty="0" err="1">
                <a:solidFill>
                  <a:srgbClr val="231F20"/>
                </a:solidFill>
                <a:latin typeface="Lora"/>
              </a:rPr>
              <a:t>України</a:t>
            </a:r>
            <a:r>
              <a:rPr lang="ru-RU" sz="2800" spc="274" dirty="0">
                <a:solidFill>
                  <a:srgbClr val="231F20"/>
                </a:solidFill>
                <a:latin typeface="Lora"/>
              </a:rPr>
              <a:t> – 2 </a:t>
            </a:r>
            <a:r>
              <a:rPr lang="ru-RU" sz="2800" spc="274" dirty="0" smtClean="0">
                <a:solidFill>
                  <a:srgbClr val="231F20"/>
                </a:solidFill>
                <a:latin typeface="Lora"/>
              </a:rPr>
              <a:t>особи, </a:t>
            </a:r>
          </a:p>
          <a:p>
            <a:pPr marL="457200" indent="-457200">
              <a:lnSpc>
                <a:spcPts val="3864"/>
              </a:lnSpc>
              <a:buFont typeface="Arial" pitchFamily="34" charset="0"/>
              <a:buChar char="•"/>
            </a:pPr>
            <a:r>
              <a:rPr lang="ru-RU" sz="2800" spc="274" dirty="0" smtClean="0">
                <a:solidFill>
                  <a:srgbClr val="231F20"/>
                </a:solidFill>
                <a:latin typeface="Lora"/>
              </a:rPr>
              <a:t>кандидат </a:t>
            </a:r>
            <a:r>
              <a:rPr lang="ru-RU" sz="2800" spc="274" dirty="0">
                <a:solidFill>
                  <a:srgbClr val="231F20"/>
                </a:solidFill>
                <a:latin typeface="Lora"/>
              </a:rPr>
              <a:t>в </a:t>
            </a:r>
            <a:r>
              <a:rPr lang="ru-RU" sz="2800" spc="274" dirty="0" err="1">
                <a:solidFill>
                  <a:srgbClr val="231F20"/>
                </a:solidFill>
                <a:latin typeface="Lora"/>
              </a:rPr>
              <a:t>майстри</a:t>
            </a:r>
            <a:r>
              <a:rPr lang="ru-RU" sz="2800" spc="274" dirty="0">
                <a:solidFill>
                  <a:srgbClr val="231F20"/>
                </a:solidFill>
                <a:latin typeface="Lora"/>
              </a:rPr>
              <a:t> спорту – 9 </a:t>
            </a:r>
            <a:r>
              <a:rPr lang="ru-RU" sz="2800" spc="274" dirty="0" err="1">
                <a:solidFill>
                  <a:srgbClr val="231F20"/>
                </a:solidFill>
                <a:latin typeface="Lora"/>
              </a:rPr>
              <a:t>осіб</a:t>
            </a:r>
            <a:r>
              <a:rPr lang="ru-RU" sz="2800" spc="274" dirty="0">
                <a:solidFill>
                  <a:srgbClr val="231F20"/>
                </a:solidFill>
                <a:latin typeface="Lora"/>
              </a:rPr>
              <a:t>, </a:t>
            </a:r>
            <a:endParaRPr lang="ru-RU" sz="2800" spc="274" dirty="0" smtClean="0">
              <a:solidFill>
                <a:srgbClr val="231F20"/>
              </a:solidFill>
              <a:latin typeface="Lora"/>
            </a:endParaRPr>
          </a:p>
          <a:p>
            <a:pPr marL="457200" indent="-457200">
              <a:lnSpc>
                <a:spcPts val="3864"/>
              </a:lnSpc>
              <a:buFont typeface="Arial" pitchFamily="34" charset="0"/>
              <a:buChar char="•"/>
            </a:pPr>
            <a:r>
              <a:rPr lang="ru-RU" sz="2800" spc="274" dirty="0" smtClean="0">
                <a:solidFill>
                  <a:srgbClr val="231F20"/>
                </a:solidFill>
                <a:latin typeface="Lora"/>
              </a:rPr>
              <a:t>І </a:t>
            </a:r>
            <a:r>
              <a:rPr lang="ru-RU" sz="2800" spc="274" dirty="0" err="1" smtClean="0">
                <a:solidFill>
                  <a:srgbClr val="231F20"/>
                </a:solidFill>
                <a:latin typeface="Lora"/>
              </a:rPr>
              <a:t>спортивний</a:t>
            </a:r>
            <a:r>
              <a:rPr lang="ru-RU" sz="2800" spc="274" dirty="0" smtClean="0">
                <a:solidFill>
                  <a:srgbClr val="231F20"/>
                </a:solidFill>
                <a:latin typeface="Lora"/>
              </a:rPr>
              <a:t> </a:t>
            </a:r>
            <a:r>
              <a:rPr lang="ru-RU" sz="2800" spc="274" dirty="0" err="1" smtClean="0">
                <a:solidFill>
                  <a:srgbClr val="231F20"/>
                </a:solidFill>
                <a:latin typeface="Lora"/>
              </a:rPr>
              <a:t>розряд</a:t>
            </a:r>
            <a:r>
              <a:rPr lang="ru-RU" sz="2800" spc="274" dirty="0" smtClean="0">
                <a:solidFill>
                  <a:srgbClr val="231F20"/>
                </a:solidFill>
                <a:latin typeface="Lora"/>
              </a:rPr>
              <a:t> </a:t>
            </a:r>
            <a:r>
              <a:rPr lang="ru-RU" sz="2800" spc="274" dirty="0">
                <a:solidFill>
                  <a:srgbClr val="231F20"/>
                </a:solidFill>
                <a:latin typeface="Lora"/>
              </a:rPr>
              <a:t>– 22 особи, </a:t>
            </a:r>
            <a:endParaRPr lang="ru-RU" sz="2800" spc="274" dirty="0" smtClean="0">
              <a:solidFill>
                <a:srgbClr val="231F20"/>
              </a:solidFill>
              <a:latin typeface="Lora"/>
            </a:endParaRPr>
          </a:p>
          <a:p>
            <a:pPr marL="457200" indent="-457200">
              <a:lnSpc>
                <a:spcPts val="3864"/>
              </a:lnSpc>
              <a:buFont typeface="Arial" pitchFamily="34" charset="0"/>
              <a:buChar char="•"/>
            </a:pPr>
            <a:r>
              <a:rPr lang="ru-RU" sz="2800" spc="274" dirty="0" smtClean="0">
                <a:solidFill>
                  <a:srgbClr val="231F20"/>
                </a:solidFill>
                <a:latin typeface="Lora"/>
              </a:rPr>
              <a:t>ІІ </a:t>
            </a:r>
            <a:r>
              <a:rPr lang="ru-RU" sz="2800" spc="274" dirty="0">
                <a:solidFill>
                  <a:srgbClr val="231F20"/>
                </a:solidFill>
                <a:latin typeface="Lora"/>
              </a:rPr>
              <a:t>спортивного </a:t>
            </a:r>
            <a:r>
              <a:rPr lang="ru-RU" sz="2800" spc="274" dirty="0" err="1">
                <a:solidFill>
                  <a:srgbClr val="231F20"/>
                </a:solidFill>
                <a:latin typeface="Lora"/>
              </a:rPr>
              <a:t>розряду</a:t>
            </a:r>
            <a:r>
              <a:rPr lang="ru-RU" sz="2800" spc="274" dirty="0">
                <a:solidFill>
                  <a:srgbClr val="231F20"/>
                </a:solidFill>
                <a:latin typeface="Lora"/>
              </a:rPr>
              <a:t> – 13 </a:t>
            </a:r>
            <a:r>
              <a:rPr lang="ru-RU" sz="2800" spc="274" dirty="0" err="1">
                <a:solidFill>
                  <a:srgbClr val="231F20"/>
                </a:solidFill>
                <a:latin typeface="Lora"/>
              </a:rPr>
              <a:t>осіб</a:t>
            </a:r>
            <a:r>
              <a:rPr lang="ru-RU" sz="2800" spc="274" dirty="0">
                <a:solidFill>
                  <a:srgbClr val="231F20"/>
                </a:solidFill>
                <a:latin typeface="Lora"/>
              </a:rPr>
              <a:t>, </a:t>
            </a:r>
            <a:endParaRPr lang="ru-RU" sz="2800" spc="274" dirty="0" smtClean="0">
              <a:solidFill>
                <a:srgbClr val="231F20"/>
              </a:solidFill>
              <a:latin typeface="Lora"/>
            </a:endParaRPr>
          </a:p>
          <a:p>
            <a:pPr marL="457200" indent="-457200">
              <a:lnSpc>
                <a:spcPts val="3864"/>
              </a:lnSpc>
              <a:buFont typeface="Arial" pitchFamily="34" charset="0"/>
              <a:buChar char="•"/>
            </a:pPr>
            <a:r>
              <a:rPr lang="ru-RU" sz="2800" spc="274" dirty="0" smtClean="0">
                <a:solidFill>
                  <a:srgbClr val="231F20"/>
                </a:solidFill>
                <a:latin typeface="Lora"/>
              </a:rPr>
              <a:t>ІІІ </a:t>
            </a:r>
            <a:r>
              <a:rPr lang="ru-RU" sz="2800" spc="274" dirty="0">
                <a:solidFill>
                  <a:srgbClr val="231F20"/>
                </a:solidFill>
                <a:latin typeface="Lora"/>
              </a:rPr>
              <a:t>спортивного </a:t>
            </a:r>
            <a:r>
              <a:rPr lang="ru-RU" sz="2800" spc="274" dirty="0" err="1">
                <a:solidFill>
                  <a:srgbClr val="231F20"/>
                </a:solidFill>
                <a:latin typeface="Lora"/>
              </a:rPr>
              <a:t>розряду</a:t>
            </a:r>
            <a:r>
              <a:rPr lang="ru-RU" sz="2800" spc="274" dirty="0">
                <a:solidFill>
                  <a:srgbClr val="231F20"/>
                </a:solidFill>
                <a:latin typeface="Lora"/>
              </a:rPr>
              <a:t> – 6 особи.</a:t>
            </a:r>
            <a:endParaRPr lang="en-US" sz="2800" spc="274" dirty="0">
              <a:solidFill>
                <a:srgbClr val="231F20"/>
              </a:solidFill>
              <a:latin typeface="Lora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2900"/>
            <a:ext cx="6400800" cy="474069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276849"/>
            <a:ext cx="7170863" cy="478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7302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544338" y="-160766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1" y="0"/>
                </a:lnTo>
                <a:lnTo>
                  <a:pt x="3806571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011505" y="1608895"/>
            <a:ext cx="8276495" cy="7329304"/>
          </a:xfrm>
          <a:custGeom>
            <a:avLst/>
            <a:gdLst/>
            <a:ahLst/>
            <a:cxnLst/>
            <a:rect l="l" t="t" r="r" b="b"/>
            <a:pathLst>
              <a:path w="8276495" h="7329304">
                <a:moveTo>
                  <a:pt x="0" y="0"/>
                </a:moveTo>
                <a:lnTo>
                  <a:pt x="8276495" y="0"/>
                </a:lnTo>
                <a:lnTo>
                  <a:pt x="8276495" y="7329304"/>
                </a:lnTo>
                <a:lnTo>
                  <a:pt x="0" y="73293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0422" r="-41854" b="-5781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876913" y="347090"/>
            <a:ext cx="8621134" cy="681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48"/>
              </a:lnSpc>
            </a:pPr>
            <a:r>
              <a:rPr lang="en-US" sz="5200" spc="182">
                <a:solidFill>
                  <a:srgbClr val="040506"/>
                </a:solidFill>
                <a:latin typeface="Lora"/>
              </a:rPr>
              <a:t>Адміністративні послуги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41894" y="2391209"/>
            <a:ext cx="7864346" cy="2500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63"/>
              </a:lnSpc>
            </a:pPr>
            <a:r>
              <a:rPr lang="en-US" sz="2799" spc="274" dirty="0" err="1">
                <a:solidFill>
                  <a:srgbClr val="231F20"/>
                </a:solidFill>
                <a:latin typeface="Lora"/>
              </a:rPr>
              <a:t>За</a:t>
            </a:r>
            <a:r>
              <a:rPr lang="en-US" sz="2799" spc="274" dirty="0">
                <a:solidFill>
                  <a:srgbClr val="231F20"/>
                </a:solidFill>
                <a:latin typeface="Lora"/>
              </a:rPr>
              <a:t> 2023 </a:t>
            </a:r>
            <a:r>
              <a:rPr lang="en-US" sz="2799" spc="274" dirty="0" err="1">
                <a:solidFill>
                  <a:srgbClr val="231F20"/>
                </a:solidFill>
                <a:latin typeface="Lora"/>
              </a:rPr>
              <a:t>рік</a:t>
            </a:r>
            <a:r>
              <a:rPr lang="en-US" sz="2799" spc="27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799" spc="274" dirty="0" err="1">
                <a:solidFill>
                  <a:srgbClr val="231F20"/>
                </a:solidFill>
                <a:latin typeface="Lora"/>
              </a:rPr>
              <a:t>через</a:t>
            </a:r>
            <a:r>
              <a:rPr lang="en-US" sz="2799" spc="274" dirty="0">
                <a:solidFill>
                  <a:srgbClr val="231F20"/>
                </a:solidFill>
                <a:latin typeface="Lora"/>
              </a:rPr>
              <a:t> ЦНАП </a:t>
            </a:r>
            <a:r>
              <a:rPr lang="en-US" sz="2799" spc="274" dirty="0" err="1">
                <a:solidFill>
                  <a:srgbClr val="231F20"/>
                </a:solidFill>
                <a:latin typeface="Lora"/>
              </a:rPr>
              <a:t>надано</a:t>
            </a:r>
            <a:r>
              <a:rPr lang="en-US" sz="2799" spc="27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799" b="1" spc="274" dirty="0">
                <a:solidFill>
                  <a:srgbClr val="231F20"/>
                </a:solidFill>
                <a:latin typeface="Lora"/>
              </a:rPr>
              <a:t>33045</a:t>
            </a:r>
            <a:r>
              <a:rPr lang="en-US" sz="2799" spc="27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799" spc="274" dirty="0" err="1">
                <a:solidFill>
                  <a:srgbClr val="231F20"/>
                </a:solidFill>
                <a:latin typeface="Lora"/>
              </a:rPr>
              <a:t>адмін</a:t>
            </a:r>
            <a:r>
              <a:rPr lang="en-US" sz="2799" spc="27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799" spc="274" dirty="0" err="1">
                <a:solidFill>
                  <a:srgbClr val="231F20"/>
                </a:solidFill>
                <a:latin typeface="Lora"/>
              </a:rPr>
              <a:t>послуг</a:t>
            </a:r>
            <a:r>
              <a:rPr lang="en-US" sz="2799" spc="274" dirty="0">
                <a:solidFill>
                  <a:srgbClr val="231F20"/>
                </a:solidFill>
                <a:latin typeface="Lora"/>
              </a:rPr>
              <a:t>.</a:t>
            </a:r>
          </a:p>
          <a:p>
            <a:pPr>
              <a:lnSpc>
                <a:spcPts val="3863"/>
              </a:lnSpc>
            </a:pPr>
            <a:endParaRPr lang="en-US" sz="2799" spc="274" dirty="0">
              <a:solidFill>
                <a:srgbClr val="231F20"/>
              </a:solidFill>
              <a:latin typeface="Lora"/>
            </a:endParaRPr>
          </a:p>
          <a:p>
            <a:pPr>
              <a:lnSpc>
                <a:spcPts val="3863"/>
              </a:lnSpc>
            </a:pPr>
            <a:r>
              <a:rPr lang="en-US" sz="2799" spc="274" dirty="0" err="1">
                <a:solidFill>
                  <a:srgbClr val="231F20"/>
                </a:solidFill>
                <a:latin typeface="Lora"/>
              </a:rPr>
              <a:t>Збільшено</a:t>
            </a:r>
            <a:r>
              <a:rPr lang="en-US" sz="2799" spc="27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799" spc="274" dirty="0" err="1">
                <a:solidFill>
                  <a:srgbClr val="231F20"/>
                </a:solidFill>
                <a:latin typeface="Lora"/>
              </a:rPr>
              <a:t>кількість</a:t>
            </a:r>
            <a:r>
              <a:rPr lang="en-US" sz="2799" spc="27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799" spc="274" dirty="0" err="1">
                <a:solidFill>
                  <a:srgbClr val="231F20"/>
                </a:solidFill>
                <a:latin typeface="Lora"/>
              </a:rPr>
              <a:t>послуг</a:t>
            </a:r>
            <a:r>
              <a:rPr lang="en-US" sz="2799" spc="274" dirty="0">
                <a:solidFill>
                  <a:srgbClr val="231F20"/>
                </a:solidFill>
                <a:latin typeface="Lora"/>
              </a:rPr>
              <a:t>, </a:t>
            </a:r>
            <a:r>
              <a:rPr lang="en-US" sz="2799" spc="274" dirty="0" err="1">
                <a:solidFill>
                  <a:srgbClr val="231F20"/>
                </a:solidFill>
                <a:latin typeface="Lora"/>
              </a:rPr>
              <a:t>які</a:t>
            </a:r>
            <a:r>
              <a:rPr lang="en-US" sz="2799" spc="27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799" spc="274" dirty="0" err="1">
                <a:solidFill>
                  <a:srgbClr val="231F20"/>
                </a:solidFill>
                <a:latin typeface="Lora"/>
              </a:rPr>
              <a:t>надаються</a:t>
            </a:r>
            <a:r>
              <a:rPr lang="en-US" sz="2799" spc="27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799" spc="274" dirty="0" err="1">
                <a:solidFill>
                  <a:srgbClr val="231F20"/>
                </a:solidFill>
                <a:latin typeface="Lora"/>
              </a:rPr>
              <a:t>через</a:t>
            </a:r>
            <a:r>
              <a:rPr lang="en-US" sz="2799" spc="274" dirty="0">
                <a:solidFill>
                  <a:srgbClr val="231F20"/>
                </a:solidFill>
                <a:latin typeface="Lora"/>
              </a:rPr>
              <a:t> ЦНАП, </a:t>
            </a:r>
            <a:r>
              <a:rPr lang="en-US" sz="2799" b="1" spc="274" dirty="0">
                <a:solidFill>
                  <a:srgbClr val="231F20"/>
                </a:solidFill>
                <a:latin typeface="Lora"/>
              </a:rPr>
              <a:t>з 357 </a:t>
            </a:r>
            <a:r>
              <a:rPr lang="en-US" sz="2799" b="1" spc="274" dirty="0" err="1">
                <a:solidFill>
                  <a:srgbClr val="231F20"/>
                </a:solidFill>
                <a:latin typeface="Lora"/>
              </a:rPr>
              <a:t>до</a:t>
            </a:r>
            <a:r>
              <a:rPr lang="en-US" sz="2799" b="1" spc="274" dirty="0">
                <a:solidFill>
                  <a:srgbClr val="231F20"/>
                </a:solidFill>
                <a:latin typeface="Lora"/>
              </a:rPr>
              <a:t> 404</a:t>
            </a:r>
            <a:r>
              <a:rPr lang="en-US" sz="2799" spc="274" dirty="0">
                <a:solidFill>
                  <a:srgbClr val="231F20"/>
                </a:solidFill>
                <a:latin typeface="Lora"/>
              </a:rPr>
              <a:t>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75785" y="5554157"/>
            <a:ext cx="8592015" cy="35009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64"/>
              </a:lnSpc>
            </a:pPr>
            <a:r>
              <a:rPr lang="en-US" sz="2800" spc="274" dirty="0" err="1">
                <a:solidFill>
                  <a:srgbClr val="231F20"/>
                </a:solidFill>
                <a:latin typeface="Lora"/>
              </a:rPr>
              <a:t>Старостами</a:t>
            </a:r>
            <a:r>
              <a:rPr lang="en-US" sz="2800" spc="27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800" spc="274" dirty="0" err="1">
                <a:solidFill>
                  <a:srgbClr val="231F20"/>
                </a:solidFill>
                <a:latin typeface="Lora"/>
              </a:rPr>
              <a:t>через</a:t>
            </a:r>
            <a:r>
              <a:rPr lang="en-US" sz="2800" spc="27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800" spc="274" dirty="0" err="1">
                <a:solidFill>
                  <a:srgbClr val="231F20"/>
                </a:solidFill>
                <a:latin typeface="Lora"/>
              </a:rPr>
              <a:t>віддалені</a:t>
            </a:r>
            <a:r>
              <a:rPr lang="en-US" sz="2800" spc="27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800" spc="274" dirty="0" err="1">
                <a:solidFill>
                  <a:srgbClr val="231F20"/>
                </a:solidFill>
                <a:latin typeface="Lora"/>
              </a:rPr>
              <a:t>робочі</a:t>
            </a:r>
            <a:r>
              <a:rPr lang="en-US" sz="2800" spc="27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800" spc="274" dirty="0" err="1">
                <a:solidFill>
                  <a:srgbClr val="231F20"/>
                </a:solidFill>
                <a:latin typeface="Lora"/>
              </a:rPr>
              <a:t>місця</a:t>
            </a:r>
            <a:r>
              <a:rPr lang="en-US" sz="2800" spc="27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800" spc="274" dirty="0" err="1">
                <a:solidFill>
                  <a:srgbClr val="231F20"/>
                </a:solidFill>
                <a:latin typeface="Lora"/>
              </a:rPr>
              <a:t>Центру</a:t>
            </a:r>
            <a:r>
              <a:rPr lang="en-US" sz="2800" spc="27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800" spc="274" dirty="0" err="1">
                <a:solidFill>
                  <a:srgbClr val="231F20"/>
                </a:solidFill>
                <a:latin typeface="Lora"/>
              </a:rPr>
              <a:t>надання</a:t>
            </a:r>
            <a:r>
              <a:rPr lang="en-US" sz="2800" spc="27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800" spc="274" dirty="0" err="1">
                <a:solidFill>
                  <a:srgbClr val="231F20"/>
                </a:solidFill>
                <a:latin typeface="Lora"/>
              </a:rPr>
              <a:t>адміністративних</a:t>
            </a:r>
            <a:r>
              <a:rPr lang="en-US" sz="2800" spc="27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800" spc="274" dirty="0" err="1">
                <a:solidFill>
                  <a:srgbClr val="231F20"/>
                </a:solidFill>
                <a:latin typeface="Lora"/>
              </a:rPr>
              <a:t>послуг</a:t>
            </a:r>
            <a:r>
              <a:rPr lang="en-US" sz="2800" spc="274" dirty="0">
                <a:solidFill>
                  <a:srgbClr val="231F20"/>
                </a:solidFill>
                <a:latin typeface="Lora"/>
              </a:rPr>
              <a:t>  </a:t>
            </a:r>
            <a:r>
              <a:rPr lang="en-US" sz="2800" spc="274" dirty="0" err="1">
                <a:solidFill>
                  <a:srgbClr val="231F20"/>
                </a:solidFill>
                <a:latin typeface="Lora"/>
              </a:rPr>
              <a:t>надається</a:t>
            </a:r>
            <a:r>
              <a:rPr lang="en-US" sz="2800" spc="27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800" b="1" spc="274" dirty="0">
                <a:solidFill>
                  <a:srgbClr val="231F20"/>
                </a:solidFill>
                <a:latin typeface="Lora"/>
              </a:rPr>
              <a:t>223</a:t>
            </a:r>
            <a:r>
              <a:rPr lang="en-US" sz="2800" spc="27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800" spc="274" dirty="0" err="1">
                <a:solidFill>
                  <a:srgbClr val="231F20"/>
                </a:solidFill>
                <a:latin typeface="Lora"/>
              </a:rPr>
              <a:t>адміністративні</a:t>
            </a:r>
            <a:r>
              <a:rPr lang="en-US" sz="2800" spc="27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800" spc="274" dirty="0" err="1">
                <a:solidFill>
                  <a:srgbClr val="231F20"/>
                </a:solidFill>
                <a:latin typeface="Lora"/>
              </a:rPr>
              <a:t>послуги</a:t>
            </a:r>
            <a:r>
              <a:rPr lang="en-US" sz="2800" spc="274" dirty="0">
                <a:solidFill>
                  <a:srgbClr val="231F20"/>
                </a:solidFill>
                <a:latin typeface="Lora"/>
              </a:rPr>
              <a:t>. </a:t>
            </a:r>
          </a:p>
          <a:p>
            <a:pPr>
              <a:lnSpc>
                <a:spcPts val="3864"/>
              </a:lnSpc>
            </a:pPr>
            <a:endParaRPr lang="en-US" sz="2800" spc="274" dirty="0">
              <a:solidFill>
                <a:srgbClr val="231F20"/>
              </a:solidFill>
              <a:latin typeface="Lora"/>
            </a:endParaRPr>
          </a:p>
          <a:p>
            <a:pPr>
              <a:lnSpc>
                <a:spcPts val="3864"/>
              </a:lnSpc>
            </a:pPr>
            <a:r>
              <a:rPr lang="en-US" sz="2800" spc="274" dirty="0" err="1">
                <a:solidFill>
                  <a:srgbClr val="231F20"/>
                </a:solidFill>
                <a:latin typeface="Lora"/>
              </a:rPr>
              <a:t>За</a:t>
            </a:r>
            <a:r>
              <a:rPr lang="en-US" sz="2800" spc="27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800" spc="274" dirty="0" err="1">
                <a:solidFill>
                  <a:srgbClr val="231F20"/>
                </a:solidFill>
                <a:latin typeface="Lora"/>
              </a:rPr>
              <a:t>звітний</a:t>
            </a:r>
            <a:r>
              <a:rPr lang="en-US" sz="2800" spc="27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800" spc="274" dirty="0" err="1">
                <a:solidFill>
                  <a:srgbClr val="231F20"/>
                </a:solidFill>
                <a:latin typeface="Lora"/>
              </a:rPr>
              <a:t>період</a:t>
            </a:r>
            <a:r>
              <a:rPr lang="en-US" sz="2800" spc="27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800" spc="274" dirty="0" err="1">
                <a:solidFill>
                  <a:srgbClr val="231F20"/>
                </a:solidFill>
                <a:latin typeface="Lora"/>
              </a:rPr>
              <a:t>на</a:t>
            </a:r>
            <a:r>
              <a:rPr lang="en-US" sz="2800" spc="27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800" spc="274" dirty="0" err="1">
                <a:solidFill>
                  <a:srgbClr val="231F20"/>
                </a:solidFill>
                <a:latin typeface="Lora"/>
              </a:rPr>
              <a:t>віддалених</a:t>
            </a:r>
            <a:r>
              <a:rPr lang="en-US" sz="2800" spc="27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800" spc="274" dirty="0" err="1">
                <a:solidFill>
                  <a:srgbClr val="231F20"/>
                </a:solidFill>
                <a:latin typeface="Lora"/>
              </a:rPr>
              <a:t>робочих</a:t>
            </a:r>
            <a:r>
              <a:rPr lang="en-US" sz="2800" spc="27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800" spc="274" dirty="0" err="1">
                <a:solidFill>
                  <a:srgbClr val="231F20"/>
                </a:solidFill>
                <a:latin typeface="Lora"/>
              </a:rPr>
              <a:t>місцях</a:t>
            </a:r>
            <a:r>
              <a:rPr lang="en-US" sz="2800" spc="27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800" spc="274" dirty="0" err="1">
                <a:solidFill>
                  <a:srgbClr val="231F20"/>
                </a:solidFill>
                <a:latin typeface="Lora"/>
              </a:rPr>
              <a:t>надано</a:t>
            </a:r>
            <a:r>
              <a:rPr lang="en-US" sz="2800" spc="27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800" b="1" spc="274" dirty="0">
                <a:solidFill>
                  <a:srgbClr val="231F20"/>
                </a:solidFill>
                <a:latin typeface="Lora"/>
              </a:rPr>
              <a:t>1499</a:t>
            </a:r>
            <a:r>
              <a:rPr lang="en-US" sz="2800" spc="27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800" spc="274" dirty="0" err="1">
                <a:solidFill>
                  <a:srgbClr val="231F20"/>
                </a:solidFill>
                <a:latin typeface="Lora"/>
              </a:rPr>
              <a:t>послуг</a:t>
            </a:r>
            <a:r>
              <a:rPr lang="en-US" sz="2800" spc="27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800" spc="274" dirty="0" err="1">
                <a:solidFill>
                  <a:srgbClr val="231F20"/>
                </a:solidFill>
                <a:latin typeface="Lora"/>
              </a:rPr>
              <a:t>соціального</a:t>
            </a:r>
            <a:r>
              <a:rPr lang="en-US" sz="2800" spc="27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800" spc="274" dirty="0" err="1">
                <a:solidFill>
                  <a:srgbClr val="231F20"/>
                </a:solidFill>
                <a:latin typeface="Lora"/>
              </a:rPr>
              <a:t>характеру</a:t>
            </a:r>
            <a:r>
              <a:rPr lang="en-US" sz="2800" spc="274" dirty="0">
                <a:solidFill>
                  <a:srgbClr val="231F20"/>
                </a:solidFill>
                <a:latin typeface="Lora"/>
              </a:rPr>
              <a:t>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5415" y="-1634110"/>
            <a:ext cx="39624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97257" y="7896583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1" y="0"/>
                </a:lnTo>
                <a:lnTo>
                  <a:pt x="3806571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594761" y="1896634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1" y="0"/>
                </a:lnTo>
                <a:lnTo>
                  <a:pt x="3806571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774911" y="2558172"/>
            <a:ext cx="6873894" cy="6087221"/>
          </a:xfrm>
          <a:custGeom>
            <a:avLst/>
            <a:gdLst/>
            <a:ahLst/>
            <a:cxnLst/>
            <a:rect l="l" t="t" r="r" b="b"/>
            <a:pathLst>
              <a:path w="6873894" h="6087221">
                <a:moveTo>
                  <a:pt x="0" y="0"/>
                </a:moveTo>
                <a:lnTo>
                  <a:pt x="6873894" y="0"/>
                </a:lnTo>
                <a:lnTo>
                  <a:pt x="6873894" y="6087221"/>
                </a:lnTo>
                <a:lnTo>
                  <a:pt x="0" y="60872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458" r="-16458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876913" y="347090"/>
            <a:ext cx="8621134" cy="681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48"/>
              </a:lnSpc>
            </a:pPr>
            <a:r>
              <a:rPr lang="en-US" sz="5200" spc="182">
                <a:solidFill>
                  <a:srgbClr val="040506"/>
                </a:solidFill>
                <a:latin typeface="Lora"/>
              </a:rPr>
              <a:t>Міграційна діяльність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75784" y="2745938"/>
            <a:ext cx="8970327" cy="2467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64"/>
              </a:lnSpc>
            </a:pPr>
            <a:r>
              <a:rPr lang="ru-RU" sz="2800" spc="274" dirty="0" err="1">
                <a:solidFill>
                  <a:srgbClr val="231F20"/>
                </a:solidFill>
                <a:latin typeface="Lora"/>
              </a:rPr>
              <a:t>Коростенським</a:t>
            </a:r>
            <a:r>
              <a:rPr lang="ru-RU" sz="2800" spc="274" dirty="0">
                <a:solidFill>
                  <a:srgbClr val="231F20"/>
                </a:solidFill>
                <a:latin typeface="Lora"/>
              </a:rPr>
              <a:t> </a:t>
            </a:r>
            <a:r>
              <a:rPr lang="ru-RU" sz="2800" spc="274" dirty="0" err="1">
                <a:solidFill>
                  <a:srgbClr val="231F20"/>
                </a:solidFill>
                <a:latin typeface="Lora"/>
              </a:rPr>
              <a:t>відділом</a:t>
            </a:r>
            <a:r>
              <a:rPr lang="ru-RU" sz="2800" spc="274" dirty="0">
                <a:solidFill>
                  <a:srgbClr val="231F20"/>
                </a:solidFill>
                <a:latin typeface="Lora"/>
              </a:rPr>
              <a:t> </a:t>
            </a:r>
            <a:r>
              <a:rPr lang="ru-RU" sz="2800" spc="274" dirty="0" err="1">
                <a:solidFill>
                  <a:srgbClr val="231F20"/>
                </a:solidFill>
                <a:latin typeface="Lora"/>
              </a:rPr>
              <a:t>державної</a:t>
            </a:r>
            <a:r>
              <a:rPr lang="ru-RU" sz="2800" spc="274" dirty="0">
                <a:solidFill>
                  <a:srgbClr val="231F20"/>
                </a:solidFill>
                <a:latin typeface="Lora"/>
              </a:rPr>
              <a:t> </a:t>
            </a:r>
            <a:r>
              <a:rPr lang="ru-RU" sz="2800" spc="274" dirty="0" err="1">
                <a:solidFill>
                  <a:srgbClr val="231F20"/>
                </a:solidFill>
                <a:latin typeface="Lora"/>
              </a:rPr>
              <a:t>міграційної</a:t>
            </a:r>
            <a:r>
              <a:rPr lang="ru-RU" sz="2800" spc="274" dirty="0">
                <a:solidFill>
                  <a:srgbClr val="231F20"/>
                </a:solidFill>
                <a:latin typeface="Lora"/>
              </a:rPr>
              <a:t> </a:t>
            </a:r>
            <a:r>
              <a:rPr lang="ru-RU" sz="2800" spc="274" dirty="0" err="1">
                <a:solidFill>
                  <a:srgbClr val="231F20"/>
                </a:solidFill>
                <a:latin typeface="Lora"/>
              </a:rPr>
              <a:t>служби</a:t>
            </a:r>
            <a:r>
              <a:rPr lang="ru-RU" sz="2800" spc="274" dirty="0">
                <a:solidFill>
                  <a:srgbClr val="231F20"/>
                </a:solidFill>
                <a:latin typeface="Lora"/>
              </a:rPr>
              <a:t> видано </a:t>
            </a:r>
            <a:r>
              <a:rPr lang="ru-RU" sz="2800" b="1" spc="274" dirty="0">
                <a:solidFill>
                  <a:srgbClr val="231F20"/>
                </a:solidFill>
                <a:latin typeface="Lora"/>
              </a:rPr>
              <a:t>5 980 </a:t>
            </a:r>
            <a:r>
              <a:rPr lang="ru-RU" sz="2800" spc="274" dirty="0" err="1">
                <a:solidFill>
                  <a:srgbClr val="231F20"/>
                </a:solidFill>
                <a:latin typeface="Lora"/>
              </a:rPr>
              <a:t>паспорти</a:t>
            </a:r>
            <a:r>
              <a:rPr lang="ru-RU" sz="2800" spc="274" dirty="0">
                <a:solidFill>
                  <a:srgbClr val="231F20"/>
                </a:solidFill>
                <a:latin typeface="Lora"/>
              </a:rPr>
              <a:t> </a:t>
            </a:r>
            <a:r>
              <a:rPr lang="ru-RU" sz="2800" spc="274" dirty="0" err="1">
                <a:solidFill>
                  <a:srgbClr val="231F20"/>
                </a:solidFill>
                <a:latin typeface="Lora"/>
              </a:rPr>
              <a:t>громадянина</a:t>
            </a:r>
            <a:r>
              <a:rPr lang="ru-RU" sz="2800" spc="274" dirty="0">
                <a:solidFill>
                  <a:srgbClr val="231F20"/>
                </a:solidFill>
                <a:latin typeface="Lora"/>
              </a:rPr>
              <a:t> </a:t>
            </a:r>
            <a:r>
              <a:rPr lang="ru-RU" sz="2800" spc="274" dirty="0" err="1">
                <a:solidFill>
                  <a:srgbClr val="231F20"/>
                </a:solidFill>
                <a:latin typeface="Lora"/>
              </a:rPr>
              <a:t>України</a:t>
            </a:r>
            <a:r>
              <a:rPr lang="ru-RU" sz="2800" spc="274" dirty="0">
                <a:solidFill>
                  <a:srgbClr val="231F20"/>
                </a:solidFill>
                <a:latin typeface="Lora"/>
              </a:rPr>
              <a:t> для </a:t>
            </a:r>
            <a:r>
              <a:rPr lang="ru-RU" sz="2800" spc="274" dirty="0" err="1">
                <a:solidFill>
                  <a:srgbClr val="231F20"/>
                </a:solidFill>
                <a:latin typeface="Lora"/>
              </a:rPr>
              <a:t>виїзду</a:t>
            </a:r>
            <a:r>
              <a:rPr lang="ru-RU" sz="2800" spc="274" dirty="0">
                <a:solidFill>
                  <a:srgbClr val="231F20"/>
                </a:solidFill>
                <a:latin typeface="Lora"/>
              </a:rPr>
              <a:t> за кордон та </a:t>
            </a:r>
            <a:r>
              <a:rPr lang="ru-RU" sz="2800" b="1" spc="274" dirty="0">
                <a:solidFill>
                  <a:srgbClr val="231F20"/>
                </a:solidFill>
                <a:latin typeface="Lora"/>
              </a:rPr>
              <a:t>3 500 </a:t>
            </a:r>
            <a:r>
              <a:rPr lang="ru-RU" sz="2800" spc="274" dirty="0" err="1">
                <a:solidFill>
                  <a:srgbClr val="231F20"/>
                </a:solidFill>
                <a:latin typeface="Lora"/>
              </a:rPr>
              <a:t>паспорти</a:t>
            </a:r>
            <a:r>
              <a:rPr lang="ru-RU" sz="2800" spc="274" dirty="0">
                <a:solidFill>
                  <a:srgbClr val="231F20"/>
                </a:solidFill>
                <a:latin typeface="Lora"/>
              </a:rPr>
              <a:t> </a:t>
            </a:r>
            <a:r>
              <a:rPr lang="ru-RU" sz="2800" spc="274" dirty="0" err="1">
                <a:solidFill>
                  <a:srgbClr val="231F20"/>
                </a:solidFill>
                <a:latin typeface="Lora"/>
              </a:rPr>
              <a:t>громадянина</a:t>
            </a:r>
            <a:r>
              <a:rPr lang="ru-RU" sz="2800" spc="274" dirty="0">
                <a:solidFill>
                  <a:srgbClr val="231F20"/>
                </a:solidFill>
                <a:latin typeface="Lora"/>
              </a:rPr>
              <a:t> </a:t>
            </a:r>
            <a:r>
              <a:rPr lang="ru-RU" sz="2800" spc="274" dirty="0" err="1">
                <a:solidFill>
                  <a:srgbClr val="231F20"/>
                </a:solidFill>
                <a:latin typeface="Lora"/>
              </a:rPr>
              <a:t>України</a:t>
            </a:r>
            <a:r>
              <a:rPr lang="ru-RU" sz="2800" spc="274" dirty="0">
                <a:solidFill>
                  <a:srgbClr val="231F20"/>
                </a:solidFill>
                <a:latin typeface="Lora"/>
              </a:rPr>
              <a:t> у </a:t>
            </a:r>
            <a:r>
              <a:rPr lang="ru-RU" sz="2800" spc="274" dirty="0" err="1">
                <a:solidFill>
                  <a:srgbClr val="231F20"/>
                </a:solidFill>
                <a:latin typeface="Lora"/>
              </a:rPr>
              <a:t>вигляді</a:t>
            </a:r>
            <a:r>
              <a:rPr lang="ru-RU" sz="2800" spc="274" dirty="0">
                <a:solidFill>
                  <a:srgbClr val="231F20"/>
                </a:solidFill>
                <a:latin typeface="Lora"/>
              </a:rPr>
              <a:t> ID- </a:t>
            </a:r>
            <a:r>
              <a:rPr lang="ru-RU" sz="2800" spc="274" dirty="0" err="1" smtClean="0">
                <a:solidFill>
                  <a:srgbClr val="231F20"/>
                </a:solidFill>
                <a:latin typeface="Lora"/>
              </a:rPr>
              <a:t>картки</a:t>
            </a:r>
            <a:r>
              <a:rPr lang="ru-RU" sz="2800" spc="274" dirty="0" smtClean="0">
                <a:solidFill>
                  <a:srgbClr val="231F20"/>
                </a:solidFill>
                <a:latin typeface="Lora"/>
              </a:rPr>
              <a:t>.</a:t>
            </a:r>
            <a:endParaRPr lang="en-US" sz="2800" spc="274" dirty="0">
              <a:solidFill>
                <a:srgbClr val="231F20"/>
              </a:solidFill>
              <a:latin typeface="Lora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75785" y="5747126"/>
            <a:ext cx="9118976" cy="2898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63"/>
              </a:lnSpc>
            </a:pPr>
            <a:r>
              <a:rPr lang="en-US" sz="2799" spc="274">
                <a:solidFill>
                  <a:srgbClr val="231F20"/>
                </a:solidFill>
                <a:latin typeface="Lora"/>
              </a:rPr>
              <a:t>За звітний період працівниками ДМС виявлено</a:t>
            </a:r>
            <a:r>
              <a:rPr lang="en-US" sz="2799" spc="274">
                <a:solidFill>
                  <a:srgbClr val="231F20"/>
                </a:solidFill>
                <a:latin typeface="Lora Bold"/>
              </a:rPr>
              <a:t> 6</a:t>
            </a:r>
            <a:r>
              <a:rPr lang="en-US" sz="2799" spc="274">
                <a:solidFill>
                  <a:srgbClr val="231F20"/>
                </a:solidFill>
                <a:latin typeface="Lora"/>
              </a:rPr>
              <a:t>-х нелегальних мігрантів, яких примусово повернуто до країн походження.</a:t>
            </a:r>
          </a:p>
          <a:p>
            <a:pPr>
              <a:lnSpc>
                <a:spcPts val="3863"/>
              </a:lnSpc>
            </a:pPr>
            <a:endParaRPr lang="en-US" sz="2799" spc="274">
              <a:solidFill>
                <a:srgbClr val="231F20"/>
              </a:solidFill>
              <a:latin typeface="Lora"/>
            </a:endParaRPr>
          </a:p>
          <a:p>
            <a:pPr>
              <a:lnSpc>
                <a:spcPts val="3863"/>
              </a:lnSpc>
            </a:pPr>
            <a:r>
              <a:rPr lang="en-US" sz="2799" spc="274">
                <a:solidFill>
                  <a:srgbClr val="231F20"/>
                </a:solidFill>
                <a:latin typeface="Lora"/>
              </a:rPr>
              <a:t>За надані послуги </a:t>
            </a:r>
            <a:r>
              <a:rPr lang="en-US" sz="2799" spc="274">
                <a:solidFill>
                  <a:srgbClr val="231F20"/>
                </a:solidFill>
                <a:latin typeface="Lora Bold"/>
              </a:rPr>
              <a:t>до бюджету громади перераховано 2,5 млн.грн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5415" y="-1808227"/>
            <a:ext cx="39624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521345" y="348233"/>
            <a:ext cx="9347528" cy="680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022"/>
              </a:lnSpc>
            </a:pPr>
            <a:r>
              <a:rPr lang="en-US" sz="5400" spc="583">
                <a:solidFill>
                  <a:srgbClr val="231F20"/>
                </a:solidFill>
                <a:latin typeface="Lora"/>
              </a:rPr>
              <a:t>Інформаційна політика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9943372" y="0"/>
            <a:ext cx="8344628" cy="10287000"/>
            <a:chOff x="0" y="0"/>
            <a:chExt cx="8344422" cy="10286746"/>
          </a:xfrm>
        </p:grpSpPr>
        <p:sp>
          <p:nvSpPr>
            <p:cNvPr id="5" name="Freeform 5"/>
            <p:cNvSpPr/>
            <p:nvPr/>
          </p:nvSpPr>
          <p:spPr>
            <a:xfrm>
              <a:off x="-2794" y="-127"/>
              <a:ext cx="8347216" cy="10286873"/>
            </a:xfrm>
            <a:custGeom>
              <a:avLst/>
              <a:gdLst/>
              <a:ahLst/>
              <a:cxnLst/>
              <a:rect l="l" t="t" r="r" b="b"/>
              <a:pathLst>
                <a:path w="8347216" h="10286873">
                  <a:moveTo>
                    <a:pt x="8347216" y="10251440"/>
                  </a:moveTo>
                  <a:cubicBezTo>
                    <a:pt x="8347216" y="10284587"/>
                    <a:pt x="8336869" y="10286873"/>
                    <a:pt x="8309893" y="10286873"/>
                  </a:cubicBezTo>
                  <a:cubicBezTo>
                    <a:pt x="5541230" y="10286238"/>
                    <a:pt x="2772689" y="10286238"/>
                    <a:pt x="4026" y="10286238"/>
                  </a:cubicBezTo>
                  <a:cubicBezTo>
                    <a:pt x="0" y="10272395"/>
                    <a:pt x="6243" y="10259822"/>
                    <a:pt x="9076" y="10246995"/>
                  </a:cubicBezTo>
                  <a:cubicBezTo>
                    <a:pt x="130776" y="9685401"/>
                    <a:pt x="252598" y="9123934"/>
                    <a:pt x="374667" y="8562467"/>
                  </a:cubicBezTo>
                  <a:cubicBezTo>
                    <a:pt x="548717" y="7761986"/>
                    <a:pt x="723137" y="6961632"/>
                    <a:pt x="897064" y="6161151"/>
                  </a:cubicBezTo>
                  <a:cubicBezTo>
                    <a:pt x="1111886" y="5172583"/>
                    <a:pt x="1326214" y="4184015"/>
                    <a:pt x="1540913" y="3195574"/>
                  </a:cubicBezTo>
                  <a:cubicBezTo>
                    <a:pt x="1759061" y="2191385"/>
                    <a:pt x="1977331" y="1187323"/>
                    <a:pt x="2196095" y="183261"/>
                  </a:cubicBezTo>
                  <a:cubicBezTo>
                    <a:pt x="2209398" y="122174"/>
                    <a:pt x="2217897" y="59690"/>
                    <a:pt x="2239453" y="635"/>
                  </a:cubicBezTo>
                  <a:cubicBezTo>
                    <a:pt x="4263016" y="635"/>
                    <a:pt x="6286578" y="635"/>
                    <a:pt x="8310140" y="0"/>
                  </a:cubicBezTo>
                  <a:cubicBezTo>
                    <a:pt x="8337609" y="0"/>
                    <a:pt x="8346970" y="3429"/>
                    <a:pt x="8346970" y="35814"/>
                  </a:cubicBezTo>
                  <a:cubicBezTo>
                    <a:pt x="8346230" y="3441065"/>
                    <a:pt x="8346230" y="6846316"/>
                    <a:pt x="8347216" y="10251440"/>
                  </a:cubicBezTo>
                  <a:close/>
                </a:path>
              </a:pathLst>
            </a:custGeom>
            <a:blipFill>
              <a:blip r:embed="rId3"/>
              <a:stretch>
                <a:fillRect l="-64424" t="-1" r="-64425" b="-1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 rot="826432">
            <a:off x="-20730249" y="-3950821"/>
            <a:ext cx="21026341" cy="12831921"/>
            <a:chOff x="0" y="0"/>
            <a:chExt cx="5537802" cy="337960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537802" cy="3379601"/>
            </a:xfrm>
            <a:custGeom>
              <a:avLst/>
              <a:gdLst/>
              <a:ahLst/>
              <a:cxnLst/>
              <a:rect l="l" t="t" r="r" b="b"/>
              <a:pathLst>
                <a:path w="5537802" h="3379601">
                  <a:moveTo>
                    <a:pt x="0" y="0"/>
                  </a:moveTo>
                  <a:lnTo>
                    <a:pt x="5537802" y="0"/>
                  </a:lnTo>
                  <a:lnTo>
                    <a:pt x="5537802" y="3379601"/>
                  </a:lnTo>
                  <a:lnTo>
                    <a:pt x="0" y="3379601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5537802" cy="33986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773821">
            <a:off x="10232579" y="4365564"/>
            <a:ext cx="313833" cy="8482349"/>
            <a:chOff x="0" y="0"/>
            <a:chExt cx="82656" cy="223403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2656" cy="2234034"/>
            </a:xfrm>
            <a:custGeom>
              <a:avLst/>
              <a:gdLst/>
              <a:ahLst/>
              <a:cxnLst/>
              <a:rect l="l" t="t" r="r" b="b"/>
              <a:pathLst>
                <a:path w="82656" h="2234034">
                  <a:moveTo>
                    <a:pt x="0" y="0"/>
                  </a:moveTo>
                  <a:lnTo>
                    <a:pt x="82656" y="0"/>
                  </a:lnTo>
                  <a:lnTo>
                    <a:pt x="82656" y="2234034"/>
                  </a:lnTo>
                  <a:lnTo>
                    <a:pt x="0" y="2234034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82656" cy="22530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04223" y="6908519"/>
            <a:ext cx="10185273" cy="1064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39"/>
              </a:lnSpc>
            </a:pPr>
            <a:r>
              <a:rPr lang="en-US" sz="3099">
                <a:solidFill>
                  <a:srgbClr val="000000"/>
                </a:solidFill>
                <a:latin typeface="Lora"/>
              </a:rPr>
              <a:t>На кінець 2023 року 361 тис. 800 осіб відвідало сайт громади, 147 тисяч зацікавились публікаціями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2079167"/>
            <a:ext cx="9766400" cy="3824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39"/>
              </a:lnSpc>
            </a:pPr>
            <a:r>
              <a:rPr lang="en-US" sz="3099" dirty="0">
                <a:solidFill>
                  <a:srgbClr val="000000"/>
                </a:solidFill>
                <a:latin typeface="Lora"/>
              </a:rPr>
              <a:t>З </a:t>
            </a:r>
            <a:r>
              <a:rPr lang="en-US" sz="3099" dirty="0" err="1">
                <a:solidFill>
                  <a:srgbClr val="000000"/>
                </a:solidFill>
                <a:latin typeface="Lora"/>
              </a:rPr>
              <a:t>метою</a:t>
            </a:r>
            <a:r>
              <a:rPr lang="en-US" sz="3099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Lora"/>
              </a:rPr>
              <a:t>збільшення</a:t>
            </a:r>
            <a:r>
              <a:rPr lang="en-US" sz="3099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Lora"/>
              </a:rPr>
              <a:t>відвідувачів</a:t>
            </a:r>
            <a:r>
              <a:rPr lang="en-US" sz="3099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Lora"/>
              </a:rPr>
              <a:t>офіційних</a:t>
            </a:r>
            <a:r>
              <a:rPr lang="en-US" sz="3099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Lora"/>
              </a:rPr>
              <a:t>сторінок</a:t>
            </a:r>
            <a:r>
              <a:rPr lang="en-US" sz="3099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Lora"/>
              </a:rPr>
              <a:t>Коростенської</a:t>
            </a:r>
            <a:r>
              <a:rPr lang="en-US" sz="3099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Lora"/>
              </a:rPr>
              <a:t>міської</a:t>
            </a:r>
            <a:r>
              <a:rPr lang="en-US" sz="3099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Lora"/>
              </a:rPr>
              <a:t>ради</a:t>
            </a:r>
            <a:r>
              <a:rPr lang="en-US" sz="3099" dirty="0">
                <a:solidFill>
                  <a:srgbClr val="000000"/>
                </a:solidFill>
                <a:latin typeface="Lora"/>
              </a:rPr>
              <a:t>: </a:t>
            </a:r>
            <a:r>
              <a:rPr lang="en-US" sz="3099" dirty="0" err="1">
                <a:solidFill>
                  <a:srgbClr val="000000"/>
                </a:solidFill>
                <a:latin typeface="Lora"/>
              </a:rPr>
              <a:t>фейсбук</a:t>
            </a:r>
            <a:r>
              <a:rPr lang="en-US" sz="3099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3099" dirty="0" err="1">
                <a:solidFill>
                  <a:srgbClr val="000000"/>
                </a:solidFill>
                <a:latin typeface="Lora"/>
              </a:rPr>
              <a:t>телеграм</a:t>
            </a:r>
            <a:r>
              <a:rPr lang="en-US" sz="3099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3099" dirty="0" err="1">
                <a:solidFill>
                  <a:srgbClr val="000000"/>
                </a:solidFill>
                <a:latin typeface="Lora"/>
              </a:rPr>
              <a:t>інстаграм</a:t>
            </a:r>
            <a:r>
              <a:rPr lang="en-US" sz="3099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3099" dirty="0" err="1">
                <a:solidFill>
                  <a:srgbClr val="000000"/>
                </a:solidFill>
                <a:latin typeface="Lora"/>
              </a:rPr>
              <a:t>сайту</a:t>
            </a:r>
            <a:r>
              <a:rPr lang="en-US" sz="3099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Lora"/>
              </a:rPr>
              <a:t>постійно</a:t>
            </a:r>
            <a:r>
              <a:rPr lang="en-US" sz="3099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Lora"/>
              </a:rPr>
              <a:t>публікуються</a:t>
            </a:r>
            <a:r>
              <a:rPr lang="en-US" sz="3099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Lora"/>
              </a:rPr>
              <a:t>різноманітні</a:t>
            </a:r>
            <a:r>
              <a:rPr lang="en-US" sz="3099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Lora"/>
              </a:rPr>
              <a:t>конкурси</a:t>
            </a:r>
            <a:r>
              <a:rPr lang="en-US" sz="3099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3099" dirty="0" err="1" smtClean="0">
                <a:solidFill>
                  <a:srgbClr val="000000"/>
                </a:solidFill>
                <a:latin typeface="Lora"/>
              </a:rPr>
              <a:t>гран</a:t>
            </a:r>
            <a:r>
              <a:rPr lang="uk-UA" sz="3099" dirty="0" smtClean="0">
                <a:solidFill>
                  <a:srgbClr val="000000"/>
                </a:solidFill>
                <a:latin typeface="Lora"/>
              </a:rPr>
              <a:t>т</a:t>
            </a:r>
            <a:r>
              <a:rPr lang="en-US" sz="3099" dirty="0" smtClean="0">
                <a:solidFill>
                  <a:srgbClr val="000000"/>
                </a:solidFill>
                <a:latin typeface="Lora"/>
              </a:rPr>
              <a:t>и</a:t>
            </a:r>
            <a:r>
              <a:rPr lang="en-US" sz="3099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3099" dirty="0" err="1">
                <a:solidFill>
                  <a:srgbClr val="000000"/>
                </a:solidFill>
                <a:latin typeface="Lora"/>
              </a:rPr>
              <a:t>проекти</a:t>
            </a:r>
            <a:r>
              <a:rPr lang="en-US" sz="3099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3099" dirty="0" err="1">
                <a:solidFill>
                  <a:srgbClr val="000000"/>
                </a:solidFill>
                <a:latin typeface="Lora"/>
              </a:rPr>
              <a:t>також</a:t>
            </a:r>
            <a:r>
              <a:rPr lang="en-US" sz="3099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Lora"/>
              </a:rPr>
              <a:t>висвітлюються</a:t>
            </a:r>
            <a:r>
              <a:rPr lang="en-US" sz="3099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Lora"/>
              </a:rPr>
              <a:t>корисні</a:t>
            </a:r>
            <a:r>
              <a:rPr lang="en-US" sz="3099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Lora"/>
              </a:rPr>
              <a:t>посилання</a:t>
            </a:r>
            <a:r>
              <a:rPr lang="en-US" sz="3099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Lora"/>
              </a:rPr>
              <a:t>на</a:t>
            </a:r>
            <a:r>
              <a:rPr lang="en-US" sz="3099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Lora"/>
              </a:rPr>
              <a:t>телефони</a:t>
            </a:r>
            <a:r>
              <a:rPr lang="en-US" sz="3099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Lora"/>
              </a:rPr>
              <a:t>гарячих</a:t>
            </a:r>
            <a:r>
              <a:rPr lang="en-US" sz="3099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Lora"/>
              </a:rPr>
              <a:t>ліній</a:t>
            </a:r>
            <a:r>
              <a:rPr lang="en-US" sz="3099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3099" dirty="0" err="1">
                <a:solidFill>
                  <a:srgbClr val="000000"/>
                </a:solidFill>
                <a:latin typeface="Lora"/>
              </a:rPr>
              <a:t>зміни</a:t>
            </a:r>
            <a:r>
              <a:rPr lang="en-US" sz="3099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Lora"/>
              </a:rPr>
              <a:t>до</a:t>
            </a:r>
            <a:r>
              <a:rPr lang="en-US" sz="3099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Lora"/>
              </a:rPr>
              <a:t>законодавства</a:t>
            </a:r>
            <a:r>
              <a:rPr lang="en-US" sz="3099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Lora"/>
              </a:rPr>
              <a:t>щодо</a:t>
            </a:r>
            <a:r>
              <a:rPr lang="en-US" sz="3099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Lora"/>
              </a:rPr>
              <a:t>покращення</a:t>
            </a:r>
            <a:r>
              <a:rPr lang="en-US" sz="3099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Lora"/>
              </a:rPr>
              <a:t>надання</a:t>
            </a:r>
            <a:r>
              <a:rPr lang="en-US" sz="3099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Lora"/>
              </a:rPr>
              <a:t>послуг</a:t>
            </a:r>
            <a:r>
              <a:rPr lang="en-US" sz="3099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Lora"/>
              </a:rPr>
              <a:t>населенню</a:t>
            </a:r>
            <a:r>
              <a:rPr lang="en-US" sz="3099" dirty="0">
                <a:solidFill>
                  <a:srgbClr val="000000"/>
                </a:solidFill>
                <a:latin typeface="Lora"/>
              </a:rPr>
              <a:t>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614960" y="8438013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3"/>
                </a:lnTo>
                <a:lnTo>
                  <a:pt x="0" y="20832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446112" y="786385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1" y="0"/>
                </a:lnTo>
                <a:lnTo>
                  <a:pt x="3806571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144000" y="476266"/>
            <a:ext cx="7298059" cy="6604855"/>
          </a:xfrm>
          <a:custGeom>
            <a:avLst/>
            <a:gdLst/>
            <a:ahLst/>
            <a:cxnLst/>
            <a:rect l="l" t="t" r="r" b="b"/>
            <a:pathLst>
              <a:path w="6873894" h="6087221">
                <a:moveTo>
                  <a:pt x="0" y="0"/>
                </a:moveTo>
                <a:lnTo>
                  <a:pt x="6873894" y="0"/>
                </a:lnTo>
                <a:lnTo>
                  <a:pt x="6873894" y="6087221"/>
                </a:lnTo>
                <a:lnTo>
                  <a:pt x="0" y="60872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800" b="-50460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728264" y="104775"/>
            <a:ext cx="8621134" cy="681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48"/>
              </a:lnSpc>
            </a:pPr>
            <a:r>
              <a:rPr lang="en-US" sz="5200" spc="182">
                <a:solidFill>
                  <a:srgbClr val="040506"/>
                </a:solidFill>
                <a:latin typeface="Lora"/>
              </a:rPr>
              <a:t>Інформаційна політика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75785" y="2032216"/>
            <a:ext cx="8970327" cy="2217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88"/>
              </a:lnSpc>
            </a:pPr>
            <a:r>
              <a:rPr lang="en-US" sz="2600" spc="254">
                <a:solidFill>
                  <a:srgbClr val="231F20"/>
                </a:solidFill>
                <a:latin typeface="Lora"/>
              </a:rPr>
              <a:t>У зв’язку з новим Законом «Про медіа», комунальні підприємства не мають права видавати друковані видання, тому газета «Іскоростень» з 1.01.2024 року припиняє свій вихід.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75785" y="4541964"/>
            <a:ext cx="8668215" cy="5078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587"/>
              </a:lnSpc>
            </a:pPr>
            <a:r>
              <a:rPr lang="en-US" sz="2599" spc="254" dirty="0" err="1">
                <a:solidFill>
                  <a:srgbClr val="231F20"/>
                </a:solidFill>
                <a:latin typeface="Lora"/>
              </a:rPr>
              <a:t>Коростень</a:t>
            </a:r>
            <a:r>
              <a:rPr lang="en-US" sz="2599" spc="254" dirty="0">
                <a:solidFill>
                  <a:srgbClr val="231F20"/>
                </a:solidFill>
                <a:latin typeface="Lora"/>
              </a:rPr>
              <a:t> ФМ 107.5 </a:t>
            </a:r>
            <a:r>
              <a:rPr lang="en-US" sz="2599" spc="254" dirty="0" err="1">
                <a:solidFill>
                  <a:srgbClr val="231F20"/>
                </a:solidFill>
                <a:latin typeface="Lora"/>
              </a:rPr>
              <a:t>транслюється</a:t>
            </a:r>
            <a:r>
              <a:rPr lang="en-US" sz="2599" spc="25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599" spc="254" dirty="0" err="1">
                <a:solidFill>
                  <a:srgbClr val="231F20"/>
                </a:solidFill>
                <a:latin typeface="Lora"/>
              </a:rPr>
              <a:t>по</a:t>
            </a:r>
            <a:r>
              <a:rPr lang="en-US" sz="2599" spc="25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599" spc="254" dirty="0" err="1">
                <a:solidFill>
                  <a:srgbClr val="231F20"/>
                </a:solidFill>
                <a:latin typeface="Lora"/>
              </a:rPr>
              <a:t>всьому</a:t>
            </a:r>
            <a:r>
              <a:rPr lang="en-US" sz="2599" spc="25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599" spc="254" dirty="0" err="1">
                <a:solidFill>
                  <a:srgbClr val="231F20"/>
                </a:solidFill>
                <a:latin typeface="Lora"/>
              </a:rPr>
              <a:t>Коростенському</a:t>
            </a:r>
            <a:r>
              <a:rPr lang="en-US" sz="2599" spc="25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599" spc="254" dirty="0" err="1">
                <a:solidFill>
                  <a:srgbClr val="231F20"/>
                </a:solidFill>
                <a:latin typeface="Lora"/>
              </a:rPr>
              <a:t>району</a:t>
            </a:r>
            <a:r>
              <a:rPr lang="en-US" sz="2599" spc="254" dirty="0">
                <a:solidFill>
                  <a:srgbClr val="231F20"/>
                </a:solidFill>
                <a:latin typeface="Lora"/>
              </a:rPr>
              <a:t>. </a:t>
            </a:r>
          </a:p>
          <a:p>
            <a:pPr>
              <a:lnSpc>
                <a:spcPts val="3587"/>
              </a:lnSpc>
            </a:pPr>
            <a:endParaRPr lang="en-US" sz="2599" spc="254" dirty="0">
              <a:solidFill>
                <a:srgbClr val="231F20"/>
              </a:solidFill>
              <a:latin typeface="Lora"/>
            </a:endParaRPr>
          </a:p>
          <a:p>
            <a:pPr>
              <a:lnSpc>
                <a:spcPts val="3587"/>
              </a:lnSpc>
            </a:pPr>
            <a:r>
              <a:rPr lang="en-US" sz="2599" spc="254" dirty="0" err="1">
                <a:solidFill>
                  <a:srgbClr val="231F20"/>
                </a:solidFill>
                <a:latin typeface="Lora"/>
              </a:rPr>
              <a:t>Радіоефіри</a:t>
            </a:r>
            <a:r>
              <a:rPr lang="en-US" sz="2599" spc="25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599" spc="254" dirty="0" err="1">
                <a:solidFill>
                  <a:srgbClr val="231F20"/>
                </a:solidFill>
                <a:latin typeface="Lora"/>
              </a:rPr>
              <a:t>одразу</a:t>
            </a:r>
            <a:r>
              <a:rPr lang="en-US" sz="2599" spc="25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599" spc="254" dirty="0" err="1">
                <a:solidFill>
                  <a:srgbClr val="231F20"/>
                </a:solidFill>
                <a:latin typeface="Lora"/>
              </a:rPr>
              <a:t>транслюються</a:t>
            </a:r>
            <a:r>
              <a:rPr lang="en-US" sz="2599" spc="254" dirty="0">
                <a:solidFill>
                  <a:srgbClr val="231F20"/>
                </a:solidFill>
                <a:latin typeface="Lora"/>
              </a:rPr>
              <a:t> у </a:t>
            </a:r>
            <a:r>
              <a:rPr lang="en-US" sz="2599" spc="254" dirty="0" err="1">
                <a:solidFill>
                  <a:srgbClr val="231F20"/>
                </a:solidFill>
                <a:latin typeface="Lora"/>
              </a:rPr>
              <a:t>відеоформаті</a:t>
            </a:r>
            <a:r>
              <a:rPr lang="en-US" sz="2599" spc="254" dirty="0">
                <a:solidFill>
                  <a:srgbClr val="231F20"/>
                </a:solidFill>
                <a:latin typeface="Lora"/>
              </a:rPr>
              <a:t> в </a:t>
            </a:r>
            <a:r>
              <a:rPr lang="en-US" sz="2599" spc="254" dirty="0" err="1">
                <a:solidFill>
                  <a:srgbClr val="231F20"/>
                </a:solidFill>
                <a:latin typeface="Lora"/>
              </a:rPr>
              <a:t>прямому</a:t>
            </a:r>
            <a:r>
              <a:rPr lang="en-US" sz="2599" spc="25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599" spc="254" dirty="0" err="1">
                <a:solidFill>
                  <a:srgbClr val="231F20"/>
                </a:solidFill>
                <a:latin typeface="Lora"/>
              </a:rPr>
              <a:t>ефірі</a:t>
            </a:r>
            <a:r>
              <a:rPr lang="en-US" sz="2599" spc="254" dirty="0">
                <a:solidFill>
                  <a:srgbClr val="231F20"/>
                </a:solidFill>
                <a:latin typeface="Lora"/>
              </a:rPr>
              <a:t> у </a:t>
            </a:r>
            <a:r>
              <a:rPr lang="en-US" sz="2599" spc="254" dirty="0" err="1">
                <a:solidFill>
                  <a:srgbClr val="231F20"/>
                </a:solidFill>
                <a:latin typeface="Lora"/>
              </a:rPr>
              <a:t>фейсбук</a:t>
            </a:r>
            <a:r>
              <a:rPr lang="en-US" sz="2599" spc="254" dirty="0">
                <a:solidFill>
                  <a:srgbClr val="231F20"/>
                </a:solidFill>
                <a:latin typeface="Lora"/>
              </a:rPr>
              <a:t>.</a:t>
            </a:r>
          </a:p>
          <a:p>
            <a:pPr>
              <a:lnSpc>
                <a:spcPts val="3587"/>
              </a:lnSpc>
            </a:pPr>
            <a:r>
              <a:rPr lang="en-US" sz="2599" spc="254" dirty="0">
                <a:solidFill>
                  <a:srgbClr val="231F20"/>
                </a:solidFill>
                <a:latin typeface="Lora"/>
              </a:rPr>
              <a:t> </a:t>
            </a:r>
          </a:p>
          <a:p>
            <a:pPr>
              <a:lnSpc>
                <a:spcPts val="3587"/>
              </a:lnSpc>
            </a:pPr>
            <a:r>
              <a:rPr lang="en-US" sz="2599" spc="254" dirty="0" err="1">
                <a:solidFill>
                  <a:srgbClr val="231F20"/>
                </a:solidFill>
                <a:latin typeface="Lora"/>
              </a:rPr>
              <a:t>З’явилося</a:t>
            </a:r>
            <a:r>
              <a:rPr lang="en-US" sz="2599" spc="25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599" spc="254" dirty="0" err="1">
                <a:solidFill>
                  <a:srgbClr val="231F20"/>
                </a:solidFill>
                <a:latin typeface="Lora"/>
              </a:rPr>
              <a:t>багато</a:t>
            </a:r>
            <a:r>
              <a:rPr lang="en-US" sz="2599" spc="25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599" spc="254" dirty="0" err="1">
                <a:solidFill>
                  <a:srgbClr val="231F20"/>
                </a:solidFill>
                <a:latin typeface="Lora"/>
              </a:rPr>
              <a:t>нових</a:t>
            </a:r>
            <a:r>
              <a:rPr lang="en-US" sz="2599" spc="25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599" spc="254" dirty="0" err="1">
                <a:solidFill>
                  <a:srgbClr val="231F20"/>
                </a:solidFill>
                <a:latin typeface="Lora"/>
              </a:rPr>
              <a:t>радіопрограм</a:t>
            </a:r>
            <a:r>
              <a:rPr lang="en-US" sz="2599" spc="25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599" spc="254" dirty="0" err="1">
                <a:solidFill>
                  <a:srgbClr val="231F20"/>
                </a:solidFill>
                <a:latin typeface="Lora"/>
              </a:rPr>
              <a:t>та</a:t>
            </a:r>
            <a:r>
              <a:rPr lang="en-US" sz="2599" spc="25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599" spc="254" dirty="0" err="1">
                <a:solidFill>
                  <a:srgbClr val="231F20"/>
                </a:solidFill>
                <a:latin typeface="Lora"/>
              </a:rPr>
              <a:t>рубрик</a:t>
            </a:r>
            <a:r>
              <a:rPr lang="en-US" sz="2599" spc="254" dirty="0">
                <a:solidFill>
                  <a:srgbClr val="231F20"/>
                </a:solidFill>
                <a:latin typeface="Lora"/>
              </a:rPr>
              <a:t>.  </a:t>
            </a:r>
          </a:p>
          <a:p>
            <a:pPr>
              <a:lnSpc>
                <a:spcPts val="3587"/>
              </a:lnSpc>
            </a:pPr>
            <a:endParaRPr lang="en-US" sz="2599" spc="254" dirty="0">
              <a:solidFill>
                <a:srgbClr val="231F20"/>
              </a:solidFill>
              <a:latin typeface="Lora"/>
            </a:endParaRPr>
          </a:p>
          <a:p>
            <a:pPr>
              <a:lnSpc>
                <a:spcPts val="3587"/>
              </a:lnSpc>
            </a:pPr>
            <a:r>
              <a:rPr lang="en-US" sz="2599" spc="254" dirty="0">
                <a:solidFill>
                  <a:srgbClr val="231F20"/>
                </a:solidFill>
                <a:latin typeface="Lora"/>
              </a:rPr>
              <a:t>З </a:t>
            </a:r>
            <a:r>
              <a:rPr lang="en-US" sz="2599" spc="254" dirty="0" err="1">
                <a:solidFill>
                  <a:srgbClr val="231F20"/>
                </a:solidFill>
                <a:latin typeface="Lora"/>
              </a:rPr>
              <a:t>жовтня</a:t>
            </a:r>
            <a:r>
              <a:rPr lang="en-US" sz="2599" spc="25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599" spc="254" dirty="0" err="1">
                <a:solidFill>
                  <a:srgbClr val="231F20"/>
                </a:solidFill>
                <a:latin typeface="Lora"/>
              </a:rPr>
              <a:t>почав</a:t>
            </a:r>
            <a:r>
              <a:rPr lang="en-US" sz="2599" spc="25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599" spc="254" dirty="0" err="1">
                <a:solidFill>
                  <a:srgbClr val="231F20"/>
                </a:solidFill>
                <a:latin typeface="Lora"/>
              </a:rPr>
              <a:t>працювати</a:t>
            </a:r>
            <a:r>
              <a:rPr lang="en-US" sz="2599" spc="25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599" spc="254" dirty="0" err="1">
                <a:solidFill>
                  <a:srgbClr val="231F20"/>
                </a:solidFill>
                <a:latin typeface="Lora"/>
              </a:rPr>
              <a:t>власний</a:t>
            </a:r>
            <a:r>
              <a:rPr lang="en-US" sz="2599" spc="25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599" spc="254" dirty="0" err="1">
                <a:solidFill>
                  <a:srgbClr val="231F20"/>
                </a:solidFill>
                <a:latin typeface="Lora"/>
              </a:rPr>
              <a:t>телеграмканал</a:t>
            </a:r>
            <a:r>
              <a:rPr lang="en-US" sz="2599" spc="25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599" spc="254" dirty="0" err="1">
                <a:solidFill>
                  <a:srgbClr val="231F20"/>
                </a:solidFill>
                <a:latin typeface="Lora"/>
              </a:rPr>
              <a:t>Коростень</a:t>
            </a:r>
            <a:r>
              <a:rPr lang="en-US" sz="2599" spc="254" dirty="0">
                <a:solidFill>
                  <a:srgbClr val="231F20"/>
                </a:solidFill>
                <a:latin typeface="Lora"/>
              </a:rPr>
              <a:t> ФМ 107.5.</a:t>
            </a:r>
          </a:p>
        </p:txBody>
      </p:sp>
      <p:sp>
        <p:nvSpPr>
          <p:cNvPr id="9" name="Freeform 9"/>
          <p:cNvSpPr/>
          <p:nvPr/>
        </p:nvSpPr>
        <p:spPr>
          <a:xfrm>
            <a:off x="10820400" y="3721939"/>
            <a:ext cx="6873894" cy="6087221"/>
          </a:xfrm>
          <a:custGeom>
            <a:avLst/>
            <a:gdLst/>
            <a:ahLst/>
            <a:cxnLst/>
            <a:rect l="l" t="t" r="r" b="b"/>
            <a:pathLst>
              <a:path w="6873894" h="6087221">
                <a:moveTo>
                  <a:pt x="0" y="0"/>
                </a:moveTo>
                <a:lnTo>
                  <a:pt x="6873894" y="0"/>
                </a:lnTo>
                <a:lnTo>
                  <a:pt x="6873894" y="6087221"/>
                </a:lnTo>
                <a:lnTo>
                  <a:pt x="0" y="60872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0151" r="-12617"/>
            </a:stretch>
          </a:blipFill>
        </p:spPr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5415" y="-1981200"/>
            <a:ext cx="39624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161501" y="3171320"/>
            <a:ext cx="507082" cy="515722"/>
            <a:chOff x="0" y="0"/>
            <a:chExt cx="549360" cy="558720"/>
          </a:xfrm>
        </p:grpSpPr>
        <p:sp>
          <p:nvSpPr>
            <p:cNvPr id="3" name="Freeform 3"/>
            <p:cNvSpPr/>
            <p:nvPr/>
          </p:nvSpPr>
          <p:spPr>
            <a:xfrm>
              <a:off x="38100" y="38100"/>
              <a:ext cx="473075" cy="482473"/>
            </a:xfrm>
            <a:custGeom>
              <a:avLst/>
              <a:gdLst/>
              <a:ahLst/>
              <a:cxnLst/>
              <a:rect l="l" t="t" r="r" b="b"/>
              <a:pathLst>
                <a:path w="473075" h="482473">
                  <a:moveTo>
                    <a:pt x="0" y="241300"/>
                  </a:moveTo>
                  <a:cubicBezTo>
                    <a:pt x="0" y="108077"/>
                    <a:pt x="105918" y="0"/>
                    <a:pt x="236601" y="0"/>
                  </a:cubicBezTo>
                  <a:cubicBezTo>
                    <a:pt x="367284" y="0"/>
                    <a:pt x="473075" y="108077"/>
                    <a:pt x="473075" y="241300"/>
                  </a:cubicBezTo>
                  <a:cubicBezTo>
                    <a:pt x="473075" y="374523"/>
                    <a:pt x="367157" y="482473"/>
                    <a:pt x="236601" y="482473"/>
                  </a:cubicBezTo>
                  <a:cubicBezTo>
                    <a:pt x="106045" y="482473"/>
                    <a:pt x="0" y="374523"/>
                    <a:pt x="0" y="2413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549402" cy="558800"/>
            </a:xfrm>
            <a:custGeom>
              <a:avLst/>
              <a:gdLst/>
              <a:ahLst/>
              <a:cxnLst/>
              <a:rect l="l" t="t" r="r" b="b"/>
              <a:pathLst>
                <a:path w="549402" h="558800">
                  <a:moveTo>
                    <a:pt x="0" y="279400"/>
                  </a:moveTo>
                  <a:cubicBezTo>
                    <a:pt x="0" y="125730"/>
                    <a:pt x="122301" y="0"/>
                    <a:pt x="274701" y="0"/>
                  </a:cubicBezTo>
                  <a:lnTo>
                    <a:pt x="274701" y="38100"/>
                  </a:lnTo>
                  <a:lnTo>
                    <a:pt x="274701" y="0"/>
                  </a:lnTo>
                  <a:cubicBezTo>
                    <a:pt x="427101" y="0"/>
                    <a:pt x="549402" y="125730"/>
                    <a:pt x="549402" y="279400"/>
                  </a:cubicBezTo>
                  <a:lnTo>
                    <a:pt x="511302" y="279400"/>
                  </a:lnTo>
                  <a:lnTo>
                    <a:pt x="549402" y="279400"/>
                  </a:lnTo>
                  <a:cubicBezTo>
                    <a:pt x="549402" y="432943"/>
                    <a:pt x="427101" y="558800"/>
                    <a:pt x="274701" y="558800"/>
                  </a:cubicBezTo>
                  <a:lnTo>
                    <a:pt x="274701" y="520700"/>
                  </a:lnTo>
                  <a:lnTo>
                    <a:pt x="274701" y="558800"/>
                  </a:lnTo>
                  <a:cubicBezTo>
                    <a:pt x="122301" y="558673"/>
                    <a:pt x="0" y="432943"/>
                    <a:pt x="0" y="279400"/>
                  </a:cubicBezTo>
                  <a:lnTo>
                    <a:pt x="38100" y="279400"/>
                  </a:lnTo>
                  <a:lnTo>
                    <a:pt x="76200" y="279400"/>
                  </a:lnTo>
                  <a:lnTo>
                    <a:pt x="38100" y="279400"/>
                  </a:lnTo>
                  <a:lnTo>
                    <a:pt x="0" y="279400"/>
                  </a:lnTo>
                  <a:moveTo>
                    <a:pt x="76327" y="279400"/>
                  </a:moveTo>
                  <a:cubicBezTo>
                    <a:pt x="76327" y="300482"/>
                    <a:pt x="59182" y="317500"/>
                    <a:pt x="38227" y="317500"/>
                  </a:cubicBezTo>
                  <a:cubicBezTo>
                    <a:pt x="17272" y="317500"/>
                    <a:pt x="127" y="300355"/>
                    <a:pt x="127" y="279400"/>
                  </a:cubicBezTo>
                  <a:cubicBezTo>
                    <a:pt x="127" y="258445"/>
                    <a:pt x="17272" y="241300"/>
                    <a:pt x="38227" y="241300"/>
                  </a:cubicBezTo>
                  <a:cubicBezTo>
                    <a:pt x="59182" y="241300"/>
                    <a:pt x="76327" y="258445"/>
                    <a:pt x="76327" y="279400"/>
                  </a:cubicBezTo>
                  <a:cubicBezTo>
                    <a:pt x="76327" y="392303"/>
                    <a:pt x="165862" y="482473"/>
                    <a:pt x="274701" y="482473"/>
                  </a:cubicBezTo>
                  <a:cubicBezTo>
                    <a:pt x="383540" y="482473"/>
                    <a:pt x="473075" y="392176"/>
                    <a:pt x="473075" y="279400"/>
                  </a:cubicBezTo>
                  <a:cubicBezTo>
                    <a:pt x="473075" y="166624"/>
                    <a:pt x="383540" y="76327"/>
                    <a:pt x="274701" y="76327"/>
                  </a:cubicBezTo>
                  <a:lnTo>
                    <a:pt x="274701" y="38100"/>
                  </a:lnTo>
                  <a:lnTo>
                    <a:pt x="274701" y="76200"/>
                  </a:lnTo>
                  <a:cubicBezTo>
                    <a:pt x="165862" y="76327"/>
                    <a:pt x="76327" y="166497"/>
                    <a:pt x="76327" y="279400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6306745" y="2529110"/>
            <a:ext cx="5661190" cy="5663577"/>
            <a:chOff x="0" y="0"/>
            <a:chExt cx="6832800" cy="6835680"/>
          </a:xfrm>
        </p:grpSpPr>
        <p:sp>
          <p:nvSpPr>
            <p:cNvPr id="6" name="Freeform 6"/>
            <p:cNvSpPr/>
            <p:nvPr/>
          </p:nvSpPr>
          <p:spPr>
            <a:xfrm>
              <a:off x="0" y="508"/>
              <a:ext cx="6832726" cy="6835140"/>
            </a:xfrm>
            <a:custGeom>
              <a:avLst/>
              <a:gdLst/>
              <a:ahLst/>
              <a:cxnLst/>
              <a:rect l="l" t="t" r="r" b="b"/>
              <a:pathLst>
                <a:path w="6832726" h="6835140">
                  <a:moveTo>
                    <a:pt x="3408807" y="6835140"/>
                  </a:moveTo>
                  <a:cubicBezTo>
                    <a:pt x="3385947" y="6835140"/>
                    <a:pt x="3370707" y="6812280"/>
                    <a:pt x="3370707" y="6797040"/>
                  </a:cubicBezTo>
                  <a:cubicBezTo>
                    <a:pt x="3370707" y="6774180"/>
                    <a:pt x="3385947" y="6758940"/>
                    <a:pt x="3408807" y="6758940"/>
                  </a:cubicBezTo>
                  <a:cubicBezTo>
                    <a:pt x="3424047" y="6758940"/>
                    <a:pt x="3446907" y="6774180"/>
                    <a:pt x="3446907" y="6797040"/>
                  </a:cubicBezTo>
                  <a:cubicBezTo>
                    <a:pt x="3446907" y="6812280"/>
                    <a:pt x="3424047" y="6835140"/>
                    <a:pt x="3408807" y="6835140"/>
                  </a:cubicBezTo>
                  <a:close/>
                  <a:moveTo>
                    <a:pt x="3584194" y="6789420"/>
                  </a:moveTo>
                  <a:cubicBezTo>
                    <a:pt x="3584194" y="6766560"/>
                    <a:pt x="3599434" y="6751320"/>
                    <a:pt x="3614674" y="6751320"/>
                  </a:cubicBezTo>
                  <a:cubicBezTo>
                    <a:pt x="3637534" y="6751320"/>
                    <a:pt x="3660394" y="6766560"/>
                    <a:pt x="3660394" y="6789420"/>
                  </a:cubicBezTo>
                  <a:cubicBezTo>
                    <a:pt x="3660394" y="6804660"/>
                    <a:pt x="3645154" y="6827520"/>
                    <a:pt x="3622294" y="6827520"/>
                  </a:cubicBezTo>
                  <a:cubicBezTo>
                    <a:pt x="3599434" y="6827520"/>
                    <a:pt x="3584194" y="6812280"/>
                    <a:pt x="3584194" y="6789420"/>
                  </a:cubicBezTo>
                  <a:close/>
                  <a:moveTo>
                    <a:pt x="3187700" y="6827520"/>
                  </a:moveTo>
                  <a:cubicBezTo>
                    <a:pt x="3172460" y="6827520"/>
                    <a:pt x="3149600" y="6804660"/>
                    <a:pt x="3157220" y="6781800"/>
                  </a:cubicBezTo>
                  <a:cubicBezTo>
                    <a:pt x="3157220" y="6766560"/>
                    <a:pt x="3172460" y="6751320"/>
                    <a:pt x="3195320" y="6751320"/>
                  </a:cubicBezTo>
                  <a:cubicBezTo>
                    <a:pt x="3218180" y="6751320"/>
                    <a:pt x="3233420" y="6766560"/>
                    <a:pt x="3233420" y="6789420"/>
                  </a:cubicBezTo>
                  <a:cubicBezTo>
                    <a:pt x="3225800" y="6812280"/>
                    <a:pt x="3210560" y="6827520"/>
                    <a:pt x="3195320" y="6827520"/>
                  </a:cubicBezTo>
                  <a:cubicBezTo>
                    <a:pt x="3195320" y="6827520"/>
                    <a:pt x="3187700" y="6827520"/>
                    <a:pt x="3187700" y="6827520"/>
                  </a:cubicBezTo>
                  <a:close/>
                  <a:moveTo>
                    <a:pt x="3797808" y="6774053"/>
                  </a:moveTo>
                  <a:cubicBezTo>
                    <a:pt x="3790188" y="6751193"/>
                    <a:pt x="3805428" y="6735953"/>
                    <a:pt x="3828288" y="6728333"/>
                  </a:cubicBezTo>
                  <a:cubicBezTo>
                    <a:pt x="3851148" y="6728333"/>
                    <a:pt x="3866388" y="6743573"/>
                    <a:pt x="3874008" y="6766433"/>
                  </a:cubicBezTo>
                  <a:cubicBezTo>
                    <a:pt x="3874008" y="6781673"/>
                    <a:pt x="3858768" y="6804533"/>
                    <a:pt x="3835908" y="6804533"/>
                  </a:cubicBezTo>
                  <a:cubicBezTo>
                    <a:pt x="3813048" y="6804533"/>
                    <a:pt x="3797808" y="6789293"/>
                    <a:pt x="3797808" y="6774053"/>
                  </a:cubicBezTo>
                  <a:close/>
                  <a:moveTo>
                    <a:pt x="2974213" y="6804533"/>
                  </a:moveTo>
                  <a:cubicBezTo>
                    <a:pt x="2951353" y="6804533"/>
                    <a:pt x="2936113" y="6781673"/>
                    <a:pt x="2943733" y="6758813"/>
                  </a:cubicBezTo>
                  <a:cubicBezTo>
                    <a:pt x="2943733" y="6743573"/>
                    <a:pt x="2966593" y="6728333"/>
                    <a:pt x="2981833" y="6728333"/>
                  </a:cubicBezTo>
                  <a:cubicBezTo>
                    <a:pt x="3004693" y="6728333"/>
                    <a:pt x="3019933" y="6751193"/>
                    <a:pt x="3019933" y="6774053"/>
                  </a:cubicBezTo>
                  <a:cubicBezTo>
                    <a:pt x="3012313" y="6789293"/>
                    <a:pt x="2997073" y="6804533"/>
                    <a:pt x="2981833" y="6804533"/>
                  </a:cubicBezTo>
                  <a:cubicBezTo>
                    <a:pt x="2974213" y="6804533"/>
                    <a:pt x="2974213" y="6804533"/>
                    <a:pt x="2974213" y="6804533"/>
                  </a:cubicBezTo>
                  <a:close/>
                  <a:moveTo>
                    <a:pt x="4011295" y="6743446"/>
                  </a:moveTo>
                  <a:cubicBezTo>
                    <a:pt x="4003675" y="6720586"/>
                    <a:pt x="4018915" y="6705346"/>
                    <a:pt x="4041775" y="6697726"/>
                  </a:cubicBezTo>
                  <a:cubicBezTo>
                    <a:pt x="4057015" y="6697726"/>
                    <a:pt x="4079875" y="6705346"/>
                    <a:pt x="4079875" y="6728206"/>
                  </a:cubicBezTo>
                  <a:cubicBezTo>
                    <a:pt x="4087495" y="6751066"/>
                    <a:pt x="4072255" y="6766306"/>
                    <a:pt x="4049395" y="6773926"/>
                  </a:cubicBezTo>
                  <a:cubicBezTo>
                    <a:pt x="4049395" y="6773926"/>
                    <a:pt x="4049395" y="6773926"/>
                    <a:pt x="4041775" y="6773926"/>
                  </a:cubicBezTo>
                  <a:cubicBezTo>
                    <a:pt x="4026535" y="6773926"/>
                    <a:pt x="4011295" y="6758686"/>
                    <a:pt x="4011295" y="6743446"/>
                  </a:cubicBezTo>
                  <a:close/>
                  <a:moveTo>
                    <a:pt x="2760599" y="6766306"/>
                  </a:moveTo>
                  <a:cubicBezTo>
                    <a:pt x="2737739" y="6766306"/>
                    <a:pt x="2730119" y="6743446"/>
                    <a:pt x="2730119" y="6728206"/>
                  </a:cubicBezTo>
                  <a:cubicBezTo>
                    <a:pt x="2737739" y="6705346"/>
                    <a:pt x="2752979" y="6690106"/>
                    <a:pt x="2775839" y="6697726"/>
                  </a:cubicBezTo>
                  <a:cubicBezTo>
                    <a:pt x="2798699" y="6697726"/>
                    <a:pt x="2806319" y="6720586"/>
                    <a:pt x="2806319" y="6735826"/>
                  </a:cubicBezTo>
                  <a:cubicBezTo>
                    <a:pt x="2798699" y="6758686"/>
                    <a:pt x="2783459" y="6773926"/>
                    <a:pt x="2768219" y="6773926"/>
                  </a:cubicBezTo>
                  <a:cubicBezTo>
                    <a:pt x="2768219" y="6773926"/>
                    <a:pt x="2760599" y="6773926"/>
                    <a:pt x="2760599" y="6766306"/>
                  </a:cubicBezTo>
                  <a:close/>
                  <a:moveTo>
                    <a:pt x="4217162" y="6697599"/>
                  </a:moveTo>
                  <a:cubicBezTo>
                    <a:pt x="4209542" y="6682359"/>
                    <a:pt x="4224782" y="6659499"/>
                    <a:pt x="4247642" y="6651879"/>
                  </a:cubicBezTo>
                  <a:cubicBezTo>
                    <a:pt x="4262882" y="6644259"/>
                    <a:pt x="4285742" y="6659499"/>
                    <a:pt x="4293362" y="6682359"/>
                  </a:cubicBezTo>
                  <a:cubicBezTo>
                    <a:pt x="4293362" y="6697599"/>
                    <a:pt x="4285742" y="6720459"/>
                    <a:pt x="4262882" y="6728079"/>
                  </a:cubicBezTo>
                  <a:cubicBezTo>
                    <a:pt x="4262882" y="6728079"/>
                    <a:pt x="4255262" y="6728079"/>
                    <a:pt x="4255262" y="6728079"/>
                  </a:cubicBezTo>
                  <a:cubicBezTo>
                    <a:pt x="4240022" y="6728079"/>
                    <a:pt x="4224782" y="6712839"/>
                    <a:pt x="4217162" y="6697599"/>
                  </a:cubicBezTo>
                  <a:close/>
                  <a:moveTo>
                    <a:pt x="2547112" y="6720459"/>
                  </a:moveTo>
                  <a:cubicBezTo>
                    <a:pt x="2531872" y="6712839"/>
                    <a:pt x="2516632" y="6697599"/>
                    <a:pt x="2524252" y="6674739"/>
                  </a:cubicBezTo>
                  <a:cubicBezTo>
                    <a:pt x="2524252" y="6651879"/>
                    <a:pt x="2547112" y="6644259"/>
                    <a:pt x="2569972" y="6644259"/>
                  </a:cubicBezTo>
                  <a:cubicBezTo>
                    <a:pt x="2585212" y="6651879"/>
                    <a:pt x="2600452" y="6674739"/>
                    <a:pt x="2592832" y="6697726"/>
                  </a:cubicBezTo>
                  <a:cubicBezTo>
                    <a:pt x="2592832" y="6712966"/>
                    <a:pt x="2577592" y="6720586"/>
                    <a:pt x="2562352" y="6720586"/>
                  </a:cubicBezTo>
                  <a:cubicBezTo>
                    <a:pt x="2554732" y="6720586"/>
                    <a:pt x="2554732" y="6720586"/>
                    <a:pt x="2547112" y="6720586"/>
                  </a:cubicBezTo>
                  <a:close/>
                  <a:moveTo>
                    <a:pt x="4423029" y="6644259"/>
                  </a:moveTo>
                  <a:cubicBezTo>
                    <a:pt x="4415409" y="6621399"/>
                    <a:pt x="4430649" y="6598539"/>
                    <a:pt x="4445889" y="6590792"/>
                  </a:cubicBezTo>
                  <a:cubicBezTo>
                    <a:pt x="4468749" y="6590792"/>
                    <a:pt x="4491609" y="6598412"/>
                    <a:pt x="4499229" y="6621272"/>
                  </a:cubicBezTo>
                  <a:cubicBezTo>
                    <a:pt x="4499229" y="6636512"/>
                    <a:pt x="4491609" y="6659372"/>
                    <a:pt x="4468749" y="6666992"/>
                  </a:cubicBezTo>
                  <a:cubicBezTo>
                    <a:pt x="4468749" y="6666992"/>
                    <a:pt x="4461129" y="6666992"/>
                    <a:pt x="4461129" y="6666992"/>
                  </a:cubicBezTo>
                  <a:cubicBezTo>
                    <a:pt x="4445889" y="6666992"/>
                    <a:pt x="4430649" y="6659372"/>
                    <a:pt x="4423029" y="6644132"/>
                  </a:cubicBezTo>
                  <a:close/>
                  <a:moveTo>
                    <a:pt x="2341118" y="6659372"/>
                  </a:moveTo>
                  <a:cubicBezTo>
                    <a:pt x="2318258" y="6651752"/>
                    <a:pt x="2310638" y="6628892"/>
                    <a:pt x="2318258" y="6613652"/>
                  </a:cubicBezTo>
                  <a:cubicBezTo>
                    <a:pt x="2325878" y="6590792"/>
                    <a:pt x="2348738" y="6583172"/>
                    <a:pt x="2363978" y="6590792"/>
                  </a:cubicBezTo>
                  <a:cubicBezTo>
                    <a:pt x="2386838" y="6590792"/>
                    <a:pt x="2394458" y="6613652"/>
                    <a:pt x="2386838" y="6636512"/>
                  </a:cubicBezTo>
                  <a:cubicBezTo>
                    <a:pt x="2386838" y="6651752"/>
                    <a:pt x="2371598" y="6659372"/>
                    <a:pt x="2356358" y="6659372"/>
                  </a:cubicBezTo>
                  <a:cubicBezTo>
                    <a:pt x="2348738" y="6659372"/>
                    <a:pt x="2348738" y="6659372"/>
                    <a:pt x="2341118" y="6659372"/>
                  </a:cubicBezTo>
                  <a:close/>
                  <a:moveTo>
                    <a:pt x="4628896" y="6567805"/>
                  </a:moveTo>
                  <a:cubicBezTo>
                    <a:pt x="4621276" y="6552565"/>
                    <a:pt x="4628896" y="6529705"/>
                    <a:pt x="4644136" y="6522085"/>
                  </a:cubicBezTo>
                  <a:cubicBezTo>
                    <a:pt x="4666996" y="6514465"/>
                    <a:pt x="4689856" y="6522085"/>
                    <a:pt x="4697476" y="6544945"/>
                  </a:cubicBezTo>
                  <a:cubicBezTo>
                    <a:pt x="4705096" y="6560185"/>
                    <a:pt x="4697476" y="6583045"/>
                    <a:pt x="4674616" y="6590665"/>
                  </a:cubicBezTo>
                  <a:cubicBezTo>
                    <a:pt x="4674616" y="6590665"/>
                    <a:pt x="4666996" y="6598285"/>
                    <a:pt x="4659376" y="6598285"/>
                  </a:cubicBezTo>
                  <a:cubicBezTo>
                    <a:pt x="4644136" y="6598285"/>
                    <a:pt x="4628896" y="6583045"/>
                    <a:pt x="4628896" y="6567805"/>
                  </a:cubicBezTo>
                  <a:close/>
                  <a:moveTo>
                    <a:pt x="2135251" y="6583045"/>
                  </a:moveTo>
                  <a:cubicBezTo>
                    <a:pt x="2120011" y="6575425"/>
                    <a:pt x="2112391" y="6552565"/>
                    <a:pt x="2120011" y="6537325"/>
                  </a:cubicBezTo>
                  <a:cubicBezTo>
                    <a:pt x="2127631" y="6514465"/>
                    <a:pt x="2150491" y="6506845"/>
                    <a:pt x="2165731" y="6514465"/>
                  </a:cubicBezTo>
                  <a:cubicBezTo>
                    <a:pt x="2188591" y="6522085"/>
                    <a:pt x="2196211" y="6544945"/>
                    <a:pt x="2188591" y="6560185"/>
                  </a:cubicBezTo>
                  <a:cubicBezTo>
                    <a:pt x="2180971" y="6575425"/>
                    <a:pt x="2165731" y="6590665"/>
                    <a:pt x="2150491" y="6590665"/>
                  </a:cubicBezTo>
                  <a:cubicBezTo>
                    <a:pt x="2150491" y="6590665"/>
                    <a:pt x="2142871" y="6590665"/>
                    <a:pt x="2135251" y="6583045"/>
                  </a:cubicBezTo>
                  <a:close/>
                  <a:moveTo>
                    <a:pt x="4827143" y="6491478"/>
                  </a:moveTo>
                  <a:cubicBezTo>
                    <a:pt x="4811903" y="6468618"/>
                    <a:pt x="4819523" y="6445758"/>
                    <a:pt x="4842383" y="6438011"/>
                  </a:cubicBezTo>
                  <a:cubicBezTo>
                    <a:pt x="4857623" y="6430391"/>
                    <a:pt x="4880483" y="6438011"/>
                    <a:pt x="4895723" y="6453251"/>
                  </a:cubicBezTo>
                  <a:cubicBezTo>
                    <a:pt x="4903343" y="6476111"/>
                    <a:pt x="4895723" y="6498971"/>
                    <a:pt x="4872863" y="6506718"/>
                  </a:cubicBezTo>
                  <a:cubicBezTo>
                    <a:pt x="4872863" y="6506718"/>
                    <a:pt x="4865243" y="6506718"/>
                    <a:pt x="4857623" y="6506718"/>
                  </a:cubicBezTo>
                  <a:cubicBezTo>
                    <a:pt x="4842383" y="6506718"/>
                    <a:pt x="4827143" y="6499098"/>
                    <a:pt x="4827143" y="6491478"/>
                  </a:cubicBezTo>
                  <a:close/>
                  <a:moveTo>
                    <a:pt x="1936877" y="6499098"/>
                  </a:moveTo>
                  <a:cubicBezTo>
                    <a:pt x="1921637" y="6491478"/>
                    <a:pt x="1914017" y="6468618"/>
                    <a:pt x="1921637" y="6445631"/>
                  </a:cubicBezTo>
                  <a:cubicBezTo>
                    <a:pt x="1929257" y="6430391"/>
                    <a:pt x="1952117" y="6422771"/>
                    <a:pt x="1974977" y="6430391"/>
                  </a:cubicBezTo>
                  <a:cubicBezTo>
                    <a:pt x="1990217" y="6438011"/>
                    <a:pt x="1997837" y="6460871"/>
                    <a:pt x="1990217" y="6476111"/>
                  </a:cubicBezTo>
                  <a:cubicBezTo>
                    <a:pt x="1982597" y="6491351"/>
                    <a:pt x="1967357" y="6498971"/>
                    <a:pt x="1959737" y="6498971"/>
                  </a:cubicBezTo>
                  <a:cubicBezTo>
                    <a:pt x="1952117" y="6498971"/>
                    <a:pt x="1944497" y="6498971"/>
                    <a:pt x="1936877" y="6498971"/>
                  </a:cubicBezTo>
                  <a:close/>
                  <a:moveTo>
                    <a:pt x="5017770" y="6392164"/>
                  </a:moveTo>
                  <a:cubicBezTo>
                    <a:pt x="5002530" y="6376924"/>
                    <a:pt x="5010150" y="6354064"/>
                    <a:pt x="5033010" y="6338697"/>
                  </a:cubicBezTo>
                  <a:cubicBezTo>
                    <a:pt x="5048250" y="6331077"/>
                    <a:pt x="5071110" y="6338697"/>
                    <a:pt x="5078730" y="6353937"/>
                  </a:cubicBezTo>
                  <a:cubicBezTo>
                    <a:pt x="5093970" y="6376797"/>
                    <a:pt x="5086350" y="6399657"/>
                    <a:pt x="5063490" y="6407404"/>
                  </a:cubicBezTo>
                  <a:cubicBezTo>
                    <a:pt x="5063490" y="6407404"/>
                    <a:pt x="5055870" y="6415024"/>
                    <a:pt x="5048250" y="6415024"/>
                  </a:cubicBezTo>
                  <a:cubicBezTo>
                    <a:pt x="5033010" y="6415024"/>
                    <a:pt x="5025390" y="6407404"/>
                    <a:pt x="5017770" y="6392164"/>
                  </a:cubicBezTo>
                  <a:close/>
                  <a:moveTo>
                    <a:pt x="1746250" y="6399784"/>
                  </a:moveTo>
                  <a:cubicBezTo>
                    <a:pt x="1731010" y="6384544"/>
                    <a:pt x="1723390" y="6361684"/>
                    <a:pt x="1731010" y="6346317"/>
                  </a:cubicBezTo>
                  <a:cubicBezTo>
                    <a:pt x="1746250" y="6323457"/>
                    <a:pt x="1769110" y="6323457"/>
                    <a:pt x="1784350" y="6331077"/>
                  </a:cubicBezTo>
                  <a:cubicBezTo>
                    <a:pt x="1807210" y="6338697"/>
                    <a:pt x="1807210" y="6361557"/>
                    <a:pt x="1799590" y="6384544"/>
                  </a:cubicBezTo>
                  <a:cubicBezTo>
                    <a:pt x="1791970" y="6392164"/>
                    <a:pt x="1776730" y="6399784"/>
                    <a:pt x="1769110" y="6399784"/>
                  </a:cubicBezTo>
                  <a:cubicBezTo>
                    <a:pt x="1761490" y="6399784"/>
                    <a:pt x="1753870" y="6399784"/>
                    <a:pt x="1746250" y="6399784"/>
                  </a:cubicBezTo>
                  <a:close/>
                  <a:moveTo>
                    <a:pt x="5200777" y="6285357"/>
                  </a:moveTo>
                  <a:cubicBezTo>
                    <a:pt x="5185537" y="6270117"/>
                    <a:pt x="5193157" y="6247257"/>
                    <a:pt x="5208397" y="6231890"/>
                  </a:cubicBezTo>
                  <a:cubicBezTo>
                    <a:pt x="5231257" y="6224270"/>
                    <a:pt x="5254117" y="6224270"/>
                    <a:pt x="5261737" y="6247130"/>
                  </a:cubicBezTo>
                  <a:cubicBezTo>
                    <a:pt x="5276977" y="6262370"/>
                    <a:pt x="5269357" y="6285230"/>
                    <a:pt x="5254117" y="6292850"/>
                  </a:cubicBezTo>
                  <a:cubicBezTo>
                    <a:pt x="5246497" y="6300470"/>
                    <a:pt x="5238877" y="6300470"/>
                    <a:pt x="5231257" y="6300470"/>
                  </a:cubicBezTo>
                  <a:cubicBezTo>
                    <a:pt x="5223637" y="6300470"/>
                    <a:pt x="5208397" y="6292850"/>
                    <a:pt x="5200777" y="6285230"/>
                  </a:cubicBezTo>
                  <a:close/>
                  <a:moveTo>
                    <a:pt x="1563243" y="6285230"/>
                  </a:moveTo>
                  <a:cubicBezTo>
                    <a:pt x="1548003" y="6269990"/>
                    <a:pt x="1540383" y="6247130"/>
                    <a:pt x="1548003" y="6231763"/>
                  </a:cubicBezTo>
                  <a:cubicBezTo>
                    <a:pt x="1563243" y="6216523"/>
                    <a:pt x="1586103" y="6208903"/>
                    <a:pt x="1601343" y="6224143"/>
                  </a:cubicBezTo>
                  <a:cubicBezTo>
                    <a:pt x="1624203" y="6231763"/>
                    <a:pt x="1624203" y="6254623"/>
                    <a:pt x="1616583" y="6277610"/>
                  </a:cubicBezTo>
                  <a:cubicBezTo>
                    <a:pt x="1608963" y="6285230"/>
                    <a:pt x="1593723" y="6292850"/>
                    <a:pt x="1586103" y="6292850"/>
                  </a:cubicBezTo>
                  <a:cubicBezTo>
                    <a:pt x="1578483" y="6292850"/>
                    <a:pt x="1570863" y="6292850"/>
                    <a:pt x="1563243" y="6285230"/>
                  </a:cubicBezTo>
                  <a:close/>
                  <a:moveTo>
                    <a:pt x="5376164" y="6163183"/>
                  </a:moveTo>
                  <a:cubicBezTo>
                    <a:pt x="5368544" y="6147943"/>
                    <a:pt x="5368544" y="6125083"/>
                    <a:pt x="5383784" y="6109716"/>
                  </a:cubicBezTo>
                  <a:cubicBezTo>
                    <a:pt x="5406644" y="6102096"/>
                    <a:pt x="5429504" y="6102096"/>
                    <a:pt x="5437124" y="6117336"/>
                  </a:cubicBezTo>
                  <a:cubicBezTo>
                    <a:pt x="5452364" y="6140196"/>
                    <a:pt x="5452364" y="6163056"/>
                    <a:pt x="5429504" y="6170803"/>
                  </a:cubicBezTo>
                  <a:cubicBezTo>
                    <a:pt x="5421884" y="6178423"/>
                    <a:pt x="5414264" y="6178423"/>
                    <a:pt x="5406644" y="6178423"/>
                  </a:cubicBezTo>
                  <a:cubicBezTo>
                    <a:pt x="5399024" y="6178423"/>
                    <a:pt x="5383784" y="6178423"/>
                    <a:pt x="5376164" y="6163183"/>
                  </a:cubicBezTo>
                  <a:close/>
                  <a:moveTo>
                    <a:pt x="1387856" y="6163183"/>
                  </a:moveTo>
                  <a:cubicBezTo>
                    <a:pt x="1364996" y="6147943"/>
                    <a:pt x="1364996" y="6125083"/>
                    <a:pt x="1380236" y="6109716"/>
                  </a:cubicBezTo>
                  <a:cubicBezTo>
                    <a:pt x="1387856" y="6094476"/>
                    <a:pt x="1410716" y="6086856"/>
                    <a:pt x="1425956" y="6102096"/>
                  </a:cubicBezTo>
                  <a:cubicBezTo>
                    <a:pt x="1448816" y="6109716"/>
                    <a:pt x="1448816" y="6140196"/>
                    <a:pt x="1441196" y="6155563"/>
                  </a:cubicBezTo>
                  <a:cubicBezTo>
                    <a:pt x="1433576" y="6163183"/>
                    <a:pt x="1418336" y="6170803"/>
                    <a:pt x="1410716" y="6170803"/>
                  </a:cubicBezTo>
                  <a:cubicBezTo>
                    <a:pt x="1395476" y="6170803"/>
                    <a:pt x="1387856" y="6163183"/>
                    <a:pt x="1387856" y="6163183"/>
                  </a:cubicBezTo>
                  <a:close/>
                  <a:moveTo>
                    <a:pt x="5551551" y="6033516"/>
                  </a:moveTo>
                  <a:cubicBezTo>
                    <a:pt x="5536311" y="6018276"/>
                    <a:pt x="5536311" y="5995416"/>
                    <a:pt x="5551551" y="5980049"/>
                  </a:cubicBezTo>
                  <a:cubicBezTo>
                    <a:pt x="5566791" y="5964809"/>
                    <a:pt x="5597271" y="5972429"/>
                    <a:pt x="5604891" y="5987669"/>
                  </a:cubicBezTo>
                  <a:cubicBezTo>
                    <a:pt x="5620131" y="6002909"/>
                    <a:pt x="5620131" y="6025769"/>
                    <a:pt x="5604891" y="6041136"/>
                  </a:cubicBezTo>
                  <a:cubicBezTo>
                    <a:pt x="5597271" y="6048756"/>
                    <a:pt x="5589651" y="6048756"/>
                    <a:pt x="5574411" y="6048756"/>
                  </a:cubicBezTo>
                  <a:cubicBezTo>
                    <a:pt x="5566791" y="6048756"/>
                    <a:pt x="5559171" y="6041136"/>
                    <a:pt x="5551551" y="6033516"/>
                  </a:cubicBezTo>
                  <a:close/>
                  <a:moveTo>
                    <a:pt x="1212469" y="6025896"/>
                  </a:moveTo>
                  <a:cubicBezTo>
                    <a:pt x="1197229" y="6010656"/>
                    <a:pt x="1197229" y="5987796"/>
                    <a:pt x="1212469" y="5972429"/>
                  </a:cubicBezTo>
                  <a:cubicBezTo>
                    <a:pt x="1220089" y="5957189"/>
                    <a:pt x="1250569" y="5957189"/>
                    <a:pt x="1265809" y="5972429"/>
                  </a:cubicBezTo>
                  <a:cubicBezTo>
                    <a:pt x="1281049" y="5980049"/>
                    <a:pt x="1281049" y="6002909"/>
                    <a:pt x="1265809" y="6025896"/>
                  </a:cubicBezTo>
                  <a:cubicBezTo>
                    <a:pt x="1258189" y="6033516"/>
                    <a:pt x="1250569" y="6033516"/>
                    <a:pt x="1235329" y="6033516"/>
                  </a:cubicBezTo>
                  <a:cubicBezTo>
                    <a:pt x="1227709" y="6033516"/>
                    <a:pt x="1220089" y="6033516"/>
                    <a:pt x="1212469" y="6025896"/>
                  </a:cubicBezTo>
                  <a:close/>
                  <a:moveTo>
                    <a:pt x="5711698" y="5896229"/>
                  </a:moveTo>
                  <a:cubicBezTo>
                    <a:pt x="5696458" y="5880989"/>
                    <a:pt x="5696458" y="5858129"/>
                    <a:pt x="5711698" y="5842762"/>
                  </a:cubicBezTo>
                  <a:cubicBezTo>
                    <a:pt x="5726938" y="5827522"/>
                    <a:pt x="5749798" y="5827522"/>
                    <a:pt x="5765038" y="5842762"/>
                  </a:cubicBezTo>
                  <a:cubicBezTo>
                    <a:pt x="5780278" y="5858002"/>
                    <a:pt x="5780278" y="5880862"/>
                    <a:pt x="5765038" y="5896229"/>
                  </a:cubicBezTo>
                  <a:cubicBezTo>
                    <a:pt x="5757418" y="5903849"/>
                    <a:pt x="5749798" y="5903849"/>
                    <a:pt x="5734558" y="5903849"/>
                  </a:cubicBezTo>
                  <a:cubicBezTo>
                    <a:pt x="5726938" y="5903849"/>
                    <a:pt x="5719318" y="5903849"/>
                    <a:pt x="5711698" y="5896229"/>
                  </a:cubicBezTo>
                  <a:close/>
                  <a:moveTo>
                    <a:pt x="1052322" y="5880989"/>
                  </a:moveTo>
                  <a:cubicBezTo>
                    <a:pt x="1037082" y="5865749"/>
                    <a:pt x="1037082" y="5842889"/>
                    <a:pt x="1052322" y="5827522"/>
                  </a:cubicBezTo>
                  <a:cubicBezTo>
                    <a:pt x="1067562" y="5812282"/>
                    <a:pt x="1090422" y="5812282"/>
                    <a:pt x="1105662" y="5827522"/>
                  </a:cubicBezTo>
                  <a:cubicBezTo>
                    <a:pt x="1120902" y="5842762"/>
                    <a:pt x="1120902" y="5865622"/>
                    <a:pt x="1105662" y="5880989"/>
                  </a:cubicBezTo>
                  <a:cubicBezTo>
                    <a:pt x="1098042" y="5888609"/>
                    <a:pt x="1090422" y="5896229"/>
                    <a:pt x="1082802" y="5896229"/>
                  </a:cubicBezTo>
                  <a:cubicBezTo>
                    <a:pt x="1067562" y="5896229"/>
                    <a:pt x="1059942" y="5888609"/>
                    <a:pt x="1052322" y="5880989"/>
                  </a:cubicBezTo>
                  <a:close/>
                  <a:moveTo>
                    <a:pt x="5864225" y="5743702"/>
                  </a:moveTo>
                  <a:cubicBezTo>
                    <a:pt x="5848985" y="5728462"/>
                    <a:pt x="5848985" y="5705602"/>
                    <a:pt x="5864225" y="5690235"/>
                  </a:cubicBezTo>
                  <a:cubicBezTo>
                    <a:pt x="5871845" y="5674995"/>
                    <a:pt x="5902325" y="5674995"/>
                    <a:pt x="5917565" y="5690235"/>
                  </a:cubicBezTo>
                  <a:cubicBezTo>
                    <a:pt x="5932805" y="5705475"/>
                    <a:pt x="5932805" y="5728335"/>
                    <a:pt x="5917565" y="5743702"/>
                  </a:cubicBezTo>
                  <a:cubicBezTo>
                    <a:pt x="5909945" y="5751322"/>
                    <a:pt x="5902325" y="5751322"/>
                    <a:pt x="5887085" y="5751322"/>
                  </a:cubicBezTo>
                  <a:cubicBezTo>
                    <a:pt x="5879465" y="5751322"/>
                    <a:pt x="5871845" y="5751322"/>
                    <a:pt x="5864225" y="5743702"/>
                  </a:cubicBezTo>
                  <a:close/>
                  <a:moveTo>
                    <a:pt x="899795" y="5728462"/>
                  </a:moveTo>
                  <a:cubicBezTo>
                    <a:pt x="884555" y="5713222"/>
                    <a:pt x="892175" y="5690362"/>
                    <a:pt x="907415" y="5674995"/>
                  </a:cubicBezTo>
                  <a:cubicBezTo>
                    <a:pt x="922655" y="5659755"/>
                    <a:pt x="945515" y="5659755"/>
                    <a:pt x="960755" y="5674995"/>
                  </a:cubicBezTo>
                  <a:cubicBezTo>
                    <a:pt x="975995" y="5690235"/>
                    <a:pt x="968375" y="5713095"/>
                    <a:pt x="953135" y="5728462"/>
                  </a:cubicBezTo>
                  <a:cubicBezTo>
                    <a:pt x="945515" y="5736082"/>
                    <a:pt x="937895" y="5736082"/>
                    <a:pt x="930275" y="5736082"/>
                  </a:cubicBezTo>
                  <a:cubicBezTo>
                    <a:pt x="922655" y="5736082"/>
                    <a:pt x="907415" y="5736082"/>
                    <a:pt x="899795" y="5728462"/>
                  </a:cubicBezTo>
                  <a:close/>
                  <a:moveTo>
                    <a:pt x="6009132" y="5583555"/>
                  </a:moveTo>
                  <a:cubicBezTo>
                    <a:pt x="5986272" y="5568315"/>
                    <a:pt x="5986272" y="5545455"/>
                    <a:pt x="6001512" y="5530088"/>
                  </a:cubicBezTo>
                  <a:cubicBezTo>
                    <a:pt x="6016752" y="5514848"/>
                    <a:pt x="6039612" y="5514848"/>
                    <a:pt x="6054852" y="5522468"/>
                  </a:cubicBezTo>
                  <a:cubicBezTo>
                    <a:pt x="6070092" y="5537708"/>
                    <a:pt x="6070092" y="5560568"/>
                    <a:pt x="6062472" y="5575935"/>
                  </a:cubicBezTo>
                  <a:cubicBezTo>
                    <a:pt x="6054852" y="5591175"/>
                    <a:pt x="6039612" y="5591175"/>
                    <a:pt x="6031992" y="5591175"/>
                  </a:cubicBezTo>
                  <a:cubicBezTo>
                    <a:pt x="6024372" y="5591175"/>
                    <a:pt x="6009132" y="5591175"/>
                    <a:pt x="6009132" y="5583555"/>
                  </a:cubicBezTo>
                  <a:close/>
                  <a:moveTo>
                    <a:pt x="762508" y="5560695"/>
                  </a:moveTo>
                  <a:cubicBezTo>
                    <a:pt x="747268" y="5545455"/>
                    <a:pt x="747268" y="5522595"/>
                    <a:pt x="762508" y="5507228"/>
                  </a:cubicBezTo>
                  <a:cubicBezTo>
                    <a:pt x="785368" y="5499608"/>
                    <a:pt x="808228" y="5499608"/>
                    <a:pt x="823468" y="5514848"/>
                  </a:cubicBezTo>
                  <a:cubicBezTo>
                    <a:pt x="831088" y="5530088"/>
                    <a:pt x="831088" y="5552948"/>
                    <a:pt x="815848" y="5568315"/>
                  </a:cubicBezTo>
                  <a:cubicBezTo>
                    <a:pt x="808228" y="5575935"/>
                    <a:pt x="800608" y="5575935"/>
                    <a:pt x="792988" y="5575935"/>
                  </a:cubicBezTo>
                  <a:cubicBezTo>
                    <a:pt x="777748" y="5575935"/>
                    <a:pt x="770128" y="5575935"/>
                    <a:pt x="762508" y="5560695"/>
                  </a:cubicBezTo>
                  <a:close/>
                  <a:moveTo>
                    <a:pt x="6138799" y="5415788"/>
                  </a:moveTo>
                  <a:cubicBezTo>
                    <a:pt x="6123559" y="5400548"/>
                    <a:pt x="6115939" y="5377688"/>
                    <a:pt x="6131179" y="5362321"/>
                  </a:cubicBezTo>
                  <a:cubicBezTo>
                    <a:pt x="6138799" y="5347081"/>
                    <a:pt x="6161659" y="5339461"/>
                    <a:pt x="6184519" y="5354701"/>
                  </a:cubicBezTo>
                  <a:cubicBezTo>
                    <a:pt x="6199759" y="5369941"/>
                    <a:pt x="6199759" y="5392801"/>
                    <a:pt x="6192139" y="5408168"/>
                  </a:cubicBezTo>
                  <a:cubicBezTo>
                    <a:pt x="6184519" y="5415788"/>
                    <a:pt x="6169279" y="5423408"/>
                    <a:pt x="6161659" y="5423408"/>
                  </a:cubicBezTo>
                  <a:cubicBezTo>
                    <a:pt x="6154039" y="5423408"/>
                    <a:pt x="6146419" y="5423408"/>
                    <a:pt x="6138799" y="5415788"/>
                  </a:cubicBezTo>
                  <a:close/>
                  <a:moveTo>
                    <a:pt x="632841" y="5392928"/>
                  </a:moveTo>
                  <a:cubicBezTo>
                    <a:pt x="617601" y="5370068"/>
                    <a:pt x="625221" y="5347208"/>
                    <a:pt x="640461" y="5339461"/>
                  </a:cubicBezTo>
                  <a:cubicBezTo>
                    <a:pt x="655701" y="5324221"/>
                    <a:pt x="678561" y="5331841"/>
                    <a:pt x="693801" y="5347081"/>
                  </a:cubicBezTo>
                  <a:cubicBezTo>
                    <a:pt x="701421" y="5362321"/>
                    <a:pt x="701421" y="5385181"/>
                    <a:pt x="686181" y="5400548"/>
                  </a:cubicBezTo>
                  <a:cubicBezTo>
                    <a:pt x="678561" y="5408168"/>
                    <a:pt x="670941" y="5408168"/>
                    <a:pt x="663321" y="5408168"/>
                  </a:cubicBezTo>
                  <a:cubicBezTo>
                    <a:pt x="648081" y="5408168"/>
                    <a:pt x="640461" y="5400548"/>
                    <a:pt x="632841" y="5392928"/>
                  </a:cubicBezTo>
                  <a:close/>
                  <a:moveTo>
                    <a:pt x="6260719" y="5240401"/>
                  </a:moveTo>
                  <a:cubicBezTo>
                    <a:pt x="6237859" y="5225161"/>
                    <a:pt x="6237859" y="5202301"/>
                    <a:pt x="6245479" y="5186934"/>
                  </a:cubicBezTo>
                  <a:cubicBezTo>
                    <a:pt x="6260719" y="5171694"/>
                    <a:pt x="6283579" y="5164074"/>
                    <a:pt x="6298819" y="5171694"/>
                  </a:cubicBezTo>
                  <a:cubicBezTo>
                    <a:pt x="6314059" y="5186934"/>
                    <a:pt x="6321679" y="5209794"/>
                    <a:pt x="6314059" y="5225161"/>
                  </a:cubicBezTo>
                  <a:cubicBezTo>
                    <a:pt x="6306439" y="5240401"/>
                    <a:pt x="6291199" y="5248021"/>
                    <a:pt x="6275959" y="5248021"/>
                  </a:cubicBezTo>
                  <a:cubicBezTo>
                    <a:pt x="6275959" y="5248021"/>
                    <a:pt x="6268339" y="5240401"/>
                    <a:pt x="6260719" y="5240401"/>
                  </a:cubicBezTo>
                  <a:close/>
                  <a:moveTo>
                    <a:pt x="510794" y="5209921"/>
                  </a:moveTo>
                  <a:cubicBezTo>
                    <a:pt x="495554" y="5194681"/>
                    <a:pt x="503174" y="5171821"/>
                    <a:pt x="526034" y="5156454"/>
                  </a:cubicBezTo>
                  <a:cubicBezTo>
                    <a:pt x="541274" y="5148834"/>
                    <a:pt x="564134" y="5148834"/>
                    <a:pt x="571754" y="5171694"/>
                  </a:cubicBezTo>
                  <a:cubicBezTo>
                    <a:pt x="586994" y="5186934"/>
                    <a:pt x="579374" y="5209794"/>
                    <a:pt x="564134" y="5225161"/>
                  </a:cubicBezTo>
                  <a:cubicBezTo>
                    <a:pt x="556514" y="5225161"/>
                    <a:pt x="548894" y="5225161"/>
                    <a:pt x="541274" y="5225161"/>
                  </a:cubicBezTo>
                  <a:cubicBezTo>
                    <a:pt x="526034" y="5225161"/>
                    <a:pt x="518414" y="5225161"/>
                    <a:pt x="510794" y="5209921"/>
                  </a:cubicBezTo>
                  <a:close/>
                  <a:moveTo>
                    <a:pt x="6367526" y="5057394"/>
                  </a:moveTo>
                  <a:cubicBezTo>
                    <a:pt x="6352286" y="5042154"/>
                    <a:pt x="6344666" y="5019294"/>
                    <a:pt x="6352286" y="5003927"/>
                  </a:cubicBezTo>
                  <a:cubicBezTo>
                    <a:pt x="6367526" y="4988687"/>
                    <a:pt x="6390386" y="4981067"/>
                    <a:pt x="6405626" y="4988687"/>
                  </a:cubicBezTo>
                  <a:cubicBezTo>
                    <a:pt x="6420866" y="4996307"/>
                    <a:pt x="6428486" y="5019167"/>
                    <a:pt x="6420866" y="5042154"/>
                  </a:cubicBezTo>
                  <a:cubicBezTo>
                    <a:pt x="6413246" y="5049774"/>
                    <a:pt x="6398006" y="5057394"/>
                    <a:pt x="6390386" y="5057394"/>
                  </a:cubicBezTo>
                  <a:cubicBezTo>
                    <a:pt x="6382766" y="5057394"/>
                    <a:pt x="6375146" y="5057394"/>
                    <a:pt x="6367526" y="5057394"/>
                  </a:cubicBezTo>
                  <a:close/>
                  <a:moveTo>
                    <a:pt x="404114" y="5019294"/>
                  </a:moveTo>
                  <a:cubicBezTo>
                    <a:pt x="388874" y="5004054"/>
                    <a:pt x="396494" y="4981194"/>
                    <a:pt x="419354" y="4973574"/>
                  </a:cubicBezTo>
                  <a:cubicBezTo>
                    <a:pt x="434594" y="4958334"/>
                    <a:pt x="457454" y="4965954"/>
                    <a:pt x="472694" y="4988814"/>
                  </a:cubicBezTo>
                  <a:cubicBezTo>
                    <a:pt x="480314" y="5004054"/>
                    <a:pt x="472694" y="5026914"/>
                    <a:pt x="449834" y="5034534"/>
                  </a:cubicBezTo>
                  <a:cubicBezTo>
                    <a:pt x="449834" y="5042154"/>
                    <a:pt x="442214" y="5042154"/>
                    <a:pt x="434594" y="5042154"/>
                  </a:cubicBezTo>
                  <a:cubicBezTo>
                    <a:pt x="419354" y="5042154"/>
                    <a:pt x="411734" y="5034534"/>
                    <a:pt x="404114" y="5019294"/>
                  </a:cubicBezTo>
                  <a:close/>
                  <a:moveTo>
                    <a:pt x="6466713" y="4866767"/>
                  </a:moveTo>
                  <a:cubicBezTo>
                    <a:pt x="6451473" y="4859147"/>
                    <a:pt x="6436233" y="4836287"/>
                    <a:pt x="6451473" y="4813300"/>
                  </a:cubicBezTo>
                  <a:cubicBezTo>
                    <a:pt x="6459093" y="4798060"/>
                    <a:pt x="6481953" y="4790440"/>
                    <a:pt x="6497193" y="4798060"/>
                  </a:cubicBezTo>
                  <a:cubicBezTo>
                    <a:pt x="6520053" y="4805680"/>
                    <a:pt x="6527673" y="4828540"/>
                    <a:pt x="6520053" y="4843780"/>
                  </a:cubicBezTo>
                  <a:cubicBezTo>
                    <a:pt x="6512433" y="4859020"/>
                    <a:pt x="6497193" y="4866640"/>
                    <a:pt x="6481953" y="4866640"/>
                  </a:cubicBezTo>
                  <a:cubicBezTo>
                    <a:pt x="6474333" y="4866640"/>
                    <a:pt x="6474333" y="4866640"/>
                    <a:pt x="6466713" y="4866640"/>
                  </a:cubicBezTo>
                  <a:close/>
                  <a:moveTo>
                    <a:pt x="305054" y="4828540"/>
                  </a:moveTo>
                  <a:cubicBezTo>
                    <a:pt x="297434" y="4805680"/>
                    <a:pt x="305054" y="4782820"/>
                    <a:pt x="327914" y="4775073"/>
                  </a:cubicBezTo>
                  <a:cubicBezTo>
                    <a:pt x="343154" y="4767453"/>
                    <a:pt x="366014" y="4775073"/>
                    <a:pt x="373634" y="4797933"/>
                  </a:cubicBezTo>
                  <a:cubicBezTo>
                    <a:pt x="381254" y="4813173"/>
                    <a:pt x="373634" y="4836033"/>
                    <a:pt x="358394" y="4843653"/>
                  </a:cubicBezTo>
                  <a:cubicBezTo>
                    <a:pt x="350774" y="4851273"/>
                    <a:pt x="343154" y="4851273"/>
                    <a:pt x="343154" y="4851273"/>
                  </a:cubicBezTo>
                  <a:cubicBezTo>
                    <a:pt x="327914" y="4851273"/>
                    <a:pt x="312674" y="4843653"/>
                    <a:pt x="305054" y="4828413"/>
                  </a:cubicBezTo>
                  <a:close/>
                  <a:moveTo>
                    <a:pt x="6550660" y="4668520"/>
                  </a:moveTo>
                  <a:cubicBezTo>
                    <a:pt x="6535420" y="4660900"/>
                    <a:pt x="6520180" y="4638040"/>
                    <a:pt x="6527800" y="4622800"/>
                  </a:cubicBezTo>
                  <a:cubicBezTo>
                    <a:pt x="6535420" y="4599940"/>
                    <a:pt x="6558280" y="4592320"/>
                    <a:pt x="6581140" y="4599940"/>
                  </a:cubicBezTo>
                  <a:cubicBezTo>
                    <a:pt x="6604000" y="4607560"/>
                    <a:pt x="6611620" y="4630420"/>
                    <a:pt x="6604000" y="4645660"/>
                  </a:cubicBezTo>
                  <a:cubicBezTo>
                    <a:pt x="6596380" y="4660900"/>
                    <a:pt x="6581140" y="4668520"/>
                    <a:pt x="6565900" y="4668520"/>
                  </a:cubicBezTo>
                  <a:cubicBezTo>
                    <a:pt x="6565900" y="4668520"/>
                    <a:pt x="6558280" y="4668520"/>
                    <a:pt x="6550660" y="4668520"/>
                  </a:cubicBezTo>
                  <a:close/>
                  <a:moveTo>
                    <a:pt x="221107" y="4630420"/>
                  </a:moveTo>
                  <a:cubicBezTo>
                    <a:pt x="213487" y="4607560"/>
                    <a:pt x="228727" y="4584700"/>
                    <a:pt x="243967" y="4576953"/>
                  </a:cubicBezTo>
                  <a:cubicBezTo>
                    <a:pt x="266827" y="4569333"/>
                    <a:pt x="289687" y="4584573"/>
                    <a:pt x="297307" y="4599813"/>
                  </a:cubicBezTo>
                  <a:cubicBezTo>
                    <a:pt x="304927" y="4622673"/>
                    <a:pt x="289687" y="4645533"/>
                    <a:pt x="274447" y="4653280"/>
                  </a:cubicBezTo>
                  <a:cubicBezTo>
                    <a:pt x="266827" y="4653280"/>
                    <a:pt x="266827" y="4653280"/>
                    <a:pt x="259207" y="4653280"/>
                  </a:cubicBezTo>
                  <a:cubicBezTo>
                    <a:pt x="243967" y="4653280"/>
                    <a:pt x="228727" y="4645660"/>
                    <a:pt x="221107" y="4630420"/>
                  </a:cubicBezTo>
                  <a:close/>
                  <a:moveTo>
                    <a:pt x="6626860" y="4470146"/>
                  </a:moveTo>
                  <a:cubicBezTo>
                    <a:pt x="6604000" y="4462526"/>
                    <a:pt x="6596380" y="4439666"/>
                    <a:pt x="6604000" y="4416679"/>
                  </a:cubicBezTo>
                  <a:cubicBezTo>
                    <a:pt x="6604000" y="4401439"/>
                    <a:pt x="6626860" y="4386199"/>
                    <a:pt x="6649720" y="4393819"/>
                  </a:cubicBezTo>
                  <a:cubicBezTo>
                    <a:pt x="6672580" y="4401439"/>
                    <a:pt x="6680200" y="4424299"/>
                    <a:pt x="6672580" y="4439539"/>
                  </a:cubicBezTo>
                  <a:cubicBezTo>
                    <a:pt x="6672580" y="4454779"/>
                    <a:pt x="6657340" y="4470019"/>
                    <a:pt x="6634480" y="4470019"/>
                  </a:cubicBezTo>
                  <a:cubicBezTo>
                    <a:pt x="6634480" y="4470019"/>
                    <a:pt x="6626860" y="4470019"/>
                    <a:pt x="6626860" y="4470019"/>
                  </a:cubicBezTo>
                  <a:close/>
                  <a:moveTo>
                    <a:pt x="152527" y="4424299"/>
                  </a:moveTo>
                  <a:cubicBezTo>
                    <a:pt x="144907" y="4401439"/>
                    <a:pt x="160147" y="4378579"/>
                    <a:pt x="175387" y="4378579"/>
                  </a:cubicBezTo>
                  <a:cubicBezTo>
                    <a:pt x="198247" y="4370959"/>
                    <a:pt x="221107" y="4378579"/>
                    <a:pt x="228727" y="4401439"/>
                  </a:cubicBezTo>
                  <a:cubicBezTo>
                    <a:pt x="228727" y="4424299"/>
                    <a:pt x="221107" y="4439539"/>
                    <a:pt x="198247" y="4447159"/>
                  </a:cubicBezTo>
                  <a:cubicBezTo>
                    <a:pt x="198247" y="4447159"/>
                    <a:pt x="190627" y="4447159"/>
                    <a:pt x="190627" y="4447159"/>
                  </a:cubicBezTo>
                  <a:cubicBezTo>
                    <a:pt x="175387" y="4447159"/>
                    <a:pt x="160147" y="4439539"/>
                    <a:pt x="152527" y="4424299"/>
                  </a:cubicBezTo>
                  <a:close/>
                  <a:moveTo>
                    <a:pt x="6687947" y="4264025"/>
                  </a:moveTo>
                  <a:cubicBezTo>
                    <a:pt x="6665086" y="4256405"/>
                    <a:pt x="6649847" y="4233545"/>
                    <a:pt x="6657467" y="4218305"/>
                  </a:cubicBezTo>
                  <a:cubicBezTo>
                    <a:pt x="6665086" y="4195445"/>
                    <a:pt x="6680326" y="4180205"/>
                    <a:pt x="6703186" y="4187825"/>
                  </a:cubicBezTo>
                  <a:cubicBezTo>
                    <a:pt x="6726047" y="4195445"/>
                    <a:pt x="6733667" y="4210685"/>
                    <a:pt x="6733667" y="4233545"/>
                  </a:cubicBezTo>
                  <a:cubicBezTo>
                    <a:pt x="6726047" y="4248785"/>
                    <a:pt x="6710807" y="4264025"/>
                    <a:pt x="6695567" y="4264025"/>
                  </a:cubicBezTo>
                  <a:cubicBezTo>
                    <a:pt x="6695567" y="4264025"/>
                    <a:pt x="6687947" y="4264025"/>
                    <a:pt x="6687947" y="4264025"/>
                  </a:cubicBezTo>
                  <a:close/>
                  <a:moveTo>
                    <a:pt x="99187" y="4210812"/>
                  </a:moveTo>
                  <a:cubicBezTo>
                    <a:pt x="91567" y="4195572"/>
                    <a:pt x="106807" y="4172712"/>
                    <a:pt x="122047" y="4165092"/>
                  </a:cubicBezTo>
                  <a:cubicBezTo>
                    <a:pt x="144907" y="4165092"/>
                    <a:pt x="167767" y="4172712"/>
                    <a:pt x="167767" y="4195572"/>
                  </a:cubicBezTo>
                  <a:cubicBezTo>
                    <a:pt x="175387" y="4218432"/>
                    <a:pt x="160147" y="4241292"/>
                    <a:pt x="144907" y="4241292"/>
                  </a:cubicBezTo>
                  <a:cubicBezTo>
                    <a:pt x="137287" y="4241292"/>
                    <a:pt x="137287" y="4241292"/>
                    <a:pt x="129667" y="4241292"/>
                  </a:cubicBezTo>
                  <a:cubicBezTo>
                    <a:pt x="114427" y="4241292"/>
                    <a:pt x="99187" y="4233672"/>
                    <a:pt x="99187" y="4210812"/>
                  </a:cubicBezTo>
                  <a:close/>
                  <a:moveTo>
                    <a:pt x="6733667" y="4050538"/>
                  </a:moveTo>
                  <a:cubicBezTo>
                    <a:pt x="6710807" y="4050538"/>
                    <a:pt x="6695567" y="4027678"/>
                    <a:pt x="6703187" y="4004818"/>
                  </a:cubicBezTo>
                  <a:cubicBezTo>
                    <a:pt x="6703187" y="3989578"/>
                    <a:pt x="6726048" y="3974338"/>
                    <a:pt x="6748907" y="3974338"/>
                  </a:cubicBezTo>
                  <a:cubicBezTo>
                    <a:pt x="6764148" y="3981958"/>
                    <a:pt x="6779387" y="3997198"/>
                    <a:pt x="6779387" y="4020058"/>
                  </a:cubicBezTo>
                  <a:cubicBezTo>
                    <a:pt x="6771767" y="4042918"/>
                    <a:pt x="6756527" y="4050538"/>
                    <a:pt x="6741287" y="4050538"/>
                  </a:cubicBezTo>
                  <a:cubicBezTo>
                    <a:pt x="6741287" y="4050538"/>
                    <a:pt x="6733667" y="4050538"/>
                    <a:pt x="6733667" y="4050538"/>
                  </a:cubicBezTo>
                  <a:close/>
                  <a:moveTo>
                    <a:pt x="53340" y="4004818"/>
                  </a:moveTo>
                  <a:cubicBezTo>
                    <a:pt x="45720" y="3981958"/>
                    <a:pt x="60960" y="3959098"/>
                    <a:pt x="83820" y="3959098"/>
                  </a:cubicBezTo>
                  <a:cubicBezTo>
                    <a:pt x="106680" y="3951478"/>
                    <a:pt x="121920" y="3966718"/>
                    <a:pt x="129540" y="3989578"/>
                  </a:cubicBezTo>
                  <a:cubicBezTo>
                    <a:pt x="129540" y="4012438"/>
                    <a:pt x="114300" y="4027678"/>
                    <a:pt x="99060" y="4035298"/>
                  </a:cubicBezTo>
                  <a:cubicBezTo>
                    <a:pt x="91440" y="4035298"/>
                    <a:pt x="91440" y="4035298"/>
                    <a:pt x="91440" y="4035298"/>
                  </a:cubicBezTo>
                  <a:cubicBezTo>
                    <a:pt x="68580" y="4035298"/>
                    <a:pt x="53340" y="4020058"/>
                    <a:pt x="53340" y="4004818"/>
                  </a:cubicBezTo>
                  <a:close/>
                  <a:moveTo>
                    <a:pt x="6764147" y="3836924"/>
                  </a:moveTo>
                  <a:cubicBezTo>
                    <a:pt x="6748907" y="3836924"/>
                    <a:pt x="6733667" y="3821684"/>
                    <a:pt x="6733667" y="3798824"/>
                  </a:cubicBezTo>
                  <a:cubicBezTo>
                    <a:pt x="6733667" y="3775964"/>
                    <a:pt x="6756526" y="3760724"/>
                    <a:pt x="6771767" y="3768344"/>
                  </a:cubicBezTo>
                  <a:cubicBezTo>
                    <a:pt x="6794626" y="3768344"/>
                    <a:pt x="6809867" y="3783584"/>
                    <a:pt x="6809867" y="3806444"/>
                  </a:cubicBezTo>
                  <a:cubicBezTo>
                    <a:pt x="6809867" y="3829304"/>
                    <a:pt x="6787007" y="3844544"/>
                    <a:pt x="6771767" y="3844544"/>
                  </a:cubicBezTo>
                  <a:cubicBezTo>
                    <a:pt x="6771767" y="3844544"/>
                    <a:pt x="6764147" y="3836924"/>
                    <a:pt x="6764147" y="3836924"/>
                  </a:cubicBezTo>
                  <a:close/>
                  <a:moveTo>
                    <a:pt x="22860" y="3791204"/>
                  </a:moveTo>
                  <a:cubicBezTo>
                    <a:pt x="22860" y="3768344"/>
                    <a:pt x="38100" y="3745484"/>
                    <a:pt x="53340" y="3745484"/>
                  </a:cubicBezTo>
                  <a:cubicBezTo>
                    <a:pt x="76200" y="3745484"/>
                    <a:pt x="99060" y="3760724"/>
                    <a:pt x="99060" y="3775964"/>
                  </a:cubicBezTo>
                  <a:cubicBezTo>
                    <a:pt x="99060" y="3798824"/>
                    <a:pt x="83820" y="3821684"/>
                    <a:pt x="60960" y="3821684"/>
                  </a:cubicBezTo>
                  <a:cubicBezTo>
                    <a:pt x="38100" y="3821684"/>
                    <a:pt x="22860" y="3806444"/>
                    <a:pt x="22860" y="3791204"/>
                  </a:cubicBezTo>
                  <a:close/>
                  <a:moveTo>
                    <a:pt x="6787007" y="3623310"/>
                  </a:moveTo>
                  <a:cubicBezTo>
                    <a:pt x="6764147" y="3623310"/>
                    <a:pt x="6748907" y="3608070"/>
                    <a:pt x="6748907" y="3585210"/>
                  </a:cubicBezTo>
                  <a:cubicBezTo>
                    <a:pt x="6748907" y="3562350"/>
                    <a:pt x="6771767" y="3547110"/>
                    <a:pt x="6787007" y="3554730"/>
                  </a:cubicBezTo>
                  <a:cubicBezTo>
                    <a:pt x="6809867" y="3554730"/>
                    <a:pt x="6825107" y="3569970"/>
                    <a:pt x="6825107" y="3592830"/>
                  </a:cubicBezTo>
                  <a:cubicBezTo>
                    <a:pt x="6825107" y="3608070"/>
                    <a:pt x="6809867" y="3630930"/>
                    <a:pt x="6787007" y="3630930"/>
                  </a:cubicBezTo>
                  <a:cubicBezTo>
                    <a:pt x="6787007" y="3630930"/>
                    <a:pt x="6787007" y="3630930"/>
                    <a:pt x="6787007" y="3623310"/>
                  </a:cubicBezTo>
                  <a:close/>
                  <a:moveTo>
                    <a:pt x="7620" y="3569970"/>
                  </a:moveTo>
                  <a:cubicBezTo>
                    <a:pt x="7620" y="3547110"/>
                    <a:pt x="22860" y="3531870"/>
                    <a:pt x="45720" y="3531870"/>
                  </a:cubicBezTo>
                  <a:cubicBezTo>
                    <a:pt x="60960" y="3531870"/>
                    <a:pt x="83820" y="3547110"/>
                    <a:pt x="83820" y="3569970"/>
                  </a:cubicBezTo>
                  <a:cubicBezTo>
                    <a:pt x="83820" y="3592830"/>
                    <a:pt x="68580" y="3608070"/>
                    <a:pt x="45720" y="3608070"/>
                  </a:cubicBezTo>
                  <a:cubicBezTo>
                    <a:pt x="22860" y="3608070"/>
                    <a:pt x="7620" y="3592830"/>
                    <a:pt x="7620" y="3569970"/>
                  </a:cubicBezTo>
                  <a:close/>
                  <a:moveTo>
                    <a:pt x="6756526" y="3371596"/>
                  </a:moveTo>
                  <a:cubicBezTo>
                    <a:pt x="6756526" y="3356356"/>
                    <a:pt x="6771767" y="3333496"/>
                    <a:pt x="6794626" y="3333496"/>
                  </a:cubicBezTo>
                  <a:cubicBezTo>
                    <a:pt x="6809867" y="3333496"/>
                    <a:pt x="6832726" y="3356356"/>
                    <a:pt x="6832726" y="3371596"/>
                  </a:cubicBezTo>
                  <a:cubicBezTo>
                    <a:pt x="6832726" y="3394456"/>
                    <a:pt x="6809867" y="3409696"/>
                    <a:pt x="6794626" y="3409696"/>
                  </a:cubicBezTo>
                  <a:cubicBezTo>
                    <a:pt x="6771767" y="3409696"/>
                    <a:pt x="6756526" y="3394456"/>
                    <a:pt x="6756526" y="3371596"/>
                  </a:cubicBezTo>
                  <a:close/>
                  <a:moveTo>
                    <a:pt x="38100" y="3394456"/>
                  </a:moveTo>
                  <a:cubicBezTo>
                    <a:pt x="22860" y="3394456"/>
                    <a:pt x="0" y="3379216"/>
                    <a:pt x="0" y="3356356"/>
                  </a:cubicBezTo>
                  <a:cubicBezTo>
                    <a:pt x="0" y="3333496"/>
                    <a:pt x="22860" y="3318256"/>
                    <a:pt x="38100" y="3318256"/>
                  </a:cubicBezTo>
                  <a:cubicBezTo>
                    <a:pt x="60960" y="3318256"/>
                    <a:pt x="76200" y="3333496"/>
                    <a:pt x="76200" y="3356356"/>
                  </a:cubicBezTo>
                  <a:cubicBezTo>
                    <a:pt x="76200" y="3379216"/>
                    <a:pt x="60960" y="3394456"/>
                    <a:pt x="38100" y="3394456"/>
                  </a:cubicBezTo>
                  <a:close/>
                  <a:moveTo>
                    <a:pt x="6741287" y="3165602"/>
                  </a:moveTo>
                  <a:cubicBezTo>
                    <a:pt x="6741287" y="3142742"/>
                    <a:pt x="6756527" y="3127502"/>
                    <a:pt x="6779387" y="3119882"/>
                  </a:cubicBezTo>
                  <a:cubicBezTo>
                    <a:pt x="6802247" y="3119882"/>
                    <a:pt x="6817487" y="3135122"/>
                    <a:pt x="6817487" y="3157982"/>
                  </a:cubicBezTo>
                  <a:cubicBezTo>
                    <a:pt x="6825107" y="3180842"/>
                    <a:pt x="6809867" y="3196082"/>
                    <a:pt x="6787007" y="3196082"/>
                  </a:cubicBezTo>
                  <a:cubicBezTo>
                    <a:pt x="6787007" y="3196082"/>
                    <a:pt x="6787007" y="3196082"/>
                    <a:pt x="6779387" y="3196082"/>
                  </a:cubicBezTo>
                  <a:cubicBezTo>
                    <a:pt x="6764147" y="3196082"/>
                    <a:pt x="6748907" y="3180842"/>
                    <a:pt x="6741287" y="3165602"/>
                  </a:cubicBezTo>
                  <a:close/>
                  <a:moveTo>
                    <a:pt x="45720" y="3180842"/>
                  </a:moveTo>
                  <a:cubicBezTo>
                    <a:pt x="30480" y="3180842"/>
                    <a:pt x="15240" y="3157982"/>
                    <a:pt x="15240" y="3135122"/>
                  </a:cubicBezTo>
                  <a:cubicBezTo>
                    <a:pt x="15240" y="3119882"/>
                    <a:pt x="30480" y="3104642"/>
                    <a:pt x="53340" y="3104642"/>
                  </a:cubicBezTo>
                  <a:cubicBezTo>
                    <a:pt x="76200" y="3104642"/>
                    <a:pt x="91440" y="3119882"/>
                    <a:pt x="91440" y="3142742"/>
                  </a:cubicBezTo>
                  <a:cubicBezTo>
                    <a:pt x="91440" y="3165602"/>
                    <a:pt x="68580" y="3180842"/>
                    <a:pt x="53340" y="3180842"/>
                  </a:cubicBezTo>
                  <a:cubicBezTo>
                    <a:pt x="53340" y="3180842"/>
                    <a:pt x="45720" y="3180842"/>
                    <a:pt x="45720" y="3180842"/>
                  </a:cubicBezTo>
                  <a:close/>
                  <a:moveTo>
                    <a:pt x="6718426" y="2951988"/>
                  </a:moveTo>
                  <a:cubicBezTo>
                    <a:pt x="6718426" y="2929128"/>
                    <a:pt x="6733667" y="2913888"/>
                    <a:pt x="6756526" y="2906268"/>
                  </a:cubicBezTo>
                  <a:cubicBezTo>
                    <a:pt x="6771767" y="2906268"/>
                    <a:pt x="6794626" y="2921508"/>
                    <a:pt x="6794626" y="2944368"/>
                  </a:cubicBezTo>
                  <a:cubicBezTo>
                    <a:pt x="6802247" y="2959608"/>
                    <a:pt x="6787007" y="2982468"/>
                    <a:pt x="6764147" y="2982468"/>
                  </a:cubicBezTo>
                  <a:cubicBezTo>
                    <a:pt x="6764147" y="2982468"/>
                    <a:pt x="6764147" y="2982468"/>
                    <a:pt x="6756526" y="2982468"/>
                  </a:cubicBezTo>
                  <a:cubicBezTo>
                    <a:pt x="6741287" y="2982468"/>
                    <a:pt x="6726047" y="2974848"/>
                    <a:pt x="6718426" y="2951988"/>
                  </a:cubicBezTo>
                  <a:close/>
                  <a:moveTo>
                    <a:pt x="68580" y="2967228"/>
                  </a:moveTo>
                  <a:cubicBezTo>
                    <a:pt x="45720" y="2959608"/>
                    <a:pt x="38100" y="2944368"/>
                    <a:pt x="38100" y="2921508"/>
                  </a:cubicBezTo>
                  <a:cubicBezTo>
                    <a:pt x="38100" y="2898648"/>
                    <a:pt x="60960" y="2891028"/>
                    <a:pt x="83820" y="2891028"/>
                  </a:cubicBezTo>
                  <a:cubicBezTo>
                    <a:pt x="99060" y="2891028"/>
                    <a:pt x="114300" y="2913888"/>
                    <a:pt x="114300" y="2936748"/>
                  </a:cubicBezTo>
                  <a:cubicBezTo>
                    <a:pt x="106680" y="2951988"/>
                    <a:pt x="91440" y="2967228"/>
                    <a:pt x="76200" y="2967228"/>
                  </a:cubicBezTo>
                  <a:cubicBezTo>
                    <a:pt x="76200" y="2967228"/>
                    <a:pt x="68580" y="2967228"/>
                    <a:pt x="68580" y="2967228"/>
                  </a:cubicBezTo>
                  <a:close/>
                  <a:moveTo>
                    <a:pt x="6687820" y="2745994"/>
                  </a:moveTo>
                  <a:cubicBezTo>
                    <a:pt x="6680200" y="2723134"/>
                    <a:pt x="6695440" y="2700274"/>
                    <a:pt x="6718300" y="2700274"/>
                  </a:cubicBezTo>
                  <a:cubicBezTo>
                    <a:pt x="6733540" y="2692654"/>
                    <a:pt x="6756400" y="2707894"/>
                    <a:pt x="6764020" y="2730754"/>
                  </a:cubicBezTo>
                  <a:cubicBezTo>
                    <a:pt x="6764020" y="2745994"/>
                    <a:pt x="6748780" y="2768854"/>
                    <a:pt x="6733540" y="2776474"/>
                  </a:cubicBezTo>
                  <a:cubicBezTo>
                    <a:pt x="6725920" y="2776474"/>
                    <a:pt x="6725920" y="2776474"/>
                    <a:pt x="6725920" y="2776474"/>
                  </a:cubicBezTo>
                  <a:cubicBezTo>
                    <a:pt x="6703060" y="2776474"/>
                    <a:pt x="6687820" y="2761234"/>
                    <a:pt x="6687820" y="2745994"/>
                  </a:cubicBezTo>
                  <a:close/>
                  <a:moveTo>
                    <a:pt x="106680" y="2753614"/>
                  </a:moveTo>
                  <a:cubicBezTo>
                    <a:pt x="83820" y="2753614"/>
                    <a:pt x="68580" y="2730754"/>
                    <a:pt x="76200" y="2707894"/>
                  </a:cubicBezTo>
                  <a:cubicBezTo>
                    <a:pt x="76200" y="2685034"/>
                    <a:pt x="99060" y="2677414"/>
                    <a:pt x="121920" y="2677414"/>
                  </a:cubicBezTo>
                  <a:cubicBezTo>
                    <a:pt x="144780" y="2685034"/>
                    <a:pt x="152400" y="2707894"/>
                    <a:pt x="152400" y="2723134"/>
                  </a:cubicBezTo>
                  <a:cubicBezTo>
                    <a:pt x="144780" y="2745994"/>
                    <a:pt x="129540" y="2753614"/>
                    <a:pt x="114300" y="2753614"/>
                  </a:cubicBezTo>
                  <a:cubicBezTo>
                    <a:pt x="106680" y="2753614"/>
                    <a:pt x="106680" y="2753614"/>
                    <a:pt x="106680" y="2753614"/>
                  </a:cubicBezTo>
                  <a:close/>
                  <a:moveTo>
                    <a:pt x="6634480" y="2540000"/>
                  </a:moveTo>
                  <a:cubicBezTo>
                    <a:pt x="6634480" y="2517140"/>
                    <a:pt x="6642100" y="2494280"/>
                    <a:pt x="6664960" y="2494280"/>
                  </a:cubicBezTo>
                  <a:cubicBezTo>
                    <a:pt x="6687820" y="2486660"/>
                    <a:pt x="6703060" y="2494280"/>
                    <a:pt x="6710680" y="2517140"/>
                  </a:cubicBezTo>
                  <a:cubicBezTo>
                    <a:pt x="6718300" y="2540000"/>
                    <a:pt x="6703060" y="2562860"/>
                    <a:pt x="6687820" y="2562860"/>
                  </a:cubicBezTo>
                  <a:cubicBezTo>
                    <a:pt x="6680200" y="2562860"/>
                    <a:pt x="6680200" y="2562860"/>
                    <a:pt x="6672580" y="2562860"/>
                  </a:cubicBezTo>
                  <a:cubicBezTo>
                    <a:pt x="6657340" y="2562860"/>
                    <a:pt x="6642100" y="2555240"/>
                    <a:pt x="6634480" y="2540000"/>
                  </a:cubicBezTo>
                  <a:close/>
                  <a:moveTo>
                    <a:pt x="152527" y="2547620"/>
                  </a:moveTo>
                  <a:cubicBezTo>
                    <a:pt x="129667" y="2540000"/>
                    <a:pt x="122047" y="2517140"/>
                    <a:pt x="129667" y="2501900"/>
                  </a:cubicBezTo>
                  <a:cubicBezTo>
                    <a:pt x="129667" y="2479040"/>
                    <a:pt x="152527" y="2463800"/>
                    <a:pt x="175387" y="2471420"/>
                  </a:cubicBezTo>
                  <a:cubicBezTo>
                    <a:pt x="190627" y="2479040"/>
                    <a:pt x="205867" y="2501900"/>
                    <a:pt x="198247" y="2517140"/>
                  </a:cubicBezTo>
                  <a:cubicBezTo>
                    <a:pt x="198247" y="2532380"/>
                    <a:pt x="183007" y="2547620"/>
                    <a:pt x="167767" y="2547620"/>
                  </a:cubicBezTo>
                  <a:cubicBezTo>
                    <a:pt x="160147" y="2547620"/>
                    <a:pt x="160147" y="2547620"/>
                    <a:pt x="152527" y="2547620"/>
                  </a:cubicBezTo>
                  <a:close/>
                  <a:moveTo>
                    <a:pt x="6573520" y="2334006"/>
                  </a:moveTo>
                  <a:cubicBezTo>
                    <a:pt x="6565900" y="2318766"/>
                    <a:pt x="6581139" y="2295906"/>
                    <a:pt x="6596380" y="2288286"/>
                  </a:cubicBezTo>
                  <a:cubicBezTo>
                    <a:pt x="6619239" y="2280666"/>
                    <a:pt x="6642100" y="2288286"/>
                    <a:pt x="6649720" y="2311146"/>
                  </a:cubicBezTo>
                  <a:cubicBezTo>
                    <a:pt x="6657339" y="2334006"/>
                    <a:pt x="6642100" y="2349246"/>
                    <a:pt x="6626860" y="2356866"/>
                  </a:cubicBezTo>
                  <a:cubicBezTo>
                    <a:pt x="6619239" y="2364486"/>
                    <a:pt x="6611620" y="2364486"/>
                    <a:pt x="6611620" y="2364486"/>
                  </a:cubicBezTo>
                  <a:cubicBezTo>
                    <a:pt x="6596380" y="2364486"/>
                    <a:pt x="6581139" y="2349246"/>
                    <a:pt x="6573520" y="2334006"/>
                  </a:cubicBezTo>
                  <a:close/>
                  <a:moveTo>
                    <a:pt x="213487" y="2341626"/>
                  </a:moveTo>
                  <a:cubicBezTo>
                    <a:pt x="198247" y="2334006"/>
                    <a:pt x="183007" y="2311146"/>
                    <a:pt x="190627" y="2288159"/>
                  </a:cubicBezTo>
                  <a:cubicBezTo>
                    <a:pt x="198247" y="2272919"/>
                    <a:pt x="221107" y="2257679"/>
                    <a:pt x="243967" y="2265299"/>
                  </a:cubicBezTo>
                  <a:cubicBezTo>
                    <a:pt x="259207" y="2272919"/>
                    <a:pt x="274447" y="2295779"/>
                    <a:pt x="266827" y="2318766"/>
                  </a:cubicBezTo>
                  <a:cubicBezTo>
                    <a:pt x="259207" y="2334006"/>
                    <a:pt x="243967" y="2341626"/>
                    <a:pt x="228727" y="2341626"/>
                  </a:cubicBezTo>
                  <a:cubicBezTo>
                    <a:pt x="221107" y="2341626"/>
                    <a:pt x="221107" y="2341626"/>
                    <a:pt x="213487" y="2341626"/>
                  </a:cubicBezTo>
                  <a:close/>
                  <a:moveTo>
                    <a:pt x="6497320" y="2135632"/>
                  </a:moveTo>
                  <a:cubicBezTo>
                    <a:pt x="6489700" y="2120392"/>
                    <a:pt x="6504940" y="2097532"/>
                    <a:pt x="6520180" y="2089912"/>
                  </a:cubicBezTo>
                  <a:cubicBezTo>
                    <a:pt x="6543040" y="2082292"/>
                    <a:pt x="6565900" y="2089912"/>
                    <a:pt x="6573520" y="2105152"/>
                  </a:cubicBezTo>
                  <a:cubicBezTo>
                    <a:pt x="6581140" y="2128012"/>
                    <a:pt x="6565900" y="2150872"/>
                    <a:pt x="6550660" y="2158619"/>
                  </a:cubicBezTo>
                  <a:cubicBezTo>
                    <a:pt x="6543040" y="2158619"/>
                    <a:pt x="6543040" y="2158619"/>
                    <a:pt x="6535420" y="2158619"/>
                  </a:cubicBezTo>
                  <a:cubicBezTo>
                    <a:pt x="6520180" y="2158619"/>
                    <a:pt x="6504940" y="2150999"/>
                    <a:pt x="6497320" y="2135759"/>
                  </a:cubicBezTo>
                  <a:close/>
                  <a:moveTo>
                    <a:pt x="289814" y="2143379"/>
                  </a:moveTo>
                  <a:cubicBezTo>
                    <a:pt x="274574" y="2128139"/>
                    <a:pt x="259334" y="2112899"/>
                    <a:pt x="266954" y="2089912"/>
                  </a:cubicBezTo>
                  <a:cubicBezTo>
                    <a:pt x="274574" y="2067052"/>
                    <a:pt x="297434" y="2059432"/>
                    <a:pt x="320294" y="2067052"/>
                  </a:cubicBezTo>
                  <a:cubicBezTo>
                    <a:pt x="335534" y="2074672"/>
                    <a:pt x="350774" y="2097532"/>
                    <a:pt x="343154" y="2120519"/>
                  </a:cubicBezTo>
                  <a:cubicBezTo>
                    <a:pt x="335534" y="2135759"/>
                    <a:pt x="320294" y="2143379"/>
                    <a:pt x="305054" y="2143379"/>
                  </a:cubicBezTo>
                  <a:cubicBezTo>
                    <a:pt x="297434" y="2143379"/>
                    <a:pt x="297434" y="2143379"/>
                    <a:pt x="289814" y="2143379"/>
                  </a:cubicBezTo>
                  <a:close/>
                  <a:moveTo>
                    <a:pt x="6413373" y="1945005"/>
                  </a:moveTo>
                  <a:cubicBezTo>
                    <a:pt x="6405753" y="1922145"/>
                    <a:pt x="6413373" y="1899285"/>
                    <a:pt x="6428613" y="1891538"/>
                  </a:cubicBezTo>
                  <a:cubicBezTo>
                    <a:pt x="6451473" y="1883918"/>
                    <a:pt x="6474333" y="1891538"/>
                    <a:pt x="6481953" y="1914398"/>
                  </a:cubicBezTo>
                  <a:cubicBezTo>
                    <a:pt x="6489573" y="1929638"/>
                    <a:pt x="6481953" y="1952498"/>
                    <a:pt x="6466713" y="1960118"/>
                  </a:cubicBezTo>
                  <a:cubicBezTo>
                    <a:pt x="6459093" y="1967738"/>
                    <a:pt x="6451473" y="1967738"/>
                    <a:pt x="6443853" y="1967738"/>
                  </a:cubicBezTo>
                  <a:cubicBezTo>
                    <a:pt x="6436233" y="1967738"/>
                    <a:pt x="6420993" y="1960118"/>
                    <a:pt x="6413373" y="1944878"/>
                  </a:cubicBezTo>
                  <a:close/>
                  <a:moveTo>
                    <a:pt x="381254" y="1944878"/>
                  </a:moveTo>
                  <a:cubicBezTo>
                    <a:pt x="358394" y="1937258"/>
                    <a:pt x="350774" y="1914398"/>
                    <a:pt x="358394" y="1891411"/>
                  </a:cubicBezTo>
                  <a:cubicBezTo>
                    <a:pt x="373634" y="1876171"/>
                    <a:pt x="396494" y="1868551"/>
                    <a:pt x="411734" y="1876171"/>
                  </a:cubicBezTo>
                  <a:cubicBezTo>
                    <a:pt x="426974" y="1883791"/>
                    <a:pt x="434594" y="1906651"/>
                    <a:pt x="426974" y="1929638"/>
                  </a:cubicBezTo>
                  <a:cubicBezTo>
                    <a:pt x="419354" y="1937258"/>
                    <a:pt x="411734" y="1944878"/>
                    <a:pt x="396494" y="1944878"/>
                  </a:cubicBezTo>
                  <a:cubicBezTo>
                    <a:pt x="388874" y="1944878"/>
                    <a:pt x="381254" y="1944878"/>
                    <a:pt x="381254" y="1944878"/>
                  </a:cubicBezTo>
                  <a:close/>
                  <a:moveTo>
                    <a:pt x="6314186" y="1754124"/>
                  </a:moveTo>
                  <a:cubicBezTo>
                    <a:pt x="6306566" y="1738884"/>
                    <a:pt x="6306566" y="1716024"/>
                    <a:pt x="6329426" y="1708404"/>
                  </a:cubicBezTo>
                  <a:cubicBezTo>
                    <a:pt x="6344666" y="1693164"/>
                    <a:pt x="6367526" y="1700784"/>
                    <a:pt x="6382766" y="1716024"/>
                  </a:cubicBezTo>
                  <a:cubicBezTo>
                    <a:pt x="6390386" y="1738884"/>
                    <a:pt x="6382766" y="1761744"/>
                    <a:pt x="6367526" y="1769491"/>
                  </a:cubicBezTo>
                  <a:cubicBezTo>
                    <a:pt x="6359906" y="1777111"/>
                    <a:pt x="6352286" y="1777111"/>
                    <a:pt x="6344666" y="1777111"/>
                  </a:cubicBezTo>
                  <a:cubicBezTo>
                    <a:pt x="6329426" y="1777111"/>
                    <a:pt x="6321806" y="1769491"/>
                    <a:pt x="6314186" y="1754251"/>
                  </a:cubicBezTo>
                  <a:close/>
                  <a:moveTo>
                    <a:pt x="480441" y="1754251"/>
                  </a:moveTo>
                  <a:cubicBezTo>
                    <a:pt x="457581" y="1746631"/>
                    <a:pt x="449961" y="1723771"/>
                    <a:pt x="465201" y="1700784"/>
                  </a:cubicBezTo>
                  <a:cubicBezTo>
                    <a:pt x="472821" y="1685544"/>
                    <a:pt x="495681" y="1677924"/>
                    <a:pt x="518541" y="1685544"/>
                  </a:cubicBezTo>
                  <a:cubicBezTo>
                    <a:pt x="533781" y="1700784"/>
                    <a:pt x="541401" y="1723644"/>
                    <a:pt x="526161" y="1739011"/>
                  </a:cubicBezTo>
                  <a:cubicBezTo>
                    <a:pt x="518541" y="1754251"/>
                    <a:pt x="510921" y="1761871"/>
                    <a:pt x="495681" y="1761871"/>
                  </a:cubicBezTo>
                  <a:cubicBezTo>
                    <a:pt x="488061" y="1761871"/>
                    <a:pt x="480441" y="1754251"/>
                    <a:pt x="480441" y="1754251"/>
                  </a:cubicBezTo>
                  <a:close/>
                  <a:moveTo>
                    <a:pt x="6199886" y="1578737"/>
                  </a:moveTo>
                  <a:cubicBezTo>
                    <a:pt x="6199886" y="1571117"/>
                    <a:pt x="6199886" y="1571117"/>
                    <a:pt x="6199886" y="1571117"/>
                  </a:cubicBezTo>
                  <a:cubicBezTo>
                    <a:pt x="6184646" y="1555877"/>
                    <a:pt x="6192266" y="1533017"/>
                    <a:pt x="6207506" y="1517650"/>
                  </a:cubicBezTo>
                  <a:cubicBezTo>
                    <a:pt x="6230366" y="1510030"/>
                    <a:pt x="6253226" y="1510030"/>
                    <a:pt x="6260846" y="1532890"/>
                  </a:cubicBezTo>
                  <a:cubicBezTo>
                    <a:pt x="6268466" y="1532890"/>
                    <a:pt x="6268466" y="1532890"/>
                    <a:pt x="6268466" y="1532890"/>
                  </a:cubicBezTo>
                  <a:cubicBezTo>
                    <a:pt x="6276086" y="1555750"/>
                    <a:pt x="6276086" y="1578610"/>
                    <a:pt x="6253226" y="1586357"/>
                  </a:cubicBezTo>
                  <a:cubicBezTo>
                    <a:pt x="6245606" y="1593977"/>
                    <a:pt x="6237986" y="1593977"/>
                    <a:pt x="6230366" y="1593977"/>
                  </a:cubicBezTo>
                  <a:cubicBezTo>
                    <a:pt x="6222746" y="1593977"/>
                    <a:pt x="6207506" y="1586357"/>
                    <a:pt x="6199886" y="1578737"/>
                  </a:cubicBezTo>
                  <a:close/>
                  <a:moveTo>
                    <a:pt x="587248" y="1571117"/>
                  </a:moveTo>
                  <a:cubicBezTo>
                    <a:pt x="572008" y="1555877"/>
                    <a:pt x="564388" y="1533017"/>
                    <a:pt x="579628" y="1517650"/>
                  </a:cubicBezTo>
                  <a:cubicBezTo>
                    <a:pt x="587248" y="1502410"/>
                    <a:pt x="610108" y="1494790"/>
                    <a:pt x="632968" y="1510030"/>
                  </a:cubicBezTo>
                  <a:cubicBezTo>
                    <a:pt x="648208" y="1517650"/>
                    <a:pt x="655828" y="1540510"/>
                    <a:pt x="640588" y="1563497"/>
                  </a:cubicBezTo>
                  <a:cubicBezTo>
                    <a:pt x="632968" y="1571117"/>
                    <a:pt x="625348" y="1578737"/>
                    <a:pt x="610108" y="1578737"/>
                  </a:cubicBezTo>
                  <a:cubicBezTo>
                    <a:pt x="602488" y="1578737"/>
                    <a:pt x="594868" y="1578737"/>
                    <a:pt x="587248" y="1571117"/>
                  </a:cubicBezTo>
                  <a:close/>
                  <a:moveTo>
                    <a:pt x="6077839" y="1403223"/>
                  </a:moveTo>
                  <a:cubicBezTo>
                    <a:pt x="6062599" y="1380363"/>
                    <a:pt x="6070219" y="1357503"/>
                    <a:pt x="6085459" y="1349756"/>
                  </a:cubicBezTo>
                  <a:cubicBezTo>
                    <a:pt x="6100699" y="1334516"/>
                    <a:pt x="6123559" y="1334516"/>
                    <a:pt x="6138799" y="1357376"/>
                  </a:cubicBezTo>
                  <a:cubicBezTo>
                    <a:pt x="6146419" y="1372616"/>
                    <a:pt x="6146419" y="1395476"/>
                    <a:pt x="6131179" y="1410843"/>
                  </a:cubicBezTo>
                  <a:cubicBezTo>
                    <a:pt x="6123559" y="1410843"/>
                    <a:pt x="6115939" y="1418463"/>
                    <a:pt x="6108319" y="1418463"/>
                  </a:cubicBezTo>
                  <a:cubicBezTo>
                    <a:pt x="6093079" y="1418463"/>
                    <a:pt x="6085459" y="1410843"/>
                    <a:pt x="6077839" y="1403223"/>
                  </a:cubicBezTo>
                  <a:close/>
                  <a:moveTo>
                    <a:pt x="709168" y="1395603"/>
                  </a:moveTo>
                  <a:cubicBezTo>
                    <a:pt x="693928" y="1380363"/>
                    <a:pt x="693928" y="1357503"/>
                    <a:pt x="701548" y="1342136"/>
                  </a:cubicBezTo>
                  <a:cubicBezTo>
                    <a:pt x="716788" y="1326896"/>
                    <a:pt x="739648" y="1319276"/>
                    <a:pt x="754888" y="1334516"/>
                  </a:cubicBezTo>
                  <a:cubicBezTo>
                    <a:pt x="777748" y="1349756"/>
                    <a:pt x="777748" y="1372616"/>
                    <a:pt x="762508" y="1387983"/>
                  </a:cubicBezTo>
                  <a:cubicBezTo>
                    <a:pt x="754888" y="1395603"/>
                    <a:pt x="747268" y="1403223"/>
                    <a:pt x="732028" y="1403223"/>
                  </a:cubicBezTo>
                  <a:cubicBezTo>
                    <a:pt x="724408" y="1403223"/>
                    <a:pt x="716788" y="1403223"/>
                    <a:pt x="709168" y="1395603"/>
                  </a:cubicBezTo>
                  <a:close/>
                  <a:moveTo>
                    <a:pt x="5940552" y="1235456"/>
                  </a:moveTo>
                  <a:cubicBezTo>
                    <a:pt x="5932932" y="1220216"/>
                    <a:pt x="5932932" y="1197356"/>
                    <a:pt x="5948172" y="1181989"/>
                  </a:cubicBezTo>
                  <a:cubicBezTo>
                    <a:pt x="5963412" y="1166749"/>
                    <a:pt x="5986272" y="1166749"/>
                    <a:pt x="6001512" y="1181989"/>
                  </a:cubicBezTo>
                  <a:cubicBezTo>
                    <a:pt x="6016752" y="1204849"/>
                    <a:pt x="6009132" y="1227709"/>
                    <a:pt x="5993892" y="1243076"/>
                  </a:cubicBezTo>
                  <a:cubicBezTo>
                    <a:pt x="5986272" y="1243076"/>
                    <a:pt x="5978652" y="1250696"/>
                    <a:pt x="5971032" y="1250696"/>
                  </a:cubicBezTo>
                  <a:cubicBezTo>
                    <a:pt x="5963412" y="1250696"/>
                    <a:pt x="5948172" y="1243076"/>
                    <a:pt x="5940552" y="1235456"/>
                  </a:cubicBezTo>
                  <a:close/>
                  <a:moveTo>
                    <a:pt x="846455" y="1227836"/>
                  </a:moveTo>
                  <a:cubicBezTo>
                    <a:pt x="831215" y="1212596"/>
                    <a:pt x="831215" y="1189736"/>
                    <a:pt x="838835" y="1174369"/>
                  </a:cubicBezTo>
                  <a:cubicBezTo>
                    <a:pt x="854075" y="1159129"/>
                    <a:pt x="876935" y="1159129"/>
                    <a:pt x="892175" y="1174369"/>
                  </a:cubicBezTo>
                  <a:cubicBezTo>
                    <a:pt x="907415" y="1181989"/>
                    <a:pt x="915035" y="1204849"/>
                    <a:pt x="899795" y="1227836"/>
                  </a:cubicBezTo>
                  <a:cubicBezTo>
                    <a:pt x="892175" y="1235456"/>
                    <a:pt x="884555" y="1235456"/>
                    <a:pt x="869315" y="1235456"/>
                  </a:cubicBezTo>
                  <a:cubicBezTo>
                    <a:pt x="861695" y="1235456"/>
                    <a:pt x="854075" y="1235456"/>
                    <a:pt x="846455" y="1227836"/>
                  </a:cubicBezTo>
                  <a:close/>
                  <a:moveTo>
                    <a:pt x="5803265" y="1082802"/>
                  </a:moveTo>
                  <a:cubicBezTo>
                    <a:pt x="5788025" y="1067562"/>
                    <a:pt x="5788025" y="1037082"/>
                    <a:pt x="5803265" y="1029335"/>
                  </a:cubicBezTo>
                  <a:cubicBezTo>
                    <a:pt x="5818505" y="1014095"/>
                    <a:pt x="5841365" y="1014095"/>
                    <a:pt x="5856605" y="1029335"/>
                  </a:cubicBezTo>
                  <a:cubicBezTo>
                    <a:pt x="5871845" y="1044575"/>
                    <a:pt x="5871845" y="1067435"/>
                    <a:pt x="5856605" y="1082802"/>
                  </a:cubicBezTo>
                  <a:cubicBezTo>
                    <a:pt x="5848985" y="1090422"/>
                    <a:pt x="5833745" y="1090422"/>
                    <a:pt x="5826125" y="1090422"/>
                  </a:cubicBezTo>
                  <a:cubicBezTo>
                    <a:pt x="5818505" y="1090422"/>
                    <a:pt x="5810885" y="1090422"/>
                    <a:pt x="5803265" y="1082802"/>
                  </a:cubicBezTo>
                  <a:close/>
                  <a:moveTo>
                    <a:pt x="991362" y="1067562"/>
                  </a:moveTo>
                  <a:cubicBezTo>
                    <a:pt x="976122" y="1052322"/>
                    <a:pt x="976122" y="1029462"/>
                    <a:pt x="991362" y="1014095"/>
                  </a:cubicBezTo>
                  <a:cubicBezTo>
                    <a:pt x="1006602" y="998855"/>
                    <a:pt x="1029462" y="998855"/>
                    <a:pt x="1044702" y="1014095"/>
                  </a:cubicBezTo>
                  <a:cubicBezTo>
                    <a:pt x="1059942" y="1029335"/>
                    <a:pt x="1059942" y="1052195"/>
                    <a:pt x="1044702" y="1067562"/>
                  </a:cubicBezTo>
                  <a:cubicBezTo>
                    <a:pt x="1037082" y="1075182"/>
                    <a:pt x="1029462" y="1082802"/>
                    <a:pt x="1014222" y="1082802"/>
                  </a:cubicBezTo>
                  <a:cubicBezTo>
                    <a:pt x="1006602" y="1082802"/>
                    <a:pt x="998982" y="1075182"/>
                    <a:pt x="991362" y="1067562"/>
                  </a:cubicBezTo>
                  <a:close/>
                  <a:moveTo>
                    <a:pt x="5643118" y="930275"/>
                  </a:moveTo>
                  <a:cubicBezTo>
                    <a:pt x="5627878" y="922655"/>
                    <a:pt x="5627878" y="892175"/>
                    <a:pt x="5643118" y="876808"/>
                  </a:cubicBezTo>
                  <a:cubicBezTo>
                    <a:pt x="5658358" y="861568"/>
                    <a:pt x="5681218" y="861568"/>
                    <a:pt x="5696458" y="876808"/>
                  </a:cubicBezTo>
                  <a:cubicBezTo>
                    <a:pt x="5711698" y="892048"/>
                    <a:pt x="5711698" y="914908"/>
                    <a:pt x="5704078" y="930275"/>
                  </a:cubicBezTo>
                  <a:cubicBezTo>
                    <a:pt x="5696458" y="937895"/>
                    <a:pt x="5681218" y="945515"/>
                    <a:pt x="5673598" y="945515"/>
                  </a:cubicBezTo>
                  <a:cubicBezTo>
                    <a:pt x="5665978" y="945515"/>
                    <a:pt x="5650738" y="937895"/>
                    <a:pt x="5643118" y="930275"/>
                  </a:cubicBezTo>
                  <a:close/>
                  <a:moveTo>
                    <a:pt x="1143889" y="922655"/>
                  </a:moveTo>
                  <a:cubicBezTo>
                    <a:pt x="1128649" y="907415"/>
                    <a:pt x="1128649" y="876935"/>
                    <a:pt x="1143889" y="869188"/>
                  </a:cubicBezTo>
                  <a:cubicBezTo>
                    <a:pt x="1159129" y="853948"/>
                    <a:pt x="1189609" y="853948"/>
                    <a:pt x="1197229" y="869188"/>
                  </a:cubicBezTo>
                  <a:cubicBezTo>
                    <a:pt x="1212469" y="884428"/>
                    <a:pt x="1212469" y="907288"/>
                    <a:pt x="1197229" y="922655"/>
                  </a:cubicBezTo>
                  <a:cubicBezTo>
                    <a:pt x="1189609" y="930275"/>
                    <a:pt x="1181989" y="930275"/>
                    <a:pt x="1174369" y="930275"/>
                  </a:cubicBezTo>
                  <a:cubicBezTo>
                    <a:pt x="1159129" y="930275"/>
                    <a:pt x="1151509" y="930275"/>
                    <a:pt x="1143889" y="922655"/>
                  </a:cubicBezTo>
                  <a:close/>
                  <a:moveTo>
                    <a:pt x="5482971" y="792861"/>
                  </a:moveTo>
                  <a:cubicBezTo>
                    <a:pt x="5467731" y="785241"/>
                    <a:pt x="5467731" y="762381"/>
                    <a:pt x="5475351" y="739394"/>
                  </a:cubicBezTo>
                  <a:cubicBezTo>
                    <a:pt x="5490591" y="724154"/>
                    <a:pt x="5513451" y="724154"/>
                    <a:pt x="5528691" y="739394"/>
                  </a:cubicBezTo>
                  <a:cubicBezTo>
                    <a:pt x="5551551" y="747014"/>
                    <a:pt x="5551551" y="769874"/>
                    <a:pt x="5536311" y="792861"/>
                  </a:cubicBezTo>
                  <a:cubicBezTo>
                    <a:pt x="5528691" y="800481"/>
                    <a:pt x="5521071" y="808101"/>
                    <a:pt x="5505831" y="808101"/>
                  </a:cubicBezTo>
                  <a:cubicBezTo>
                    <a:pt x="5498211" y="808101"/>
                    <a:pt x="5490591" y="800481"/>
                    <a:pt x="5482971" y="792861"/>
                  </a:cubicBezTo>
                  <a:close/>
                  <a:moveTo>
                    <a:pt x="1304036" y="777621"/>
                  </a:moveTo>
                  <a:cubicBezTo>
                    <a:pt x="1296416" y="762381"/>
                    <a:pt x="1296416" y="739521"/>
                    <a:pt x="1311656" y="724154"/>
                  </a:cubicBezTo>
                  <a:cubicBezTo>
                    <a:pt x="1326896" y="716534"/>
                    <a:pt x="1349756" y="716534"/>
                    <a:pt x="1364996" y="731774"/>
                  </a:cubicBezTo>
                  <a:cubicBezTo>
                    <a:pt x="1380236" y="747014"/>
                    <a:pt x="1372616" y="777494"/>
                    <a:pt x="1357376" y="785241"/>
                  </a:cubicBezTo>
                  <a:cubicBezTo>
                    <a:pt x="1349756" y="792861"/>
                    <a:pt x="1342136" y="792861"/>
                    <a:pt x="1334516" y="792861"/>
                  </a:cubicBezTo>
                  <a:cubicBezTo>
                    <a:pt x="1326896" y="792861"/>
                    <a:pt x="1311656" y="792861"/>
                    <a:pt x="1304036" y="777621"/>
                  </a:cubicBezTo>
                  <a:close/>
                  <a:moveTo>
                    <a:pt x="5315204" y="670814"/>
                  </a:moveTo>
                  <a:cubicBezTo>
                    <a:pt x="5299964" y="655574"/>
                    <a:pt x="5292344" y="632714"/>
                    <a:pt x="5307584" y="617347"/>
                  </a:cubicBezTo>
                  <a:cubicBezTo>
                    <a:pt x="5315204" y="602107"/>
                    <a:pt x="5338064" y="594487"/>
                    <a:pt x="5360924" y="609727"/>
                  </a:cubicBezTo>
                  <a:cubicBezTo>
                    <a:pt x="5376164" y="617347"/>
                    <a:pt x="5376164" y="640207"/>
                    <a:pt x="5368544" y="663194"/>
                  </a:cubicBezTo>
                  <a:cubicBezTo>
                    <a:pt x="5360924" y="670814"/>
                    <a:pt x="5345684" y="678434"/>
                    <a:pt x="5338064" y="678434"/>
                  </a:cubicBezTo>
                  <a:cubicBezTo>
                    <a:pt x="5330444" y="678434"/>
                    <a:pt x="5322824" y="678434"/>
                    <a:pt x="5315204" y="670814"/>
                  </a:cubicBezTo>
                  <a:close/>
                  <a:moveTo>
                    <a:pt x="1479423" y="655574"/>
                  </a:moveTo>
                  <a:cubicBezTo>
                    <a:pt x="1464183" y="632714"/>
                    <a:pt x="1471803" y="609854"/>
                    <a:pt x="1487043" y="602107"/>
                  </a:cubicBezTo>
                  <a:cubicBezTo>
                    <a:pt x="1502283" y="586867"/>
                    <a:pt x="1525143" y="594487"/>
                    <a:pt x="1540383" y="609727"/>
                  </a:cubicBezTo>
                  <a:cubicBezTo>
                    <a:pt x="1548003" y="624967"/>
                    <a:pt x="1548003" y="647827"/>
                    <a:pt x="1532763" y="663194"/>
                  </a:cubicBezTo>
                  <a:cubicBezTo>
                    <a:pt x="1525143" y="663194"/>
                    <a:pt x="1517523" y="670814"/>
                    <a:pt x="1509903" y="670814"/>
                  </a:cubicBezTo>
                  <a:cubicBezTo>
                    <a:pt x="1494663" y="670814"/>
                    <a:pt x="1487043" y="663194"/>
                    <a:pt x="1479423" y="655574"/>
                  </a:cubicBezTo>
                  <a:close/>
                  <a:moveTo>
                    <a:pt x="5139817" y="556387"/>
                  </a:moveTo>
                  <a:cubicBezTo>
                    <a:pt x="5116957" y="541147"/>
                    <a:pt x="5109337" y="518287"/>
                    <a:pt x="5124577" y="502920"/>
                  </a:cubicBezTo>
                  <a:cubicBezTo>
                    <a:pt x="5132197" y="487680"/>
                    <a:pt x="5155057" y="480060"/>
                    <a:pt x="5177917" y="487680"/>
                  </a:cubicBezTo>
                  <a:cubicBezTo>
                    <a:pt x="5193157" y="502920"/>
                    <a:pt x="5200777" y="525780"/>
                    <a:pt x="5185537" y="541147"/>
                  </a:cubicBezTo>
                  <a:cubicBezTo>
                    <a:pt x="5185537" y="556387"/>
                    <a:pt x="5170297" y="564007"/>
                    <a:pt x="5155057" y="564007"/>
                  </a:cubicBezTo>
                  <a:cubicBezTo>
                    <a:pt x="5147437" y="564007"/>
                    <a:pt x="5139817" y="556387"/>
                    <a:pt x="5139817" y="556387"/>
                  </a:cubicBezTo>
                  <a:close/>
                  <a:moveTo>
                    <a:pt x="1654810" y="533527"/>
                  </a:moveTo>
                  <a:cubicBezTo>
                    <a:pt x="1647190" y="518287"/>
                    <a:pt x="1654810" y="495427"/>
                    <a:pt x="1670050" y="480060"/>
                  </a:cubicBezTo>
                  <a:cubicBezTo>
                    <a:pt x="1685290" y="472440"/>
                    <a:pt x="1708150" y="480060"/>
                    <a:pt x="1723390" y="495300"/>
                  </a:cubicBezTo>
                  <a:cubicBezTo>
                    <a:pt x="1731010" y="510540"/>
                    <a:pt x="1723390" y="533400"/>
                    <a:pt x="1708150" y="548767"/>
                  </a:cubicBezTo>
                  <a:cubicBezTo>
                    <a:pt x="1700530" y="548767"/>
                    <a:pt x="1692910" y="556387"/>
                    <a:pt x="1685290" y="556387"/>
                  </a:cubicBezTo>
                  <a:cubicBezTo>
                    <a:pt x="1677670" y="556387"/>
                    <a:pt x="1662430" y="548767"/>
                    <a:pt x="1654810" y="533527"/>
                  </a:cubicBezTo>
                  <a:close/>
                  <a:moveTo>
                    <a:pt x="4949190" y="449580"/>
                  </a:moveTo>
                  <a:cubicBezTo>
                    <a:pt x="4933950" y="441960"/>
                    <a:pt x="4926330" y="419100"/>
                    <a:pt x="4933950" y="403860"/>
                  </a:cubicBezTo>
                  <a:cubicBezTo>
                    <a:pt x="4949190" y="381000"/>
                    <a:pt x="4972050" y="373380"/>
                    <a:pt x="4987290" y="381000"/>
                  </a:cubicBezTo>
                  <a:cubicBezTo>
                    <a:pt x="5002530" y="396240"/>
                    <a:pt x="5010150" y="419100"/>
                    <a:pt x="5002530" y="434467"/>
                  </a:cubicBezTo>
                  <a:cubicBezTo>
                    <a:pt x="4994910" y="449707"/>
                    <a:pt x="4979670" y="457327"/>
                    <a:pt x="4972050" y="457327"/>
                  </a:cubicBezTo>
                  <a:cubicBezTo>
                    <a:pt x="4964430" y="457327"/>
                    <a:pt x="4956810" y="457327"/>
                    <a:pt x="4949190" y="449707"/>
                  </a:cubicBezTo>
                  <a:close/>
                  <a:moveTo>
                    <a:pt x="1845437" y="426847"/>
                  </a:moveTo>
                  <a:cubicBezTo>
                    <a:pt x="1830197" y="411607"/>
                    <a:pt x="1837817" y="388747"/>
                    <a:pt x="1860677" y="381127"/>
                  </a:cubicBezTo>
                  <a:cubicBezTo>
                    <a:pt x="1875917" y="365887"/>
                    <a:pt x="1898777" y="373507"/>
                    <a:pt x="1906397" y="396367"/>
                  </a:cubicBezTo>
                  <a:cubicBezTo>
                    <a:pt x="1921637" y="411607"/>
                    <a:pt x="1914017" y="434467"/>
                    <a:pt x="1891157" y="442087"/>
                  </a:cubicBezTo>
                  <a:cubicBezTo>
                    <a:pt x="1891157" y="449707"/>
                    <a:pt x="1883537" y="449707"/>
                    <a:pt x="1875917" y="449707"/>
                  </a:cubicBezTo>
                  <a:cubicBezTo>
                    <a:pt x="1860677" y="449707"/>
                    <a:pt x="1845437" y="442087"/>
                    <a:pt x="1845437" y="426847"/>
                  </a:cubicBezTo>
                  <a:close/>
                  <a:moveTo>
                    <a:pt x="4758563" y="358140"/>
                  </a:moveTo>
                  <a:cubicBezTo>
                    <a:pt x="4743323" y="350520"/>
                    <a:pt x="4735703" y="327660"/>
                    <a:pt x="4743323" y="312420"/>
                  </a:cubicBezTo>
                  <a:cubicBezTo>
                    <a:pt x="4750943" y="289560"/>
                    <a:pt x="4773803" y="281940"/>
                    <a:pt x="4789043" y="289560"/>
                  </a:cubicBezTo>
                  <a:cubicBezTo>
                    <a:pt x="4811903" y="297180"/>
                    <a:pt x="4819523" y="320040"/>
                    <a:pt x="4811903" y="343027"/>
                  </a:cubicBezTo>
                  <a:cubicBezTo>
                    <a:pt x="4804283" y="358267"/>
                    <a:pt x="4789043" y="365887"/>
                    <a:pt x="4773803" y="365887"/>
                  </a:cubicBezTo>
                  <a:cubicBezTo>
                    <a:pt x="4773803" y="365887"/>
                    <a:pt x="4766183" y="365887"/>
                    <a:pt x="4758563" y="358267"/>
                  </a:cubicBezTo>
                  <a:close/>
                  <a:moveTo>
                    <a:pt x="2036064" y="335407"/>
                  </a:moveTo>
                  <a:cubicBezTo>
                    <a:pt x="2028444" y="312547"/>
                    <a:pt x="2036064" y="289687"/>
                    <a:pt x="2051304" y="281940"/>
                  </a:cubicBezTo>
                  <a:cubicBezTo>
                    <a:pt x="2074164" y="274320"/>
                    <a:pt x="2097024" y="281940"/>
                    <a:pt x="2104644" y="304800"/>
                  </a:cubicBezTo>
                  <a:cubicBezTo>
                    <a:pt x="2112264" y="320040"/>
                    <a:pt x="2104644" y="342900"/>
                    <a:pt x="2081784" y="358267"/>
                  </a:cubicBezTo>
                  <a:cubicBezTo>
                    <a:pt x="2081784" y="358267"/>
                    <a:pt x="2074164" y="358267"/>
                    <a:pt x="2066544" y="358267"/>
                  </a:cubicBezTo>
                  <a:cubicBezTo>
                    <a:pt x="2051304" y="358267"/>
                    <a:pt x="2043684" y="350647"/>
                    <a:pt x="2036064" y="335407"/>
                  </a:cubicBezTo>
                  <a:close/>
                  <a:moveTo>
                    <a:pt x="4567809" y="281940"/>
                  </a:moveTo>
                  <a:cubicBezTo>
                    <a:pt x="4544949" y="274320"/>
                    <a:pt x="4537329" y="251460"/>
                    <a:pt x="4544949" y="228473"/>
                  </a:cubicBezTo>
                  <a:cubicBezTo>
                    <a:pt x="4552569" y="213233"/>
                    <a:pt x="4567809" y="205613"/>
                    <a:pt x="4590669" y="213233"/>
                  </a:cubicBezTo>
                  <a:cubicBezTo>
                    <a:pt x="4613529" y="213233"/>
                    <a:pt x="4621149" y="236093"/>
                    <a:pt x="4613529" y="258953"/>
                  </a:cubicBezTo>
                  <a:cubicBezTo>
                    <a:pt x="4605909" y="274193"/>
                    <a:pt x="4590669" y="281813"/>
                    <a:pt x="4575429" y="281813"/>
                  </a:cubicBezTo>
                  <a:cubicBezTo>
                    <a:pt x="4575429" y="281813"/>
                    <a:pt x="4567809" y="281813"/>
                    <a:pt x="4567809" y="281813"/>
                  </a:cubicBezTo>
                  <a:close/>
                  <a:moveTo>
                    <a:pt x="2234311" y="251333"/>
                  </a:moveTo>
                  <a:cubicBezTo>
                    <a:pt x="2226691" y="236093"/>
                    <a:pt x="2234311" y="213233"/>
                    <a:pt x="2257171" y="205613"/>
                  </a:cubicBezTo>
                  <a:cubicBezTo>
                    <a:pt x="2272411" y="197993"/>
                    <a:pt x="2295271" y="205613"/>
                    <a:pt x="2302891" y="228473"/>
                  </a:cubicBezTo>
                  <a:cubicBezTo>
                    <a:pt x="2310511" y="243713"/>
                    <a:pt x="2302891" y="266573"/>
                    <a:pt x="2280031" y="274193"/>
                  </a:cubicBezTo>
                  <a:cubicBezTo>
                    <a:pt x="2280031" y="274193"/>
                    <a:pt x="2272411" y="281813"/>
                    <a:pt x="2272411" y="281813"/>
                  </a:cubicBezTo>
                  <a:cubicBezTo>
                    <a:pt x="2249551" y="281813"/>
                    <a:pt x="2241931" y="266573"/>
                    <a:pt x="2234311" y="251333"/>
                  </a:cubicBezTo>
                  <a:close/>
                  <a:moveTo>
                    <a:pt x="4361942" y="213233"/>
                  </a:moveTo>
                  <a:cubicBezTo>
                    <a:pt x="4346702" y="205613"/>
                    <a:pt x="4331462" y="190373"/>
                    <a:pt x="4339082" y="167513"/>
                  </a:cubicBezTo>
                  <a:cubicBezTo>
                    <a:pt x="4346702" y="144653"/>
                    <a:pt x="4361942" y="137033"/>
                    <a:pt x="4384802" y="144653"/>
                  </a:cubicBezTo>
                  <a:cubicBezTo>
                    <a:pt x="4407662" y="144653"/>
                    <a:pt x="4415282" y="167513"/>
                    <a:pt x="4407662" y="190373"/>
                  </a:cubicBezTo>
                  <a:cubicBezTo>
                    <a:pt x="4407662" y="205613"/>
                    <a:pt x="4392422" y="213233"/>
                    <a:pt x="4377182" y="213233"/>
                  </a:cubicBezTo>
                  <a:cubicBezTo>
                    <a:pt x="4369562" y="213233"/>
                    <a:pt x="4369562" y="213233"/>
                    <a:pt x="4361942" y="213233"/>
                  </a:cubicBezTo>
                  <a:close/>
                  <a:moveTo>
                    <a:pt x="2432558" y="182753"/>
                  </a:moveTo>
                  <a:cubicBezTo>
                    <a:pt x="2432558" y="167513"/>
                    <a:pt x="2440178" y="144653"/>
                    <a:pt x="2463038" y="137033"/>
                  </a:cubicBezTo>
                  <a:cubicBezTo>
                    <a:pt x="2478278" y="129413"/>
                    <a:pt x="2501138" y="144653"/>
                    <a:pt x="2508758" y="159893"/>
                  </a:cubicBezTo>
                  <a:cubicBezTo>
                    <a:pt x="2516378" y="182753"/>
                    <a:pt x="2501138" y="205613"/>
                    <a:pt x="2485898" y="213360"/>
                  </a:cubicBezTo>
                  <a:cubicBezTo>
                    <a:pt x="2478278" y="213360"/>
                    <a:pt x="2478278" y="213360"/>
                    <a:pt x="2470658" y="213360"/>
                  </a:cubicBezTo>
                  <a:cubicBezTo>
                    <a:pt x="2455418" y="213360"/>
                    <a:pt x="2440178" y="198120"/>
                    <a:pt x="2432558" y="182880"/>
                  </a:cubicBezTo>
                  <a:close/>
                  <a:moveTo>
                    <a:pt x="4155948" y="160020"/>
                  </a:moveTo>
                  <a:cubicBezTo>
                    <a:pt x="4140708" y="160020"/>
                    <a:pt x="4125468" y="137160"/>
                    <a:pt x="4133088" y="114300"/>
                  </a:cubicBezTo>
                  <a:cubicBezTo>
                    <a:pt x="4133088" y="91440"/>
                    <a:pt x="4155948" y="83820"/>
                    <a:pt x="4178808" y="83820"/>
                  </a:cubicBezTo>
                  <a:cubicBezTo>
                    <a:pt x="4194048" y="91440"/>
                    <a:pt x="4209288" y="114300"/>
                    <a:pt x="4201668" y="129540"/>
                  </a:cubicBezTo>
                  <a:cubicBezTo>
                    <a:pt x="4201668" y="152400"/>
                    <a:pt x="4186428" y="160020"/>
                    <a:pt x="4163568" y="160020"/>
                  </a:cubicBezTo>
                  <a:cubicBezTo>
                    <a:pt x="4163568" y="160020"/>
                    <a:pt x="4163568" y="160020"/>
                    <a:pt x="4155948" y="160020"/>
                  </a:cubicBezTo>
                  <a:close/>
                  <a:moveTo>
                    <a:pt x="2646045" y="129540"/>
                  </a:moveTo>
                  <a:cubicBezTo>
                    <a:pt x="2638425" y="106680"/>
                    <a:pt x="2653665" y="91440"/>
                    <a:pt x="2668905" y="83820"/>
                  </a:cubicBezTo>
                  <a:cubicBezTo>
                    <a:pt x="2691765" y="76200"/>
                    <a:pt x="2714625" y="91440"/>
                    <a:pt x="2714625" y="114300"/>
                  </a:cubicBezTo>
                  <a:cubicBezTo>
                    <a:pt x="2722245" y="129540"/>
                    <a:pt x="2707005" y="152400"/>
                    <a:pt x="2684145" y="160020"/>
                  </a:cubicBezTo>
                  <a:cubicBezTo>
                    <a:pt x="2684145" y="160020"/>
                    <a:pt x="2684145" y="160020"/>
                    <a:pt x="2676525" y="160020"/>
                  </a:cubicBezTo>
                  <a:cubicBezTo>
                    <a:pt x="2661285" y="160020"/>
                    <a:pt x="2646045" y="144780"/>
                    <a:pt x="2646045" y="129540"/>
                  </a:cubicBezTo>
                  <a:close/>
                  <a:moveTo>
                    <a:pt x="3950081" y="121920"/>
                  </a:moveTo>
                  <a:cubicBezTo>
                    <a:pt x="3927221" y="114300"/>
                    <a:pt x="3919601" y="99060"/>
                    <a:pt x="3919601" y="76200"/>
                  </a:cubicBezTo>
                  <a:cubicBezTo>
                    <a:pt x="3919601" y="53340"/>
                    <a:pt x="3942461" y="45720"/>
                    <a:pt x="3965321" y="45720"/>
                  </a:cubicBezTo>
                  <a:cubicBezTo>
                    <a:pt x="3980561" y="45720"/>
                    <a:pt x="3995801" y="68580"/>
                    <a:pt x="3995801" y="91440"/>
                  </a:cubicBezTo>
                  <a:cubicBezTo>
                    <a:pt x="3988181" y="106680"/>
                    <a:pt x="3972941" y="121920"/>
                    <a:pt x="3957701" y="121920"/>
                  </a:cubicBezTo>
                  <a:cubicBezTo>
                    <a:pt x="3957701" y="121920"/>
                    <a:pt x="3950081" y="121920"/>
                    <a:pt x="3950081" y="121920"/>
                  </a:cubicBezTo>
                  <a:close/>
                  <a:moveTo>
                    <a:pt x="2851912" y="83820"/>
                  </a:moveTo>
                  <a:cubicBezTo>
                    <a:pt x="2851912" y="68580"/>
                    <a:pt x="2867152" y="45720"/>
                    <a:pt x="2882392" y="45720"/>
                  </a:cubicBezTo>
                  <a:cubicBezTo>
                    <a:pt x="2905252" y="38100"/>
                    <a:pt x="2928112" y="53340"/>
                    <a:pt x="2928112" y="76200"/>
                  </a:cubicBezTo>
                  <a:cubicBezTo>
                    <a:pt x="2928112" y="99060"/>
                    <a:pt x="2920492" y="114300"/>
                    <a:pt x="2897632" y="121920"/>
                  </a:cubicBezTo>
                  <a:cubicBezTo>
                    <a:pt x="2897632" y="121920"/>
                    <a:pt x="2890012" y="121920"/>
                    <a:pt x="2890012" y="121920"/>
                  </a:cubicBezTo>
                  <a:cubicBezTo>
                    <a:pt x="2874772" y="121920"/>
                    <a:pt x="2851912" y="106680"/>
                    <a:pt x="2851912" y="83820"/>
                  </a:cubicBezTo>
                  <a:close/>
                  <a:moveTo>
                    <a:pt x="3744087" y="91440"/>
                  </a:moveTo>
                  <a:cubicBezTo>
                    <a:pt x="3721227" y="91440"/>
                    <a:pt x="3705987" y="76200"/>
                    <a:pt x="3705987" y="53340"/>
                  </a:cubicBezTo>
                  <a:cubicBezTo>
                    <a:pt x="3705987" y="30480"/>
                    <a:pt x="3728847" y="15240"/>
                    <a:pt x="3751707" y="15240"/>
                  </a:cubicBezTo>
                  <a:cubicBezTo>
                    <a:pt x="3766947" y="22860"/>
                    <a:pt x="3782187" y="38100"/>
                    <a:pt x="3782187" y="60960"/>
                  </a:cubicBezTo>
                  <a:cubicBezTo>
                    <a:pt x="3782187" y="76200"/>
                    <a:pt x="3766947" y="91440"/>
                    <a:pt x="3744087" y="91440"/>
                  </a:cubicBezTo>
                  <a:close/>
                  <a:moveTo>
                    <a:pt x="3065399" y="60960"/>
                  </a:moveTo>
                  <a:cubicBezTo>
                    <a:pt x="3065399" y="38100"/>
                    <a:pt x="3080639" y="15240"/>
                    <a:pt x="3095879" y="15240"/>
                  </a:cubicBezTo>
                  <a:cubicBezTo>
                    <a:pt x="3118739" y="15240"/>
                    <a:pt x="3141599" y="30480"/>
                    <a:pt x="3141599" y="53340"/>
                  </a:cubicBezTo>
                  <a:cubicBezTo>
                    <a:pt x="3141599" y="68580"/>
                    <a:pt x="3126359" y="91440"/>
                    <a:pt x="3103499" y="91440"/>
                  </a:cubicBezTo>
                  <a:cubicBezTo>
                    <a:pt x="3080639" y="91440"/>
                    <a:pt x="3065399" y="76200"/>
                    <a:pt x="3065399" y="60960"/>
                  </a:cubicBezTo>
                  <a:close/>
                  <a:moveTo>
                    <a:pt x="3530600" y="83820"/>
                  </a:moveTo>
                  <a:cubicBezTo>
                    <a:pt x="3507740" y="76200"/>
                    <a:pt x="3492500" y="60960"/>
                    <a:pt x="3492500" y="38100"/>
                  </a:cubicBezTo>
                  <a:cubicBezTo>
                    <a:pt x="3492500" y="22860"/>
                    <a:pt x="3507740" y="0"/>
                    <a:pt x="3530600" y="7620"/>
                  </a:cubicBezTo>
                  <a:cubicBezTo>
                    <a:pt x="3553460" y="7620"/>
                    <a:pt x="3568700" y="22860"/>
                    <a:pt x="3568700" y="45720"/>
                  </a:cubicBezTo>
                  <a:cubicBezTo>
                    <a:pt x="3568700" y="60960"/>
                    <a:pt x="3553460" y="83820"/>
                    <a:pt x="3530600" y="83820"/>
                  </a:cubicBezTo>
                  <a:close/>
                  <a:moveTo>
                    <a:pt x="3278886" y="45720"/>
                  </a:moveTo>
                  <a:cubicBezTo>
                    <a:pt x="3278886" y="22860"/>
                    <a:pt x="3294126" y="7620"/>
                    <a:pt x="3316986" y="0"/>
                  </a:cubicBezTo>
                  <a:cubicBezTo>
                    <a:pt x="3339846" y="0"/>
                    <a:pt x="3355086" y="22860"/>
                    <a:pt x="3355086" y="38100"/>
                  </a:cubicBezTo>
                  <a:cubicBezTo>
                    <a:pt x="3355086" y="60960"/>
                    <a:pt x="3339846" y="76200"/>
                    <a:pt x="3316986" y="76200"/>
                  </a:cubicBezTo>
                  <a:cubicBezTo>
                    <a:pt x="3294126" y="76200"/>
                    <a:pt x="3278886" y="60960"/>
                    <a:pt x="3278886" y="45720"/>
                  </a:cubicBezTo>
                  <a:close/>
                </a:path>
              </a:pathLst>
            </a:custGeom>
            <a:solidFill>
              <a:srgbClr val="BFBFB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1843347" y="1923204"/>
            <a:ext cx="2023336" cy="2018498"/>
            <a:chOff x="0" y="0"/>
            <a:chExt cx="2409120" cy="240336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09190" cy="2403348"/>
            </a:xfrm>
            <a:custGeom>
              <a:avLst/>
              <a:gdLst/>
              <a:ahLst/>
              <a:cxnLst/>
              <a:rect l="l" t="t" r="r" b="b"/>
              <a:pathLst>
                <a:path w="2409190" h="2403348">
                  <a:moveTo>
                    <a:pt x="0" y="1201674"/>
                  </a:moveTo>
                  <a:cubicBezTo>
                    <a:pt x="0" y="537972"/>
                    <a:pt x="539242" y="0"/>
                    <a:pt x="1204595" y="0"/>
                  </a:cubicBezTo>
                  <a:cubicBezTo>
                    <a:pt x="1869948" y="0"/>
                    <a:pt x="2409190" y="537972"/>
                    <a:pt x="2409190" y="1201674"/>
                  </a:cubicBezTo>
                  <a:cubicBezTo>
                    <a:pt x="2409190" y="1865376"/>
                    <a:pt x="1869948" y="2403348"/>
                    <a:pt x="1204595" y="2403348"/>
                  </a:cubicBezTo>
                  <a:cubicBezTo>
                    <a:pt x="539242" y="2403348"/>
                    <a:pt x="0" y="1865376"/>
                    <a:pt x="0" y="1201674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1794775" y="6625283"/>
            <a:ext cx="1988089" cy="1983335"/>
            <a:chOff x="0" y="0"/>
            <a:chExt cx="2409120" cy="240336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409190" cy="2403348"/>
            </a:xfrm>
            <a:custGeom>
              <a:avLst/>
              <a:gdLst/>
              <a:ahLst/>
              <a:cxnLst/>
              <a:rect l="l" t="t" r="r" b="b"/>
              <a:pathLst>
                <a:path w="2409190" h="2403348">
                  <a:moveTo>
                    <a:pt x="0" y="1201674"/>
                  </a:moveTo>
                  <a:cubicBezTo>
                    <a:pt x="0" y="537972"/>
                    <a:pt x="539242" y="0"/>
                    <a:pt x="1204595" y="0"/>
                  </a:cubicBezTo>
                  <a:cubicBezTo>
                    <a:pt x="1869948" y="0"/>
                    <a:pt x="2409190" y="537972"/>
                    <a:pt x="2409190" y="1201674"/>
                  </a:cubicBezTo>
                  <a:cubicBezTo>
                    <a:pt x="2409190" y="1865376"/>
                    <a:pt x="1869948" y="2403348"/>
                    <a:pt x="1204595" y="2403348"/>
                  </a:cubicBezTo>
                  <a:cubicBezTo>
                    <a:pt x="539242" y="2403348"/>
                    <a:pt x="0" y="1865376"/>
                    <a:pt x="0" y="1201674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1165744" y="7067330"/>
            <a:ext cx="507082" cy="515722"/>
            <a:chOff x="0" y="0"/>
            <a:chExt cx="549360" cy="558720"/>
          </a:xfrm>
        </p:grpSpPr>
        <p:sp>
          <p:nvSpPr>
            <p:cNvPr id="12" name="Freeform 12"/>
            <p:cNvSpPr/>
            <p:nvPr/>
          </p:nvSpPr>
          <p:spPr>
            <a:xfrm>
              <a:off x="38100" y="38100"/>
              <a:ext cx="473075" cy="482473"/>
            </a:xfrm>
            <a:custGeom>
              <a:avLst/>
              <a:gdLst/>
              <a:ahLst/>
              <a:cxnLst/>
              <a:rect l="l" t="t" r="r" b="b"/>
              <a:pathLst>
                <a:path w="473075" h="482473">
                  <a:moveTo>
                    <a:pt x="0" y="241300"/>
                  </a:moveTo>
                  <a:cubicBezTo>
                    <a:pt x="0" y="108077"/>
                    <a:pt x="105918" y="0"/>
                    <a:pt x="236601" y="0"/>
                  </a:cubicBezTo>
                  <a:cubicBezTo>
                    <a:pt x="367284" y="0"/>
                    <a:pt x="473075" y="108077"/>
                    <a:pt x="473075" y="241300"/>
                  </a:cubicBezTo>
                  <a:cubicBezTo>
                    <a:pt x="473075" y="374523"/>
                    <a:pt x="367157" y="482473"/>
                    <a:pt x="236601" y="482473"/>
                  </a:cubicBezTo>
                  <a:cubicBezTo>
                    <a:pt x="106045" y="482473"/>
                    <a:pt x="0" y="374523"/>
                    <a:pt x="0" y="2413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0" y="0"/>
              <a:ext cx="549402" cy="558800"/>
            </a:xfrm>
            <a:custGeom>
              <a:avLst/>
              <a:gdLst/>
              <a:ahLst/>
              <a:cxnLst/>
              <a:rect l="l" t="t" r="r" b="b"/>
              <a:pathLst>
                <a:path w="549402" h="558800">
                  <a:moveTo>
                    <a:pt x="0" y="279400"/>
                  </a:moveTo>
                  <a:cubicBezTo>
                    <a:pt x="0" y="125730"/>
                    <a:pt x="122301" y="0"/>
                    <a:pt x="274701" y="0"/>
                  </a:cubicBezTo>
                  <a:lnTo>
                    <a:pt x="274701" y="38100"/>
                  </a:lnTo>
                  <a:lnTo>
                    <a:pt x="274701" y="0"/>
                  </a:lnTo>
                  <a:cubicBezTo>
                    <a:pt x="427101" y="0"/>
                    <a:pt x="549402" y="125730"/>
                    <a:pt x="549402" y="279400"/>
                  </a:cubicBezTo>
                  <a:lnTo>
                    <a:pt x="511302" y="279400"/>
                  </a:lnTo>
                  <a:lnTo>
                    <a:pt x="549402" y="279400"/>
                  </a:lnTo>
                  <a:cubicBezTo>
                    <a:pt x="549402" y="432943"/>
                    <a:pt x="427101" y="558800"/>
                    <a:pt x="274701" y="558800"/>
                  </a:cubicBezTo>
                  <a:lnTo>
                    <a:pt x="274701" y="520700"/>
                  </a:lnTo>
                  <a:lnTo>
                    <a:pt x="274701" y="558800"/>
                  </a:lnTo>
                  <a:cubicBezTo>
                    <a:pt x="122301" y="558673"/>
                    <a:pt x="0" y="432943"/>
                    <a:pt x="0" y="279400"/>
                  </a:cubicBezTo>
                  <a:lnTo>
                    <a:pt x="38100" y="279400"/>
                  </a:lnTo>
                  <a:lnTo>
                    <a:pt x="76200" y="279400"/>
                  </a:lnTo>
                  <a:lnTo>
                    <a:pt x="38100" y="279400"/>
                  </a:lnTo>
                  <a:lnTo>
                    <a:pt x="0" y="279400"/>
                  </a:lnTo>
                  <a:moveTo>
                    <a:pt x="76327" y="279400"/>
                  </a:moveTo>
                  <a:cubicBezTo>
                    <a:pt x="76327" y="300482"/>
                    <a:pt x="59182" y="317500"/>
                    <a:pt x="38227" y="317500"/>
                  </a:cubicBezTo>
                  <a:cubicBezTo>
                    <a:pt x="17272" y="317500"/>
                    <a:pt x="127" y="300355"/>
                    <a:pt x="127" y="279400"/>
                  </a:cubicBezTo>
                  <a:cubicBezTo>
                    <a:pt x="127" y="258445"/>
                    <a:pt x="17272" y="241300"/>
                    <a:pt x="38227" y="241300"/>
                  </a:cubicBezTo>
                  <a:cubicBezTo>
                    <a:pt x="59182" y="241300"/>
                    <a:pt x="76327" y="258445"/>
                    <a:pt x="76327" y="279400"/>
                  </a:cubicBezTo>
                  <a:cubicBezTo>
                    <a:pt x="76327" y="392303"/>
                    <a:pt x="165862" y="482473"/>
                    <a:pt x="274701" y="482473"/>
                  </a:cubicBezTo>
                  <a:cubicBezTo>
                    <a:pt x="383540" y="482473"/>
                    <a:pt x="473075" y="392176"/>
                    <a:pt x="473075" y="279400"/>
                  </a:cubicBezTo>
                  <a:cubicBezTo>
                    <a:pt x="473075" y="166624"/>
                    <a:pt x="383540" y="76327"/>
                    <a:pt x="274701" y="76327"/>
                  </a:cubicBezTo>
                  <a:lnTo>
                    <a:pt x="274701" y="38100"/>
                  </a:lnTo>
                  <a:lnTo>
                    <a:pt x="274701" y="76200"/>
                  </a:lnTo>
                  <a:cubicBezTo>
                    <a:pt x="165862" y="76327"/>
                    <a:pt x="76327" y="166497"/>
                    <a:pt x="76327" y="279400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1305384" y="7216862"/>
            <a:ext cx="219315" cy="216656"/>
            <a:chOff x="0" y="0"/>
            <a:chExt cx="237600" cy="23472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37490" cy="234696"/>
            </a:xfrm>
            <a:custGeom>
              <a:avLst/>
              <a:gdLst/>
              <a:ahLst/>
              <a:cxnLst/>
              <a:rect l="l" t="t" r="r" b="b"/>
              <a:pathLst>
                <a:path w="237490" h="234696">
                  <a:moveTo>
                    <a:pt x="0" y="117348"/>
                  </a:moveTo>
                  <a:cubicBezTo>
                    <a:pt x="0" y="52578"/>
                    <a:pt x="53213" y="0"/>
                    <a:pt x="118745" y="0"/>
                  </a:cubicBezTo>
                  <a:cubicBezTo>
                    <a:pt x="184277" y="0"/>
                    <a:pt x="237490" y="52578"/>
                    <a:pt x="237490" y="117348"/>
                  </a:cubicBezTo>
                  <a:cubicBezTo>
                    <a:pt x="237490" y="182118"/>
                    <a:pt x="184277" y="234696"/>
                    <a:pt x="118745" y="234696"/>
                  </a:cubicBezTo>
                  <a:cubicBezTo>
                    <a:pt x="53213" y="234696"/>
                    <a:pt x="0" y="182118"/>
                    <a:pt x="0" y="117348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4356013" y="6657693"/>
            <a:ext cx="2011965" cy="2006555"/>
            <a:chOff x="0" y="0"/>
            <a:chExt cx="2409840" cy="240336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409952" cy="2403348"/>
            </a:xfrm>
            <a:custGeom>
              <a:avLst/>
              <a:gdLst/>
              <a:ahLst/>
              <a:cxnLst/>
              <a:rect l="l" t="t" r="r" b="b"/>
              <a:pathLst>
                <a:path w="2409952" h="2403348">
                  <a:moveTo>
                    <a:pt x="0" y="1201674"/>
                  </a:moveTo>
                  <a:cubicBezTo>
                    <a:pt x="0" y="537972"/>
                    <a:pt x="539496" y="0"/>
                    <a:pt x="1204976" y="0"/>
                  </a:cubicBezTo>
                  <a:cubicBezTo>
                    <a:pt x="1870456" y="0"/>
                    <a:pt x="2409952" y="537972"/>
                    <a:pt x="2409952" y="1201674"/>
                  </a:cubicBezTo>
                  <a:cubicBezTo>
                    <a:pt x="2409952" y="1865376"/>
                    <a:pt x="1870456" y="2403348"/>
                    <a:pt x="1204976" y="2403348"/>
                  </a:cubicBezTo>
                  <a:cubicBezTo>
                    <a:pt x="539496" y="2403348"/>
                    <a:pt x="0" y="1865376"/>
                    <a:pt x="0" y="1201674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6682303" y="7067330"/>
            <a:ext cx="507082" cy="515722"/>
            <a:chOff x="0" y="0"/>
            <a:chExt cx="549360" cy="558720"/>
          </a:xfrm>
        </p:grpSpPr>
        <p:sp>
          <p:nvSpPr>
            <p:cNvPr id="19" name="Freeform 19"/>
            <p:cNvSpPr/>
            <p:nvPr/>
          </p:nvSpPr>
          <p:spPr>
            <a:xfrm>
              <a:off x="38100" y="38100"/>
              <a:ext cx="473075" cy="482473"/>
            </a:xfrm>
            <a:custGeom>
              <a:avLst/>
              <a:gdLst/>
              <a:ahLst/>
              <a:cxnLst/>
              <a:rect l="l" t="t" r="r" b="b"/>
              <a:pathLst>
                <a:path w="473075" h="482473">
                  <a:moveTo>
                    <a:pt x="0" y="241300"/>
                  </a:moveTo>
                  <a:cubicBezTo>
                    <a:pt x="0" y="108077"/>
                    <a:pt x="105918" y="0"/>
                    <a:pt x="236601" y="0"/>
                  </a:cubicBezTo>
                  <a:cubicBezTo>
                    <a:pt x="367284" y="0"/>
                    <a:pt x="473075" y="108077"/>
                    <a:pt x="473075" y="241300"/>
                  </a:cubicBezTo>
                  <a:cubicBezTo>
                    <a:pt x="473075" y="374523"/>
                    <a:pt x="367157" y="482473"/>
                    <a:pt x="236601" y="482473"/>
                  </a:cubicBezTo>
                  <a:cubicBezTo>
                    <a:pt x="106045" y="482473"/>
                    <a:pt x="0" y="374523"/>
                    <a:pt x="0" y="2413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0" y="0"/>
              <a:ext cx="549402" cy="558800"/>
            </a:xfrm>
            <a:custGeom>
              <a:avLst/>
              <a:gdLst/>
              <a:ahLst/>
              <a:cxnLst/>
              <a:rect l="l" t="t" r="r" b="b"/>
              <a:pathLst>
                <a:path w="549402" h="558800">
                  <a:moveTo>
                    <a:pt x="0" y="279400"/>
                  </a:moveTo>
                  <a:cubicBezTo>
                    <a:pt x="0" y="125730"/>
                    <a:pt x="122301" y="0"/>
                    <a:pt x="274701" y="0"/>
                  </a:cubicBezTo>
                  <a:lnTo>
                    <a:pt x="274701" y="38100"/>
                  </a:lnTo>
                  <a:lnTo>
                    <a:pt x="274701" y="0"/>
                  </a:lnTo>
                  <a:cubicBezTo>
                    <a:pt x="427101" y="0"/>
                    <a:pt x="549402" y="125730"/>
                    <a:pt x="549402" y="279400"/>
                  </a:cubicBezTo>
                  <a:lnTo>
                    <a:pt x="511302" y="279400"/>
                  </a:lnTo>
                  <a:lnTo>
                    <a:pt x="549402" y="279400"/>
                  </a:lnTo>
                  <a:cubicBezTo>
                    <a:pt x="549402" y="432943"/>
                    <a:pt x="427101" y="558800"/>
                    <a:pt x="274701" y="558800"/>
                  </a:cubicBezTo>
                  <a:lnTo>
                    <a:pt x="274701" y="520700"/>
                  </a:lnTo>
                  <a:lnTo>
                    <a:pt x="274701" y="558800"/>
                  </a:lnTo>
                  <a:cubicBezTo>
                    <a:pt x="122301" y="558673"/>
                    <a:pt x="0" y="432943"/>
                    <a:pt x="0" y="279400"/>
                  </a:cubicBezTo>
                  <a:lnTo>
                    <a:pt x="38100" y="279400"/>
                  </a:lnTo>
                  <a:lnTo>
                    <a:pt x="76200" y="279400"/>
                  </a:lnTo>
                  <a:lnTo>
                    <a:pt x="38100" y="279400"/>
                  </a:lnTo>
                  <a:lnTo>
                    <a:pt x="0" y="279400"/>
                  </a:lnTo>
                  <a:moveTo>
                    <a:pt x="76327" y="279400"/>
                  </a:moveTo>
                  <a:cubicBezTo>
                    <a:pt x="76327" y="300482"/>
                    <a:pt x="59182" y="317500"/>
                    <a:pt x="38227" y="317500"/>
                  </a:cubicBezTo>
                  <a:cubicBezTo>
                    <a:pt x="17272" y="317500"/>
                    <a:pt x="127" y="300355"/>
                    <a:pt x="127" y="279400"/>
                  </a:cubicBezTo>
                  <a:cubicBezTo>
                    <a:pt x="127" y="258445"/>
                    <a:pt x="17272" y="241300"/>
                    <a:pt x="38227" y="241300"/>
                  </a:cubicBezTo>
                  <a:cubicBezTo>
                    <a:pt x="59182" y="241300"/>
                    <a:pt x="76327" y="258445"/>
                    <a:pt x="76327" y="279400"/>
                  </a:cubicBezTo>
                  <a:cubicBezTo>
                    <a:pt x="76327" y="392303"/>
                    <a:pt x="165862" y="482473"/>
                    <a:pt x="274701" y="482473"/>
                  </a:cubicBezTo>
                  <a:cubicBezTo>
                    <a:pt x="383540" y="482473"/>
                    <a:pt x="473075" y="392176"/>
                    <a:pt x="473075" y="279400"/>
                  </a:cubicBezTo>
                  <a:cubicBezTo>
                    <a:pt x="473075" y="166624"/>
                    <a:pt x="383540" y="76327"/>
                    <a:pt x="274701" y="76327"/>
                  </a:cubicBezTo>
                  <a:lnTo>
                    <a:pt x="274701" y="38100"/>
                  </a:lnTo>
                  <a:lnTo>
                    <a:pt x="274701" y="76200"/>
                  </a:lnTo>
                  <a:cubicBezTo>
                    <a:pt x="165862" y="76327"/>
                    <a:pt x="76327" y="166497"/>
                    <a:pt x="76327" y="279400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6825854" y="7216862"/>
            <a:ext cx="219979" cy="216656"/>
            <a:chOff x="0" y="0"/>
            <a:chExt cx="238320" cy="23472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38252" cy="234696"/>
            </a:xfrm>
            <a:custGeom>
              <a:avLst/>
              <a:gdLst/>
              <a:ahLst/>
              <a:cxnLst/>
              <a:rect l="l" t="t" r="r" b="b"/>
              <a:pathLst>
                <a:path w="238252" h="234696">
                  <a:moveTo>
                    <a:pt x="0" y="117348"/>
                  </a:moveTo>
                  <a:cubicBezTo>
                    <a:pt x="0" y="52578"/>
                    <a:pt x="53340" y="0"/>
                    <a:pt x="119126" y="0"/>
                  </a:cubicBezTo>
                  <a:cubicBezTo>
                    <a:pt x="184912" y="0"/>
                    <a:pt x="238252" y="52578"/>
                    <a:pt x="238252" y="117348"/>
                  </a:cubicBezTo>
                  <a:cubicBezTo>
                    <a:pt x="238252" y="182118"/>
                    <a:pt x="184912" y="234696"/>
                    <a:pt x="119126" y="234696"/>
                  </a:cubicBezTo>
                  <a:cubicBezTo>
                    <a:pt x="53340" y="234696"/>
                    <a:pt x="0" y="182118"/>
                    <a:pt x="0" y="117348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4282805" y="1923204"/>
            <a:ext cx="2023941" cy="2018498"/>
            <a:chOff x="0" y="0"/>
            <a:chExt cx="2409840" cy="240336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409952" cy="2403348"/>
            </a:xfrm>
            <a:custGeom>
              <a:avLst/>
              <a:gdLst/>
              <a:ahLst/>
              <a:cxnLst/>
              <a:rect l="l" t="t" r="r" b="b"/>
              <a:pathLst>
                <a:path w="2409952" h="2403348">
                  <a:moveTo>
                    <a:pt x="0" y="1201674"/>
                  </a:moveTo>
                  <a:cubicBezTo>
                    <a:pt x="0" y="537972"/>
                    <a:pt x="539496" y="0"/>
                    <a:pt x="1204976" y="0"/>
                  </a:cubicBezTo>
                  <a:cubicBezTo>
                    <a:pt x="1870456" y="0"/>
                    <a:pt x="2409952" y="537972"/>
                    <a:pt x="2409952" y="1201674"/>
                  </a:cubicBezTo>
                  <a:cubicBezTo>
                    <a:pt x="2409952" y="1865376"/>
                    <a:pt x="1870456" y="2403348"/>
                    <a:pt x="1204976" y="2403348"/>
                  </a:cubicBezTo>
                  <a:cubicBezTo>
                    <a:pt x="539496" y="2403348"/>
                    <a:pt x="0" y="1865376"/>
                    <a:pt x="0" y="1201674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6621070" y="3192970"/>
            <a:ext cx="507082" cy="515722"/>
            <a:chOff x="0" y="0"/>
            <a:chExt cx="549360" cy="558720"/>
          </a:xfrm>
        </p:grpSpPr>
        <p:sp>
          <p:nvSpPr>
            <p:cNvPr id="26" name="Freeform 26"/>
            <p:cNvSpPr/>
            <p:nvPr/>
          </p:nvSpPr>
          <p:spPr>
            <a:xfrm>
              <a:off x="38100" y="38100"/>
              <a:ext cx="473075" cy="482473"/>
            </a:xfrm>
            <a:custGeom>
              <a:avLst/>
              <a:gdLst/>
              <a:ahLst/>
              <a:cxnLst/>
              <a:rect l="l" t="t" r="r" b="b"/>
              <a:pathLst>
                <a:path w="473075" h="482473">
                  <a:moveTo>
                    <a:pt x="0" y="241300"/>
                  </a:moveTo>
                  <a:cubicBezTo>
                    <a:pt x="0" y="108077"/>
                    <a:pt x="105918" y="0"/>
                    <a:pt x="236601" y="0"/>
                  </a:cubicBezTo>
                  <a:cubicBezTo>
                    <a:pt x="367284" y="0"/>
                    <a:pt x="473075" y="108077"/>
                    <a:pt x="473075" y="241300"/>
                  </a:cubicBezTo>
                  <a:cubicBezTo>
                    <a:pt x="473075" y="374523"/>
                    <a:pt x="367157" y="482473"/>
                    <a:pt x="236601" y="482473"/>
                  </a:cubicBezTo>
                  <a:cubicBezTo>
                    <a:pt x="106045" y="482473"/>
                    <a:pt x="0" y="374523"/>
                    <a:pt x="0" y="2413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7" name="Freeform 27"/>
            <p:cNvSpPr/>
            <p:nvPr/>
          </p:nvSpPr>
          <p:spPr>
            <a:xfrm>
              <a:off x="0" y="0"/>
              <a:ext cx="549402" cy="558800"/>
            </a:xfrm>
            <a:custGeom>
              <a:avLst/>
              <a:gdLst/>
              <a:ahLst/>
              <a:cxnLst/>
              <a:rect l="l" t="t" r="r" b="b"/>
              <a:pathLst>
                <a:path w="549402" h="558800">
                  <a:moveTo>
                    <a:pt x="0" y="279400"/>
                  </a:moveTo>
                  <a:cubicBezTo>
                    <a:pt x="0" y="125730"/>
                    <a:pt x="122301" y="0"/>
                    <a:pt x="274701" y="0"/>
                  </a:cubicBezTo>
                  <a:lnTo>
                    <a:pt x="274701" y="38100"/>
                  </a:lnTo>
                  <a:lnTo>
                    <a:pt x="274701" y="0"/>
                  </a:lnTo>
                  <a:cubicBezTo>
                    <a:pt x="427101" y="0"/>
                    <a:pt x="549402" y="125730"/>
                    <a:pt x="549402" y="279400"/>
                  </a:cubicBezTo>
                  <a:lnTo>
                    <a:pt x="511302" y="279400"/>
                  </a:lnTo>
                  <a:lnTo>
                    <a:pt x="549402" y="279400"/>
                  </a:lnTo>
                  <a:cubicBezTo>
                    <a:pt x="549402" y="432943"/>
                    <a:pt x="427101" y="558800"/>
                    <a:pt x="274701" y="558800"/>
                  </a:cubicBezTo>
                  <a:lnTo>
                    <a:pt x="274701" y="520700"/>
                  </a:lnTo>
                  <a:lnTo>
                    <a:pt x="274701" y="558800"/>
                  </a:lnTo>
                  <a:cubicBezTo>
                    <a:pt x="122301" y="558673"/>
                    <a:pt x="0" y="432943"/>
                    <a:pt x="0" y="279400"/>
                  </a:cubicBezTo>
                  <a:lnTo>
                    <a:pt x="38100" y="279400"/>
                  </a:lnTo>
                  <a:lnTo>
                    <a:pt x="76200" y="279400"/>
                  </a:lnTo>
                  <a:lnTo>
                    <a:pt x="38100" y="279400"/>
                  </a:lnTo>
                  <a:lnTo>
                    <a:pt x="0" y="279400"/>
                  </a:lnTo>
                  <a:moveTo>
                    <a:pt x="76327" y="279400"/>
                  </a:moveTo>
                  <a:cubicBezTo>
                    <a:pt x="76327" y="300482"/>
                    <a:pt x="59182" y="317500"/>
                    <a:pt x="38227" y="317500"/>
                  </a:cubicBezTo>
                  <a:cubicBezTo>
                    <a:pt x="17272" y="317500"/>
                    <a:pt x="127" y="300355"/>
                    <a:pt x="127" y="279400"/>
                  </a:cubicBezTo>
                  <a:cubicBezTo>
                    <a:pt x="127" y="258445"/>
                    <a:pt x="17272" y="241300"/>
                    <a:pt x="38227" y="241300"/>
                  </a:cubicBezTo>
                  <a:cubicBezTo>
                    <a:pt x="59182" y="241300"/>
                    <a:pt x="76327" y="258445"/>
                    <a:pt x="76327" y="279400"/>
                  </a:cubicBezTo>
                  <a:cubicBezTo>
                    <a:pt x="76327" y="392303"/>
                    <a:pt x="165862" y="482473"/>
                    <a:pt x="274701" y="482473"/>
                  </a:cubicBezTo>
                  <a:cubicBezTo>
                    <a:pt x="383540" y="482473"/>
                    <a:pt x="473075" y="392176"/>
                    <a:pt x="473075" y="279400"/>
                  </a:cubicBezTo>
                  <a:cubicBezTo>
                    <a:pt x="473075" y="166624"/>
                    <a:pt x="383540" y="76327"/>
                    <a:pt x="274701" y="76327"/>
                  </a:cubicBezTo>
                  <a:lnTo>
                    <a:pt x="274701" y="38100"/>
                  </a:lnTo>
                  <a:lnTo>
                    <a:pt x="274701" y="76200"/>
                  </a:lnTo>
                  <a:cubicBezTo>
                    <a:pt x="165862" y="76327"/>
                    <a:pt x="76327" y="166497"/>
                    <a:pt x="76327" y="279400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28" name="Group 28"/>
          <p:cNvGrpSpPr/>
          <p:nvPr/>
        </p:nvGrpSpPr>
        <p:grpSpPr>
          <a:xfrm>
            <a:off x="11309627" y="3320852"/>
            <a:ext cx="219315" cy="216656"/>
            <a:chOff x="0" y="0"/>
            <a:chExt cx="237600" cy="23472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37490" cy="234696"/>
            </a:xfrm>
            <a:custGeom>
              <a:avLst/>
              <a:gdLst/>
              <a:ahLst/>
              <a:cxnLst/>
              <a:rect l="l" t="t" r="r" b="b"/>
              <a:pathLst>
                <a:path w="237490" h="234696">
                  <a:moveTo>
                    <a:pt x="0" y="117348"/>
                  </a:moveTo>
                  <a:cubicBezTo>
                    <a:pt x="0" y="52578"/>
                    <a:pt x="53213" y="0"/>
                    <a:pt x="118745" y="0"/>
                  </a:cubicBezTo>
                  <a:cubicBezTo>
                    <a:pt x="184277" y="0"/>
                    <a:pt x="237490" y="52578"/>
                    <a:pt x="237490" y="117348"/>
                  </a:cubicBezTo>
                  <a:cubicBezTo>
                    <a:pt x="237490" y="182118"/>
                    <a:pt x="184277" y="234696"/>
                    <a:pt x="118745" y="234696"/>
                  </a:cubicBezTo>
                  <a:cubicBezTo>
                    <a:pt x="53213" y="234696"/>
                    <a:pt x="0" y="182118"/>
                    <a:pt x="0" y="117348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30" name="Group 30"/>
          <p:cNvGrpSpPr/>
          <p:nvPr/>
        </p:nvGrpSpPr>
        <p:grpSpPr>
          <a:xfrm>
            <a:off x="6764954" y="3342503"/>
            <a:ext cx="219315" cy="216656"/>
            <a:chOff x="0" y="0"/>
            <a:chExt cx="237600" cy="23472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237490" cy="234696"/>
            </a:xfrm>
            <a:custGeom>
              <a:avLst/>
              <a:gdLst/>
              <a:ahLst/>
              <a:cxnLst/>
              <a:rect l="l" t="t" r="r" b="b"/>
              <a:pathLst>
                <a:path w="237490" h="234696">
                  <a:moveTo>
                    <a:pt x="0" y="117348"/>
                  </a:moveTo>
                  <a:cubicBezTo>
                    <a:pt x="0" y="52578"/>
                    <a:pt x="53213" y="0"/>
                    <a:pt x="118745" y="0"/>
                  </a:cubicBezTo>
                  <a:cubicBezTo>
                    <a:pt x="184277" y="0"/>
                    <a:pt x="237490" y="52578"/>
                    <a:pt x="237490" y="117348"/>
                  </a:cubicBezTo>
                  <a:cubicBezTo>
                    <a:pt x="237490" y="182118"/>
                    <a:pt x="184277" y="234696"/>
                    <a:pt x="118745" y="234696"/>
                  </a:cubicBezTo>
                  <a:cubicBezTo>
                    <a:pt x="53213" y="234696"/>
                    <a:pt x="0" y="182118"/>
                    <a:pt x="0" y="117348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sp>
        <p:nvSpPr>
          <p:cNvPr id="32" name="Freeform 32"/>
          <p:cNvSpPr/>
          <p:nvPr/>
        </p:nvSpPr>
        <p:spPr>
          <a:xfrm>
            <a:off x="4594938" y="2292049"/>
            <a:ext cx="1408888" cy="1280807"/>
          </a:xfrm>
          <a:custGeom>
            <a:avLst/>
            <a:gdLst/>
            <a:ahLst/>
            <a:cxnLst/>
            <a:rect l="l" t="t" r="r" b="b"/>
            <a:pathLst>
              <a:path w="1408888" h="1280807">
                <a:moveTo>
                  <a:pt x="0" y="0"/>
                </a:moveTo>
                <a:lnTo>
                  <a:pt x="1408888" y="0"/>
                </a:lnTo>
                <a:lnTo>
                  <a:pt x="1408888" y="1280807"/>
                </a:lnTo>
                <a:lnTo>
                  <a:pt x="0" y="12808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3" name="Group 33"/>
          <p:cNvGrpSpPr/>
          <p:nvPr/>
        </p:nvGrpSpPr>
        <p:grpSpPr>
          <a:xfrm>
            <a:off x="7063598" y="3104845"/>
            <a:ext cx="4512106" cy="4512106"/>
            <a:chOff x="0" y="0"/>
            <a:chExt cx="812800" cy="8128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90500" cap="sq">
              <a:solidFill>
                <a:srgbClr val="397D5A"/>
              </a:solidFill>
              <a:prstDash val="solid"/>
              <a:miter/>
            </a:ln>
          </p:spPr>
        </p:sp>
        <p:sp>
          <p:nvSpPr>
            <p:cNvPr id="35" name="TextBox 35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36" name="Freeform 36"/>
          <p:cNvSpPr/>
          <p:nvPr/>
        </p:nvSpPr>
        <p:spPr>
          <a:xfrm>
            <a:off x="8328392" y="4457299"/>
            <a:ext cx="1735539" cy="1807198"/>
          </a:xfrm>
          <a:custGeom>
            <a:avLst/>
            <a:gdLst/>
            <a:ahLst/>
            <a:cxnLst/>
            <a:rect l="l" t="t" r="r" b="b"/>
            <a:pathLst>
              <a:path w="1735539" h="1807198">
                <a:moveTo>
                  <a:pt x="0" y="0"/>
                </a:moveTo>
                <a:lnTo>
                  <a:pt x="1735539" y="0"/>
                </a:lnTo>
                <a:lnTo>
                  <a:pt x="1735539" y="1807198"/>
                </a:lnTo>
                <a:lnTo>
                  <a:pt x="0" y="18071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6322124" y="7754894"/>
            <a:ext cx="4118443" cy="3654183"/>
          </a:xfrm>
          <a:custGeom>
            <a:avLst/>
            <a:gdLst/>
            <a:ahLst/>
            <a:cxnLst/>
            <a:rect l="l" t="t" r="r" b="b"/>
            <a:pathLst>
              <a:path w="4118443" h="3654183">
                <a:moveTo>
                  <a:pt x="0" y="0"/>
                </a:moveTo>
                <a:lnTo>
                  <a:pt x="4118443" y="0"/>
                </a:lnTo>
                <a:lnTo>
                  <a:pt x="4118443" y="3654183"/>
                </a:lnTo>
                <a:lnTo>
                  <a:pt x="0" y="36541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 flipH="1" flipV="1">
            <a:off x="-2059222" y="-408175"/>
            <a:ext cx="4118443" cy="3654183"/>
          </a:xfrm>
          <a:custGeom>
            <a:avLst/>
            <a:gdLst/>
            <a:ahLst/>
            <a:cxnLst/>
            <a:rect l="l" t="t" r="r" b="b"/>
            <a:pathLst>
              <a:path w="4118443" h="3654183">
                <a:moveTo>
                  <a:pt x="4118444" y="3654183"/>
                </a:moveTo>
                <a:lnTo>
                  <a:pt x="0" y="3654183"/>
                </a:lnTo>
                <a:lnTo>
                  <a:pt x="0" y="0"/>
                </a:lnTo>
                <a:lnTo>
                  <a:pt x="4118444" y="0"/>
                </a:lnTo>
                <a:lnTo>
                  <a:pt x="4118444" y="365418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4676112" y="6890876"/>
            <a:ext cx="1371767" cy="1384352"/>
          </a:xfrm>
          <a:custGeom>
            <a:avLst/>
            <a:gdLst/>
            <a:ahLst/>
            <a:cxnLst/>
            <a:rect l="l" t="t" r="r" b="b"/>
            <a:pathLst>
              <a:path w="1371767" h="1384352">
                <a:moveTo>
                  <a:pt x="0" y="0"/>
                </a:moveTo>
                <a:lnTo>
                  <a:pt x="1371767" y="0"/>
                </a:lnTo>
                <a:lnTo>
                  <a:pt x="1371767" y="1384351"/>
                </a:lnTo>
                <a:lnTo>
                  <a:pt x="0" y="13843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12217424" y="2346029"/>
            <a:ext cx="1113139" cy="1172848"/>
          </a:xfrm>
          <a:custGeom>
            <a:avLst/>
            <a:gdLst/>
            <a:ahLst/>
            <a:cxnLst/>
            <a:rect l="l" t="t" r="r" b="b"/>
            <a:pathLst>
              <a:path w="1113139" h="1172848">
                <a:moveTo>
                  <a:pt x="0" y="0"/>
                </a:moveTo>
                <a:lnTo>
                  <a:pt x="1113139" y="0"/>
                </a:lnTo>
                <a:lnTo>
                  <a:pt x="1113139" y="1172848"/>
                </a:lnTo>
                <a:lnTo>
                  <a:pt x="0" y="11728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12116051" y="6959009"/>
            <a:ext cx="1315884" cy="1315884"/>
          </a:xfrm>
          <a:custGeom>
            <a:avLst/>
            <a:gdLst/>
            <a:ahLst/>
            <a:cxnLst/>
            <a:rect l="l" t="t" r="r" b="b"/>
            <a:pathLst>
              <a:path w="1315884" h="1315884">
                <a:moveTo>
                  <a:pt x="0" y="0"/>
                </a:moveTo>
                <a:lnTo>
                  <a:pt x="1315884" y="0"/>
                </a:lnTo>
                <a:lnTo>
                  <a:pt x="1315884" y="1315884"/>
                </a:lnTo>
                <a:lnTo>
                  <a:pt x="0" y="13158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42" name="TextBox 42"/>
          <p:cNvSpPr txBox="1"/>
          <p:nvPr/>
        </p:nvSpPr>
        <p:spPr>
          <a:xfrm>
            <a:off x="12548961" y="4068385"/>
            <a:ext cx="5729077" cy="1659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311"/>
              </a:lnSpc>
              <a:spcBef>
                <a:spcPct val="0"/>
              </a:spcBef>
            </a:pPr>
            <a:r>
              <a:rPr lang="en-US" sz="2400" spc="235" dirty="0" err="1">
                <a:solidFill>
                  <a:srgbClr val="231F20"/>
                </a:solidFill>
                <a:latin typeface="Lora Bold"/>
              </a:rPr>
              <a:t>Видатки</a:t>
            </a:r>
            <a:r>
              <a:rPr lang="en-US" sz="2400" spc="235" dirty="0">
                <a:solidFill>
                  <a:srgbClr val="231F20"/>
                </a:solidFill>
                <a:latin typeface="Lora Bold"/>
              </a:rPr>
              <a:t> з </a:t>
            </a:r>
            <a:r>
              <a:rPr lang="en-US" sz="2400" spc="235" dirty="0" err="1">
                <a:solidFill>
                  <a:srgbClr val="231F20"/>
                </a:solidFill>
                <a:latin typeface="Lora Bold"/>
              </a:rPr>
              <a:t>бюджету</a:t>
            </a:r>
            <a:r>
              <a:rPr lang="en-US" sz="2400" spc="235" dirty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2400" spc="235" dirty="0" err="1">
                <a:solidFill>
                  <a:srgbClr val="231F20"/>
                </a:solidFill>
                <a:latin typeface="Lora Bold"/>
              </a:rPr>
              <a:t>громади</a:t>
            </a:r>
            <a:r>
              <a:rPr lang="en-US" sz="2400" spc="235" dirty="0">
                <a:solidFill>
                  <a:srgbClr val="231F20"/>
                </a:solidFill>
                <a:latin typeface="Lora Bold"/>
              </a:rPr>
              <a:t> </a:t>
            </a:r>
            <a:endParaRPr lang="uk-UA" sz="2400" spc="235" dirty="0" smtClean="0">
              <a:solidFill>
                <a:srgbClr val="231F20"/>
              </a:solidFill>
              <a:latin typeface="Lora Bold"/>
            </a:endParaRPr>
          </a:p>
          <a:p>
            <a:pPr marL="0" lvl="0" indent="0">
              <a:lnSpc>
                <a:spcPts val="3311"/>
              </a:lnSpc>
              <a:spcBef>
                <a:spcPct val="0"/>
              </a:spcBef>
            </a:pPr>
            <a:r>
              <a:rPr lang="en-US" sz="2400" spc="235" dirty="0" err="1" smtClean="0">
                <a:solidFill>
                  <a:srgbClr val="231F20"/>
                </a:solidFill>
                <a:latin typeface="Lora Bold"/>
              </a:rPr>
              <a:t>на</a:t>
            </a:r>
            <a:r>
              <a:rPr lang="en-US" sz="2400" spc="235" dirty="0" smtClean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2400" spc="235" dirty="0" err="1">
                <a:solidFill>
                  <a:srgbClr val="231F20"/>
                </a:solidFill>
                <a:latin typeface="Lora Bold"/>
              </a:rPr>
              <a:t>енергетичні</a:t>
            </a:r>
            <a:r>
              <a:rPr lang="en-US" sz="2400" spc="235" dirty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2400" spc="235" dirty="0" err="1">
                <a:solidFill>
                  <a:srgbClr val="231F20"/>
                </a:solidFill>
                <a:latin typeface="Lora Bold"/>
              </a:rPr>
              <a:t>та</a:t>
            </a:r>
            <a:r>
              <a:rPr lang="en-US" sz="2400" spc="235" dirty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2400" spc="235" dirty="0" err="1">
                <a:solidFill>
                  <a:srgbClr val="231F20"/>
                </a:solidFill>
                <a:latin typeface="Lora Bold"/>
              </a:rPr>
              <a:t>природні</a:t>
            </a:r>
            <a:r>
              <a:rPr lang="en-US" sz="2400" spc="235" dirty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2400" spc="235" dirty="0" err="1">
                <a:solidFill>
                  <a:srgbClr val="231F20"/>
                </a:solidFill>
                <a:latin typeface="Lora Bold"/>
              </a:rPr>
              <a:t>ресурси</a:t>
            </a:r>
            <a:r>
              <a:rPr lang="en-US" sz="2400" spc="235" dirty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2400" spc="235" dirty="0" err="1">
                <a:solidFill>
                  <a:srgbClr val="231F20"/>
                </a:solidFill>
                <a:latin typeface="Lora Bold"/>
              </a:rPr>
              <a:t>зросли</a:t>
            </a:r>
            <a:r>
              <a:rPr lang="en-US" sz="2400" spc="235" dirty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2400" spc="235" dirty="0" err="1">
                <a:solidFill>
                  <a:srgbClr val="231F20"/>
                </a:solidFill>
                <a:latin typeface="Lora Bold"/>
              </a:rPr>
              <a:t>на</a:t>
            </a:r>
            <a:r>
              <a:rPr lang="en-US" sz="2400" spc="235" dirty="0">
                <a:solidFill>
                  <a:srgbClr val="231F20"/>
                </a:solidFill>
                <a:latin typeface="Lora Bold"/>
              </a:rPr>
              <a:t> 10% і </a:t>
            </a:r>
            <a:r>
              <a:rPr lang="en-US" sz="2400" spc="235" dirty="0" err="1">
                <a:solidFill>
                  <a:srgbClr val="231F20"/>
                </a:solidFill>
                <a:latin typeface="Lora Bold"/>
              </a:rPr>
              <a:t>склали</a:t>
            </a:r>
            <a:r>
              <a:rPr lang="en-US" sz="2400" spc="235" dirty="0">
                <a:solidFill>
                  <a:srgbClr val="231F20"/>
                </a:solidFill>
                <a:latin typeface="Lora Bold"/>
              </a:rPr>
              <a:t> 73,7 </a:t>
            </a:r>
            <a:r>
              <a:rPr lang="en-US" sz="2400" spc="235" dirty="0" err="1">
                <a:solidFill>
                  <a:srgbClr val="231F20"/>
                </a:solidFill>
                <a:latin typeface="Lora Bold"/>
              </a:rPr>
              <a:t>млн</a:t>
            </a:r>
            <a:r>
              <a:rPr lang="en-US" sz="2400" spc="235" dirty="0">
                <a:solidFill>
                  <a:srgbClr val="231F20"/>
                </a:solidFill>
                <a:latin typeface="Lora Bold"/>
              </a:rPr>
              <a:t>. </a:t>
            </a:r>
            <a:r>
              <a:rPr lang="en-US" sz="2400" spc="235" dirty="0" err="1">
                <a:solidFill>
                  <a:srgbClr val="231F20"/>
                </a:solidFill>
                <a:latin typeface="Lora Bold"/>
              </a:rPr>
              <a:t>грн</a:t>
            </a:r>
            <a:r>
              <a:rPr lang="en-US" sz="2400" spc="235" dirty="0">
                <a:solidFill>
                  <a:srgbClr val="231F20"/>
                </a:solidFill>
                <a:latin typeface="Lora Bold"/>
              </a:rPr>
              <a:t>.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2721773" y="31539"/>
            <a:ext cx="9246163" cy="1005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280"/>
              </a:lnSpc>
              <a:spcBef>
                <a:spcPct val="0"/>
              </a:spcBef>
            </a:pPr>
            <a:r>
              <a:rPr lang="en-US" sz="6000" spc="588" dirty="0" err="1">
                <a:solidFill>
                  <a:srgbClr val="231F20"/>
                </a:solidFill>
                <a:latin typeface="Lora"/>
              </a:rPr>
              <a:t>Енергетичні</a:t>
            </a:r>
            <a:r>
              <a:rPr lang="en-US" sz="6000" spc="588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6000" spc="588" dirty="0" err="1">
                <a:solidFill>
                  <a:srgbClr val="231F20"/>
                </a:solidFill>
                <a:latin typeface="Lora"/>
              </a:rPr>
              <a:t>ресурси</a:t>
            </a:r>
            <a:endParaRPr lang="en-US" sz="6000" spc="588" dirty="0">
              <a:solidFill>
                <a:srgbClr val="231F20"/>
              </a:solidFill>
              <a:latin typeface="Lora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158140" y="3903614"/>
            <a:ext cx="7031283" cy="21159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3312"/>
              </a:lnSpc>
              <a:spcBef>
                <a:spcPct val="0"/>
              </a:spcBef>
            </a:pPr>
            <a:r>
              <a:rPr lang="en-US" sz="2400" spc="235" dirty="0" err="1">
                <a:solidFill>
                  <a:srgbClr val="231F20"/>
                </a:solidFill>
                <a:latin typeface="Lora Bold"/>
              </a:rPr>
              <a:t>Підвищення</a:t>
            </a:r>
            <a:r>
              <a:rPr lang="en-US" sz="2400" spc="235" dirty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2400" spc="235" dirty="0" err="1">
                <a:solidFill>
                  <a:srgbClr val="231F20"/>
                </a:solidFill>
                <a:latin typeface="Lora Bold"/>
              </a:rPr>
              <a:t>тарифу</a:t>
            </a:r>
            <a:r>
              <a:rPr lang="en-US" sz="2400" spc="235" dirty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2400" spc="235" dirty="0" err="1">
                <a:solidFill>
                  <a:srgbClr val="231F20"/>
                </a:solidFill>
                <a:latin typeface="Lora Bold"/>
              </a:rPr>
              <a:t>для</a:t>
            </a:r>
            <a:r>
              <a:rPr lang="en-US" sz="2400" spc="235" dirty="0">
                <a:solidFill>
                  <a:srgbClr val="231F20"/>
                </a:solidFill>
                <a:latin typeface="Lora Bold"/>
              </a:rPr>
              <a:t> </a:t>
            </a:r>
            <a:endParaRPr lang="uk-UA" sz="2400" spc="235" dirty="0" smtClean="0">
              <a:solidFill>
                <a:srgbClr val="231F20"/>
              </a:solidFill>
              <a:latin typeface="Lora Bold"/>
            </a:endParaRPr>
          </a:p>
          <a:p>
            <a:pPr marL="0" lvl="0" indent="0">
              <a:lnSpc>
                <a:spcPts val="3312"/>
              </a:lnSpc>
              <a:spcBef>
                <a:spcPct val="0"/>
              </a:spcBef>
            </a:pPr>
            <a:r>
              <a:rPr lang="ru-RU" sz="2400" spc="235" dirty="0">
                <a:solidFill>
                  <a:srgbClr val="231F20"/>
                </a:solidFill>
                <a:latin typeface="Lora Bold"/>
              </a:rPr>
              <a:t>п</a:t>
            </a:r>
            <a:r>
              <a:rPr lang="en-US" sz="2400" spc="235" dirty="0" err="1" smtClean="0">
                <a:solidFill>
                  <a:srgbClr val="231F20"/>
                </a:solidFill>
                <a:latin typeface="Lora Bold"/>
              </a:rPr>
              <a:t>ідприємств</a:t>
            </a:r>
            <a:r>
              <a:rPr lang="uk-UA" sz="2400" spc="235" dirty="0" smtClean="0">
                <a:solidFill>
                  <a:srgbClr val="231F20"/>
                </a:solidFill>
                <a:latin typeface="Lora Bold"/>
              </a:rPr>
              <a:t>:</a:t>
            </a:r>
          </a:p>
          <a:p>
            <a:pPr marL="0" lvl="0" indent="0">
              <a:lnSpc>
                <a:spcPts val="3312"/>
              </a:lnSpc>
              <a:spcBef>
                <a:spcPct val="0"/>
              </a:spcBef>
            </a:pPr>
            <a:r>
              <a:rPr lang="en-US" sz="2400" spc="235" dirty="0" err="1" smtClean="0">
                <a:solidFill>
                  <a:srgbClr val="231F20"/>
                </a:solidFill>
                <a:latin typeface="Lora Bold"/>
              </a:rPr>
              <a:t>водопостачанн</a:t>
            </a:r>
            <a:r>
              <a:rPr lang="uk-UA" sz="2400" spc="235" dirty="0" smtClean="0">
                <a:solidFill>
                  <a:srgbClr val="231F20"/>
                </a:solidFill>
                <a:latin typeface="Lora Bold"/>
              </a:rPr>
              <a:t>я</a:t>
            </a:r>
            <a:r>
              <a:rPr lang="en-US" sz="2400" spc="235" dirty="0" smtClean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2400" spc="235" dirty="0" err="1">
                <a:solidFill>
                  <a:srgbClr val="231F20"/>
                </a:solidFill>
                <a:latin typeface="Lora Bold"/>
              </a:rPr>
              <a:t>на</a:t>
            </a:r>
            <a:r>
              <a:rPr lang="en-US" sz="2400" spc="235" dirty="0">
                <a:solidFill>
                  <a:srgbClr val="231F20"/>
                </a:solidFill>
                <a:latin typeface="Lora Bold"/>
              </a:rPr>
              <a:t> 15,3%, </a:t>
            </a:r>
            <a:r>
              <a:rPr lang="en-US" sz="2400" spc="235" dirty="0" err="1" smtClean="0">
                <a:solidFill>
                  <a:srgbClr val="231F20"/>
                </a:solidFill>
                <a:latin typeface="Lora Bold"/>
              </a:rPr>
              <a:t>водовідведенн</a:t>
            </a:r>
            <a:r>
              <a:rPr lang="uk-UA" sz="2400" spc="235" dirty="0" smtClean="0">
                <a:solidFill>
                  <a:srgbClr val="231F20"/>
                </a:solidFill>
                <a:latin typeface="Lora Bold"/>
              </a:rPr>
              <a:t>я</a:t>
            </a:r>
            <a:r>
              <a:rPr lang="en-US" sz="2400" spc="235" dirty="0" smtClean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2400" spc="235" dirty="0" err="1">
                <a:solidFill>
                  <a:srgbClr val="231F20"/>
                </a:solidFill>
                <a:latin typeface="Lora Bold"/>
              </a:rPr>
              <a:t>на</a:t>
            </a:r>
            <a:r>
              <a:rPr lang="en-US" sz="2400" spc="235" dirty="0">
                <a:solidFill>
                  <a:srgbClr val="231F20"/>
                </a:solidFill>
                <a:latin typeface="Lora Bold"/>
              </a:rPr>
              <a:t> 19,6</a:t>
            </a:r>
            <a:r>
              <a:rPr lang="en-US" sz="2400" spc="235" dirty="0" smtClean="0">
                <a:solidFill>
                  <a:srgbClr val="231F20"/>
                </a:solidFill>
                <a:latin typeface="Lora Bold"/>
              </a:rPr>
              <a:t>%,</a:t>
            </a:r>
            <a:endParaRPr lang="uk-UA" sz="2400" spc="235" dirty="0" smtClean="0">
              <a:solidFill>
                <a:srgbClr val="231F20"/>
              </a:solidFill>
              <a:latin typeface="Lora Bold"/>
            </a:endParaRPr>
          </a:p>
          <a:p>
            <a:pPr marL="0" lvl="0" indent="0">
              <a:lnSpc>
                <a:spcPts val="3312"/>
              </a:lnSpc>
              <a:spcBef>
                <a:spcPct val="0"/>
              </a:spcBef>
            </a:pPr>
            <a:r>
              <a:rPr lang="en-US" sz="2400" spc="235" dirty="0" err="1" smtClean="0">
                <a:solidFill>
                  <a:srgbClr val="231F20"/>
                </a:solidFill>
                <a:latin typeface="Lora Bold"/>
              </a:rPr>
              <a:t>електричн</a:t>
            </a:r>
            <a:r>
              <a:rPr lang="uk-UA" sz="2400" spc="235" dirty="0" smtClean="0">
                <a:solidFill>
                  <a:srgbClr val="231F20"/>
                </a:solidFill>
                <a:latin typeface="Lora Bold"/>
              </a:rPr>
              <a:t>а</a:t>
            </a:r>
            <a:r>
              <a:rPr lang="en-US" sz="2400" spc="235" dirty="0" smtClean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2400" spc="235" dirty="0" err="1">
                <a:solidFill>
                  <a:srgbClr val="231F20"/>
                </a:solidFill>
                <a:latin typeface="Lora Bold"/>
              </a:rPr>
              <a:t>енергію</a:t>
            </a:r>
            <a:r>
              <a:rPr lang="en-US" sz="2400" spc="235" dirty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2400" spc="235" dirty="0" err="1">
                <a:solidFill>
                  <a:srgbClr val="231F20"/>
                </a:solidFill>
                <a:latin typeface="Lora Bold"/>
              </a:rPr>
              <a:t>на</a:t>
            </a:r>
            <a:r>
              <a:rPr lang="en-US" sz="2400" spc="235" dirty="0">
                <a:solidFill>
                  <a:srgbClr val="231F20"/>
                </a:solidFill>
                <a:latin typeface="Lora Bold"/>
              </a:rPr>
              <a:t> 9%.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9888332" y="8721398"/>
            <a:ext cx="7195369" cy="1240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311"/>
              </a:lnSpc>
              <a:spcBef>
                <a:spcPct val="0"/>
              </a:spcBef>
            </a:pPr>
            <a:r>
              <a:rPr lang="en-US" sz="2400" spc="235">
                <a:solidFill>
                  <a:srgbClr val="231F20"/>
                </a:solidFill>
                <a:latin typeface="Lora Bold"/>
              </a:rPr>
              <a:t>Споживання електричної енергії бюджетними організаціями за 2023 рік зросло на 22,5 %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219374" y="8721398"/>
            <a:ext cx="7408236" cy="821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311"/>
              </a:lnSpc>
              <a:spcBef>
                <a:spcPct val="0"/>
              </a:spcBef>
            </a:pPr>
            <a:r>
              <a:rPr lang="en-US" sz="2400" spc="235">
                <a:solidFill>
                  <a:srgbClr val="231F20"/>
                </a:solidFill>
                <a:latin typeface="Lora Bold"/>
              </a:rPr>
              <a:t>Збільшення споживання енергоресурсів у звітному році на 5%.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594026" cy="10287000"/>
          </a:xfrm>
          <a:custGeom>
            <a:avLst/>
            <a:gdLst/>
            <a:ahLst/>
            <a:cxnLst/>
            <a:rect l="l" t="t" r="r" b="b"/>
            <a:pathLst>
              <a:path w="18594026" h="10287000">
                <a:moveTo>
                  <a:pt x="0" y="0"/>
                </a:moveTo>
                <a:lnTo>
                  <a:pt x="18594026" y="0"/>
                </a:lnTo>
                <a:lnTo>
                  <a:pt x="1859402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9000"/>
            </a:blip>
            <a:stretch>
              <a:fillRect t="-1026" b="-1026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4000300" y="4740664"/>
            <a:ext cx="7602505" cy="6745495"/>
          </a:xfrm>
          <a:custGeom>
            <a:avLst/>
            <a:gdLst/>
            <a:ahLst/>
            <a:cxnLst/>
            <a:rect l="l" t="t" r="r" b="b"/>
            <a:pathLst>
              <a:path w="7602505" h="6745495">
                <a:moveTo>
                  <a:pt x="7602505" y="0"/>
                </a:moveTo>
                <a:lnTo>
                  <a:pt x="0" y="0"/>
                </a:lnTo>
                <a:lnTo>
                  <a:pt x="0" y="6745496"/>
                </a:lnTo>
                <a:lnTo>
                  <a:pt x="7602505" y="6745496"/>
                </a:lnTo>
                <a:lnTo>
                  <a:pt x="760250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843722" y="366955"/>
            <a:ext cx="7219684" cy="2362200"/>
            <a:chOff x="0" y="0"/>
            <a:chExt cx="1901481" cy="62214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01481" cy="622143"/>
            </a:xfrm>
            <a:custGeom>
              <a:avLst/>
              <a:gdLst/>
              <a:ahLst/>
              <a:cxnLst/>
              <a:rect l="l" t="t" r="r" b="b"/>
              <a:pathLst>
                <a:path w="1901481" h="622143">
                  <a:moveTo>
                    <a:pt x="54689" y="0"/>
                  </a:moveTo>
                  <a:lnTo>
                    <a:pt x="1846792" y="0"/>
                  </a:lnTo>
                  <a:cubicBezTo>
                    <a:pt x="1876996" y="0"/>
                    <a:pt x="1901481" y="24485"/>
                    <a:pt x="1901481" y="54689"/>
                  </a:cubicBezTo>
                  <a:lnTo>
                    <a:pt x="1901481" y="567454"/>
                  </a:lnTo>
                  <a:cubicBezTo>
                    <a:pt x="1901481" y="597658"/>
                    <a:pt x="1876996" y="622143"/>
                    <a:pt x="1846792" y="622143"/>
                  </a:cubicBezTo>
                  <a:lnTo>
                    <a:pt x="54689" y="622143"/>
                  </a:lnTo>
                  <a:cubicBezTo>
                    <a:pt x="24485" y="622143"/>
                    <a:pt x="0" y="597658"/>
                    <a:pt x="0" y="567454"/>
                  </a:cubicBezTo>
                  <a:lnTo>
                    <a:pt x="0" y="54689"/>
                  </a:lnTo>
                  <a:cubicBezTo>
                    <a:pt x="0" y="24485"/>
                    <a:pt x="24485" y="0"/>
                    <a:pt x="54689" y="0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1901481" cy="6792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800"/>
                </a:lnSpc>
              </a:pPr>
              <a:r>
                <a:rPr lang="en-US" sz="6000">
                  <a:solidFill>
                    <a:srgbClr val="FFFFFF"/>
                  </a:solidFill>
                  <a:latin typeface="Lora"/>
                </a:rPr>
                <a:t>Зміцнення правопорядку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297013" y="2871740"/>
            <a:ext cx="8746340" cy="7007299"/>
            <a:chOff x="0" y="0"/>
            <a:chExt cx="2303563" cy="184554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03563" cy="1845544"/>
            </a:xfrm>
            <a:custGeom>
              <a:avLst/>
              <a:gdLst/>
              <a:ahLst/>
              <a:cxnLst/>
              <a:rect l="l" t="t" r="r" b="b"/>
              <a:pathLst>
                <a:path w="2303563" h="1845544">
                  <a:moveTo>
                    <a:pt x="0" y="0"/>
                  </a:moveTo>
                  <a:lnTo>
                    <a:pt x="2303563" y="0"/>
                  </a:lnTo>
                  <a:lnTo>
                    <a:pt x="2303563" y="1845544"/>
                  </a:lnTo>
                  <a:lnTo>
                    <a:pt x="0" y="1845544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2303563" cy="18741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604516" lvl="1" indent="-302258">
                <a:lnSpc>
                  <a:spcPts val="3639"/>
                </a:lnSpc>
                <a:buFont typeface="Arial"/>
                <a:buChar char="•"/>
              </a:pPr>
              <a:r>
                <a:rPr lang="en-US" sz="2799">
                  <a:solidFill>
                    <a:srgbClr val="FFFFFF"/>
                  </a:solidFill>
                  <a:latin typeface="Lora"/>
                </a:rPr>
                <a:t>До Коростенського управління поліції надійшло</a:t>
              </a:r>
              <a:r>
                <a:rPr lang="en-US" sz="2799">
                  <a:solidFill>
                    <a:srgbClr val="FFFFFF"/>
                  </a:solidFill>
                  <a:latin typeface="Lora Bold"/>
                </a:rPr>
                <a:t> 15773 </a:t>
              </a:r>
              <a:r>
                <a:rPr lang="en-US" sz="2799">
                  <a:solidFill>
                    <a:srgbClr val="FFFFFF"/>
                  </a:solidFill>
                  <a:latin typeface="Lora"/>
                </a:rPr>
                <a:t>заяв та повідомлень про вчинені правопорушення та інші події, </a:t>
              </a:r>
              <a:r>
                <a:rPr lang="en-US" sz="2799">
                  <a:solidFill>
                    <a:srgbClr val="FFFFFF"/>
                  </a:solidFill>
                  <a:latin typeface="Lora Bold"/>
                </a:rPr>
                <a:t>4897</a:t>
              </a:r>
              <a:r>
                <a:rPr lang="en-US" sz="2799">
                  <a:solidFill>
                    <a:srgbClr val="FFFFFF"/>
                  </a:solidFill>
                  <a:latin typeface="Lora"/>
                </a:rPr>
                <a:t> з яких містять ознаки кримінальних порушень.</a:t>
              </a:r>
            </a:p>
            <a:p>
              <a:pPr>
                <a:lnSpc>
                  <a:spcPts val="3639"/>
                </a:lnSpc>
              </a:pPr>
              <a:endParaRPr lang="en-US" sz="2799">
                <a:solidFill>
                  <a:srgbClr val="FFFFFF"/>
                </a:solidFill>
                <a:latin typeface="Lora"/>
              </a:endParaRPr>
            </a:p>
            <a:p>
              <a:pPr marL="604516" lvl="1" indent="-302258">
                <a:lnSpc>
                  <a:spcPts val="3639"/>
                </a:lnSpc>
                <a:buFont typeface="Arial"/>
                <a:buChar char="•"/>
              </a:pPr>
              <a:r>
                <a:rPr lang="en-US" sz="2799">
                  <a:solidFill>
                    <a:srgbClr val="FFFFFF"/>
                  </a:solidFill>
                  <a:latin typeface="Lora"/>
                </a:rPr>
                <a:t>Слідчим відділенням Коростенської поліції  </a:t>
              </a:r>
              <a:r>
                <a:rPr lang="en-US" sz="2799">
                  <a:solidFill>
                    <a:srgbClr val="FFFFFF"/>
                  </a:solidFill>
                  <a:latin typeface="Lora Bold"/>
                </a:rPr>
                <a:t>179</a:t>
              </a:r>
              <a:r>
                <a:rPr lang="en-US" sz="2799">
                  <a:solidFill>
                    <a:srgbClr val="FFFFFF"/>
                  </a:solidFill>
                  <a:latin typeface="Lora"/>
                </a:rPr>
                <a:t> особам повідомлено підозри про вчинення </a:t>
              </a:r>
              <a:r>
                <a:rPr lang="en-US" sz="2799">
                  <a:solidFill>
                    <a:srgbClr val="FFFFFF"/>
                  </a:solidFill>
                  <a:latin typeface="Lora Bold"/>
                </a:rPr>
                <a:t>458</a:t>
              </a:r>
              <a:r>
                <a:rPr lang="en-US" sz="2799">
                  <a:solidFill>
                    <a:srgbClr val="FFFFFF"/>
                  </a:solidFill>
                  <a:latin typeface="Lora"/>
                </a:rPr>
                <a:t> кримінальних правопорушень, включаючи злочини минулих років. По злочинам, які були зареєстровані в 2023 році оголошено </a:t>
              </a:r>
              <a:r>
                <a:rPr lang="en-US" sz="2799">
                  <a:solidFill>
                    <a:srgbClr val="FFFFFF"/>
                  </a:solidFill>
                  <a:latin typeface="Lora Bold"/>
                </a:rPr>
                <a:t>281</a:t>
              </a:r>
              <a:r>
                <a:rPr lang="en-US" sz="2799">
                  <a:solidFill>
                    <a:srgbClr val="FFFFFF"/>
                  </a:solidFill>
                  <a:latin typeface="Lora"/>
                </a:rPr>
                <a:t> підозру.</a:t>
              </a:r>
            </a:p>
          </p:txBody>
        </p: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614960" y="7509448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67800" y="1828001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199073" y="347090"/>
            <a:ext cx="6415736" cy="681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48"/>
              </a:lnSpc>
            </a:pPr>
            <a:r>
              <a:rPr lang="en-US" sz="5200" spc="182">
                <a:solidFill>
                  <a:srgbClr val="040506"/>
                </a:solidFill>
                <a:latin typeface="Lora"/>
              </a:rPr>
              <a:t>Цивільний захист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34542" y="2260931"/>
            <a:ext cx="8970327" cy="3252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25"/>
              </a:lnSpc>
            </a:pPr>
            <a:r>
              <a:rPr lang="en-US" sz="2699" spc="264">
                <a:solidFill>
                  <a:srgbClr val="231F20"/>
                </a:solidFill>
                <a:latin typeface="Lora"/>
              </a:rPr>
              <a:t>Проведено: </a:t>
            </a:r>
          </a:p>
          <a:p>
            <a:pPr marL="582928" lvl="1" indent="-291464">
              <a:lnSpc>
                <a:spcPts val="3725"/>
              </a:lnSpc>
              <a:buFont typeface="Arial"/>
              <a:buChar char="•"/>
            </a:pPr>
            <a:r>
              <a:rPr lang="en-US" sz="2699" spc="264">
                <a:solidFill>
                  <a:srgbClr val="231F20"/>
                </a:solidFill>
                <a:latin typeface="Lora"/>
              </a:rPr>
              <a:t>спеціальних об’єктових навчань – 6;</a:t>
            </a:r>
          </a:p>
          <a:p>
            <a:pPr marL="582928" lvl="1" indent="-291464">
              <a:lnSpc>
                <a:spcPts val="3725"/>
              </a:lnSpc>
              <a:buFont typeface="Arial"/>
              <a:buChar char="•"/>
            </a:pPr>
            <a:r>
              <a:rPr lang="en-US" sz="2699" spc="264">
                <a:solidFill>
                  <a:srgbClr val="231F20"/>
                </a:solidFill>
                <a:latin typeface="Lora"/>
              </a:rPr>
              <a:t>спеціальних об’єктових тренувань – 20;</a:t>
            </a:r>
          </a:p>
          <a:p>
            <a:pPr marL="582928" lvl="1" indent="-291464">
              <a:lnSpc>
                <a:spcPts val="3725"/>
              </a:lnSpc>
              <a:buFont typeface="Arial"/>
              <a:buChar char="•"/>
            </a:pPr>
            <a:r>
              <a:rPr lang="en-US" sz="2699" spc="264">
                <a:solidFill>
                  <a:srgbClr val="231F20"/>
                </a:solidFill>
                <a:latin typeface="Lora"/>
              </a:rPr>
              <a:t>перевірка готовності комунальної рятувальної служби на воді;</a:t>
            </a:r>
          </a:p>
          <a:p>
            <a:pPr marL="582928" lvl="1" indent="-291464">
              <a:lnSpc>
                <a:spcPts val="3725"/>
              </a:lnSpc>
              <a:buFont typeface="Arial"/>
              <a:buChar char="•"/>
            </a:pPr>
            <a:r>
              <a:rPr lang="en-US" sz="2699" spc="264">
                <a:solidFill>
                  <a:srgbClr val="231F20"/>
                </a:solidFill>
                <a:latin typeface="Lora"/>
              </a:rPr>
              <a:t>Проведені заняття зі старостами громади з питань евакуації населення.</a:t>
            </a:r>
          </a:p>
        </p:txBody>
      </p:sp>
      <p:sp>
        <p:nvSpPr>
          <p:cNvPr id="7" name="Freeform 7"/>
          <p:cNvSpPr/>
          <p:nvPr/>
        </p:nvSpPr>
        <p:spPr>
          <a:xfrm>
            <a:off x="9446112" y="2693412"/>
            <a:ext cx="8401700" cy="6087221"/>
          </a:xfrm>
          <a:custGeom>
            <a:avLst/>
            <a:gdLst/>
            <a:ahLst/>
            <a:cxnLst/>
            <a:rect l="l" t="t" r="r" b="b"/>
            <a:pathLst>
              <a:path w="8401700" h="6087221">
                <a:moveTo>
                  <a:pt x="0" y="0"/>
                </a:moveTo>
                <a:lnTo>
                  <a:pt x="8401700" y="0"/>
                </a:lnTo>
                <a:lnTo>
                  <a:pt x="8401700" y="6087221"/>
                </a:lnTo>
                <a:lnTo>
                  <a:pt x="0" y="60872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28804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656078" y="6228223"/>
            <a:ext cx="8276058" cy="28469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25"/>
              </a:lnSpc>
            </a:pPr>
            <a:r>
              <a:rPr lang="en-US" sz="2699" spc="264" dirty="0" err="1">
                <a:solidFill>
                  <a:srgbClr val="231F20"/>
                </a:solidFill>
                <a:latin typeface="Lora"/>
              </a:rPr>
              <a:t>На</a:t>
            </a:r>
            <a:r>
              <a:rPr lang="en-US" sz="2699" spc="26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699" spc="264" dirty="0" err="1">
                <a:solidFill>
                  <a:srgbClr val="231F20"/>
                </a:solidFill>
                <a:latin typeface="Lora"/>
              </a:rPr>
              <a:t>території</a:t>
            </a:r>
            <a:r>
              <a:rPr lang="en-US" sz="2699" spc="26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699" spc="264" dirty="0" err="1">
                <a:solidFill>
                  <a:srgbClr val="231F20"/>
                </a:solidFill>
                <a:latin typeface="Lora"/>
              </a:rPr>
              <a:t>громади</a:t>
            </a:r>
            <a:r>
              <a:rPr lang="en-US" sz="2699" spc="26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699" spc="264" dirty="0" err="1">
                <a:solidFill>
                  <a:srgbClr val="231F20"/>
                </a:solidFill>
                <a:latin typeface="Lora"/>
              </a:rPr>
              <a:t>виникло</a:t>
            </a:r>
            <a:r>
              <a:rPr lang="en-US" sz="2699" spc="264" dirty="0">
                <a:solidFill>
                  <a:srgbClr val="231F20"/>
                </a:solidFill>
                <a:latin typeface="Lora"/>
              </a:rPr>
              <a:t> 344 </a:t>
            </a:r>
            <a:r>
              <a:rPr lang="en-US" sz="2699" spc="264" dirty="0" err="1">
                <a:solidFill>
                  <a:srgbClr val="231F20"/>
                </a:solidFill>
                <a:latin typeface="Lora"/>
              </a:rPr>
              <a:t>події</a:t>
            </a:r>
            <a:r>
              <a:rPr lang="en-US" sz="2699" spc="264" dirty="0" smtClean="0">
                <a:solidFill>
                  <a:srgbClr val="231F20"/>
                </a:solidFill>
                <a:latin typeface="Lora"/>
              </a:rPr>
              <a:t>,</a:t>
            </a:r>
            <a:endParaRPr lang="uk-UA" sz="2699" spc="264" dirty="0" smtClean="0">
              <a:solidFill>
                <a:srgbClr val="231F20"/>
              </a:solidFill>
              <a:latin typeface="Lora"/>
            </a:endParaRPr>
          </a:p>
          <a:p>
            <a:pPr>
              <a:lnSpc>
                <a:spcPts val="3725"/>
              </a:lnSpc>
            </a:pPr>
            <a:r>
              <a:rPr lang="en-US" sz="2699" spc="264" dirty="0" smtClean="0">
                <a:solidFill>
                  <a:srgbClr val="231F20"/>
                </a:solidFill>
                <a:latin typeface="Lora"/>
              </a:rPr>
              <a:t>в </a:t>
            </a:r>
            <a:r>
              <a:rPr lang="en-US" sz="2699" spc="264" dirty="0" err="1">
                <a:solidFill>
                  <a:srgbClr val="231F20"/>
                </a:solidFill>
                <a:latin typeface="Lora"/>
              </a:rPr>
              <a:t>яких</a:t>
            </a:r>
            <a:r>
              <a:rPr lang="en-US" sz="2699" spc="26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699" spc="264" dirty="0" err="1">
                <a:solidFill>
                  <a:srgbClr val="231F20"/>
                </a:solidFill>
                <a:latin typeface="Lora"/>
              </a:rPr>
              <a:t>загинуло</a:t>
            </a:r>
            <a:r>
              <a:rPr lang="en-US" sz="2699" spc="264" dirty="0">
                <a:solidFill>
                  <a:srgbClr val="231F20"/>
                </a:solidFill>
                <a:latin typeface="Lora"/>
              </a:rPr>
              <a:t> 18 </a:t>
            </a:r>
            <a:r>
              <a:rPr lang="en-US" sz="2699" spc="264" dirty="0" err="1">
                <a:solidFill>
                  <a:srgbClr val="231F20"/>
                </a:solidFill>
                <a:latin typeface="Lora"/>
              </a:rPr>
              <a:t>осіб</a:t>
            </a:r>
            <a:r>
              <a:rPr lang="en-US" sz="2699" spc="264" dirty="0">
                <a:solidFill>
                  <a:srgbClr val="231F20"/>
                </a:solidFill>
                <a:latin typeface="Lora"/>
              </a:rPr>
              <a:t>: </a:t>
            </a:r>
          </a:p>
          <a:p>
            <a:pPr marL="582928" lvl="1" indent="-291464">
              <a:lnSpc>
                <a:spcPts val="3725"/>
              </a:lnSpc>
              <a:buFont typeface="Arial"/>
              <a:buChar char="•"/>
            </a:pPr>
            <a:r>
              <a:rPr lang="en-US" sz="2699" spc="264" dirty="0" err="1">
                <a:solidFill>
                  <a:srgbClr val="231F20"/>
                </a:solidFill>
                <a:latin typeface="Lora"/>
              </a:rPr>
              <a:t>пожежі</a:t>
            </a:r>
            <a:r>
              <a:rPr lang="en-US" sz="2699" spc="264" dirty="0">
                <a:solidFill>
                  <a:srgbClr val="231F20"/>
                </a:solidFill>
                <a:latin typeface="Lora"/>
              </a:rPr>
              <a:t>, </a:t>
            </a:r>
            <a:r>
              <a:rPr lang="en-US" sz="2699" spc="264" dirty="0" err="1">
                <a:solidFill>
                  <a:srgbClr val="231F20"/>
                </a:solidFill>
                <a:latin typeface="Lora"/>
              </a:rPr>
              <a:t>вибухи</a:t>
            </a:r>
            <a:r>
              <a:rPr lang="en-US" sz="2699" spc="264" dirty="0">
                <a:solidFill>
                  <a:srgbClr val="231F20"/>
                </a:solidFill>
                <a:latin typeface="Lora"/>
              </a:rPr>
              <a:t>: 2 </a:t>
            </a:r>
            <a:r>
              <a:rPr lang="en-US" sz="2699" spc="264" dirty="0" err="1">
                <a:solidFill>
                  <a:srgbClr val="231F20"/>
                </a:solidFill>
                <a:latin typeface="Lora"/>
              </a:rPr>
              <a:t>особи</a:t>
            </a:r>
            <a:r>
              <a:rPr lang="en-US" sz="2699" spc="264" dirty="0">
                <a:solidFill>
                  <a:srgbClr val="231F20"/>
                </a:solidFill>
                <a:latin typeface="Lora"/>
              </a:rPr>
              <a:t>;</a:t>
            </a:r>
          </a:p>
          <a:p>
            <a:pPr marL="582928" lvl="1" indent="-291464">
              <a:lnSpc>
                <a:spcPts val="3725"/>
              </a:lnSpc>
              <a:buFont typeface="Arial"/>
              <a:buChar char="•"/>
            </a:pPr>
            <a:r>
              <a:rPr lang="en-US" sz="2699" spc="264" dirty="0" err="1">
                <a:solidFill>
                  <a:srgbClr val="231F20"/>
                </a:solidFill>
                <a:latin typeface="Lora"/>
              </a:rPr>
              <a:t>на</a:t>
            </a:r>
            <a:r>
              <a:rPr lang="en-US" sz="2699" spc="26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699" spc="264" dirty="0" err="1">
                <a:solidFill>
                  <a:srgbClr val="231F20"/>
                </a:solidFill>
                <a:latin typeface="Lora"/>
              </a:rPr>
              <a:t>воді</a:t>
            </a:r>
            <a:r>
              <a:rPr lang="en-US" sz="2699" spc="264" dirty="0">
                <a:solidFill>
                  <a:srgbClr val="231F20"/>
                </a:solidFill>
                <a:latin typeface="Lora"/>
              </a:rPr>
              <a:t>: 2 </a:t>
            </a:r>
            <a:r>
              <a:rPr lang="en-US" sz="2699" spc="264" dirty="0" err="1">
                <a:solidFill>
                  <a:srgbClr val="231F20"/>
                </a:solidFill>
                <a:latin typeface="Lora"/>
              </a:rPr>
              <a:t>особи</a:t>
            </a:r>
            <a:r>
              <a:rPr lang="en-US" sz="2699" spc="264" dirty="0">
                <a:solidFill>
                  <a:srgbClr val="231F20"/>
                </a:solidFill>
                <a:latin typeface="Lora"/>
              </a:rPr>
              <a:t>;</a:t>
            </a:r>
          </a:p>
          <a:p>
            <a:pPr marL="582928" lvl="1" indent="-291464">
              <a:lnSpc>
                <a:spcPts val="3725"/>
              </a:lnSpc>
              <a:buFont typeface="Arial"/>
              <a:buChar char="•"/>
            </a:pPr>
            <a:r>
              <a:rPr lang="en-US" sz="2699" spc="264" dirty="0">
                <a:solidFill>
                  <a:srgbClr val="231F20"/>
                </a:solidFill>
                <a:latin typeface="Lora"/>
              </a:rPr>
              <a:t>ДТП: 7 </a:t>
            </a:r>
            <a:r>
              <a:rPr lang="en-US" sz="2699" spc="264" dirty="0" err="1">
                <a:solidFill>
                  <a:srgbClr val="231F20"/>
                </a:solidFill>
                <a:latin typeface="Lora"/>
              </a:rPr>
              <a:t>осіб</a:t>
            </a:r>
            <a:r>
              <a:rPr lang="en-US" sz="2699" spc="264" dirty="0">
                <a:solidFill>
                  <a:srgbClr val="231F20"/>
                </a:solidFill>
                <a:latin typeface="Lora"/>
              </a:rPr>
              <a:t>;</a:t>
            </a:r>
          </a:p>
          <a:p>
            <a:pPr marL="582928" lvl="1" indent="-291464">
              <a:lnSpc>
                <a:spcPts val="3725"/>
              </a:lnSpc>
              <a:buFont typeface="Arial"/>
              <a:buChar char="•"/>
            </a:pPr>
            <a:r>
              <a:rPr lang="en-US" sz="2699" spc="264" dirty="0" err="1">
                <a:solidFill>
                  <a:srgbClr val="231F20"/>
                </a:solidFill>
                <a:latin typeface="Lora"/>
              </a:rPr>
              <a:t>при</a:t>
            </a:r>
            <a:r>
              <a:rPr lang="en-US" sz="2699" spc="26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699" spc="264" dirty="0" err="1">
                <a:solidFill>
                  <a:srgbClr val="231F20"/>
                </a:solidFill>
                <a:latin typeface="Lora"/>
              </a:rPr>
              <a:t>інших</a:t>
            </a:r>
            <a:r>
              <a:rPr lang="en-US" sz="2699" spc="26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699" spc="264" dirty="0" err="1">
                <a:solidFill>
                  <a:srgbClr val="231F20"/>
                </a:solidFill>
                <a:latin typeface="Lora"/>
              </a:rPr>
              <a:t>подіях</a:t>
            </a:r>
            <a:r>
              <a:rPr lang="en-US" sz="2699" spc="264" dirty="0">
                <a:solidFill>
                  <a:srgbClr val="231F20"/>
                </a:solidFill>
                <a:latin typeface="Lora"/>
              </a:rPr>
              <a:t>: 5 </a:t>
            </a:r>
            <a:r>
              <a:rPr lang="en-US" sz="2699" spc="264" dirty="0" err="1">
                <a:solidFill>
                  <a:srgbClr val="231F20"/>
                </a:solidFill>
                <a:latin typeface="Lora"/>
              </a:rPr>
              <a:t>осіб</a:t>
            </a:r>
            <a:r>
              <a:rPr lang="en-US" sz="2699" spc="264" dirty="0">
                <a:solidFill>
                  <a:srgbClr val="231F20"/>
                </a:solidFill>
                <a:latin typeface="Lora"/>
              </a:rPr>
              <a:t>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-1720519"/>
            <a:ext cx="39624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0" y="7969758"/>
            <a:ext cx="39624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reeform 2"/>
          <p:cNvSpPr/>
          <p:nvPr/>
        </p:nvSpPr>
        <p:spPr>
          <a:xfrm>
            <a:off x="264461" y="400976"/>
            <a:ext cx="7508875" cy="9412977"/>
          </a:xfrm>
          <a:custGeom>
            <a:avLst/>
            <a:gdLst/>
            <a:ahLst/>
            <a:cxnLst/>
            <a:rect l="l" t="t" r="r" b="b"/>
            <a:pathLst>
              <a:path w="7508875" h="9412977">
                <a:moveTo>
                  <a:pt x="0" y="0"/>
                </a:moveTo>
                <a:lnTo>
                  <a:pt x="7508875" y="0"/>
                </a:lnTo>
                <a:lnTo>
                  <a:pt x="7508875" y="9412977"/>
                </a:lnTo>
                <a:lnTo>
                  <a:pt x="0" y="94129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977" r="-2416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08443" y="8947217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1" y="0"/>
                </a:lnTo>
                <a:lnTo>
                  <a:pt x="3806571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8192436" y="383857"/>
            <a:ext cx="7635612" cy="718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45"/>
              </a:lnSpc>
            </a:pPr>
            <a:r>
              <a:rPr lang="en-US" sz="5500" spc="192">
                <a:solidFill>
                  <a:srgbClr val="040506"/>
                </a:solidFill>
                <a:latin typeface="Lora"/>
              </a:rPr>
              <a:t>Цифровий розвиток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219565" y="1665300"/>
            <a:ext cx="9039735" cy="4841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63"/>
              </a:lnSpc>
            </a:pPr>
            <a:r>
              <a:rPr lang="en-US" sz="2799" spc="274" dirty="0" err="1">
                <a:solidFill>
                  <a:srgbClr val="231F20"/>
                </a:solidFill>
                <a:latin typeface="Lora"/>
              </a:rPr>
              <a:t>Проведено</a:t>
            </a:r>
            <a:r>
              <a:rPr lang="en-US" sz="2799" spc="27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799" spc="274" dirty="0" err="1">
                <a:solidFill>
                  <a:srgbClr val="231F20"/>
                </a:solidFill>
                <a:latin typeface="Lora"/>
              </a:rPr>
              <a:t>оновлення</a:t>
            </a:r>
            <a:r>
              <a:rPr lang="en-US" sz="2799" spc="27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799" spc="274" dirty="0" err="1">
                <a:solidFill>
                  <a:srgbClr val="231F20"/>
                </a:solidFill>
                <a:latin typeface="Lora"/>
              </a:rPr>
              <a:t>всіх</a:t>
            </a:r>
            <a:r>
              <a:rPr lang="en-US" sz="2799" spc="27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799" spc="274" dirty="0" err="1">
                <a:solidFill>
                  <a:srgbClr val="231F20"/>
                </a:solidFill>
                <a:latin typeface="Lora"/>
              </a:rPr>
              <a:t>наборів</a:t>
            </a:r>
            <a:r>
              <a:rPr lang="en-US" sz="2799" spc="27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799" spc="274" dirty="0" err="1">
                <a:solidFill>
                  <a:srgbClr val="231F20"/>
                </a:solidFill>
                <a:latin typeface="Lora"/>
              </a:rPr>
              <a:t>відкритих</a:t>
            </a:r>
            <a:r>
              <a:rPr lang="en-US" sz="2799" spc="27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799" spc="274" dirty="0" err="1">
                <a:solidFill>
                  <a:srgbClr val="231F20"/>
                </a:solidFill>
                <a:latin typeface="Lora"/>
              </a:rPr>
              <a:t>даних</a:t>
            </a:r>
            <a:r>
              <a:rPr lang="en-US" sz="2799" spc="27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799" spc="274" dirty="0" err="1">
                <a:solidFill>
                  <a:srgbClr val="231F20"/>
                </a:solidFill>
                <a:latin typeface="Lora"/>
              </a:rPr>
              <a:t>розпорядником</a:t>
            </a:r>
            <a:r>
              <a:rPr lang="en-US" sz="2799" spc="27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799" spc="274" dirty="0" err="1">
                <a:solidFill>
                  <a:srgbClr val="231F20"/>
                </a:solidFill>
                <a:latin typeface="Lora"/>
              </a:rPr>
              <a:t>яких</a:t>
            </a:r>
            <a:r>
              <a:rPr lang="en-US" sz="2799" spc="274" dirty="0">
                <a:solidFill>
                  <a:srgbClr val="231F20"/>
                </a:solidFill>
                <a:latin typeface="Lora"/>
              </a:rPr>
              <a:t> є </a:t>
            </a:r>
            <a:r>
              <a:rPr lang="en-US" sz="2799" spc="274" dirty="0" err="1">
                <a:solidFill>
                  <a:srgbClr val="231F20"/>
                </a:solidFill>
                <a:latin typeface="Lora"/>
              </a:rPr>
              <a:t>виконавчий</a:t>
            </a:r>
            <a:r>
              <a:rPr lang="en-US" sz="2799" spc="27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799" spc="274" dirty="0" err="1">
                <a:solidFill>
                  <a:srgbClr val="231F20"/>
                </a:solidFill>
                <a:latin typeface="Lora"/>
              </a:rPr>
              <a:t>комітет</a:t>
            </a:r>
            <a:r>
              <a:rPr lang="en-US" sz="2799" spc="27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799" spc="274" dirty="0" err="1">
                <a:solidFill>
                  <a:srgbClr val="231F20"/>
                </a:solidFill>
                <a:latin typeface="Lora"/>
              </a:rPr>
              <a:t>на</a:t>
            </a:r>
            <a:r>
              <a:rPr lang="en-US" sz="2799" spc="27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799" spc="274" dirty="0" err="1">
                <a:solidFill>
                  <a:srgbClr val="231F20"/>
                </a:solidFill>
                <a:latin typeface="Lora"/>
              </a:rPr>
              <a:t>порталі</a:t>
            </a:r>
            <a:r>
              <a:rPr lang="en-US" sz="2799" spc="274" dirty="0">
                <a:solidFill>
                  <a:srgbClr val="231F20"/>
                </a:solidFill>
                <a:latin typeface="Lora"/>
              </a:rPr>
              <a:t> https://data.gov.ua/, з </a:t>
            </a:r>
            <a:r>
              <a:rPr lang="en-US" sz="2799" spc="274" dirty="0" err="1">
                <a:solidFill>
                  <a:srgbClr val="231F20"/>
                </a:solidFill>
                <a:latin typeface="Lora"/>
              </a:rPr>
              <a:t>метою</a:t>
            </a:r>
            <a:r>
              <a:rPr lang="en-US" sz="2799" spc="27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799" spc="274" dirty="0" err="1">
                <a:solidFill>
                  <a:srgbClr val="231F20"/>
                </a:solidFill>
                <a:latin typeface="Lora"/>
              </a:rPr>
              <a:t>актуалізації</a:t>
            </a:r>
            <a:r>
              <a:rPr lang="en-US" sz="2799" spc="27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799" spc="274" dirty="0" err="1">
                <a:solidFill>
                  <a:srgbClr val="231F20"/>
                </a:solidFill>
                <a:latin typeface="Lora"/>
              </a:rPr>
              <a:t>даних</a:t>
            </a:r>
            <a:r>
              <a:rPr lang="en-US" sz="2799" spc="274" dirty="0">
                <a:solidFill>
                  <a:srgbClr val="231F20"/>
                </a:solidFill>
                <a:latin typeface="Lora"/>
              </a:rPr>
              <a:t>.</a:t>
            </a:r>
          </a:p>
          <a:p>
            <a:pPr>
              <a:lnSpc>
                <a:spcPts val="3863"/>
              </a:lnSpc>
            </a:pPr>
            <a:r>
              <a:rPr lang="en-US" sz="2799" spc="274" dirty="0">
                <a:solidFill>
                  <a:srgbClr val="231F20"/>
                </a:solidFill>
                <a:latin typeface="Lora"/>
              </a:rPr>
              <a:t> </a:t>
            </a:r>
          </a:p>
          <a:p>
            <a:pPr>
              <a:lnSpc>
                <a:spcPts val="3863"/>
              </a:lnSpc>
            </a:pPr>
            <a:r>
              <a:rPr lang="en-US" sz="2799" spc="274" dirty="0" err="1">
                <a:solidFill>
                  <a:srgbClr val="231F20"/>
                </a:solidFill>
                <a:latin typeface="Lora"/>
              </a:rPr>
              <a:t>Проведено</a:t>
            </a:r>
            <a:r>
              <a:rPr lang="en-US" sz="2799" spc="27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799" spc="274" dirty="0" err="1">
                <a:solidFill>
                  <a:srgbClr val="231F20"/>
                </a:solidFill>
                <a:latin typeface="Lora"/>
              </a:rPr>
              <a:t>модернізацію</a:t>
            </a:r>
            <a:r>
              <a:rPr lang="en-US" sz="2799" spc="274" dirty="0">
                <a:solidFill>
                  <a:srgbClr val="231F20"/>
                </a:solidFill>
                <a:latin typeface="Lora"/>
              </a:rPr>
              <a:t> СЕГ «ГОЛОС» з </a:t>
            </a:r>
            <a:r>
              <a:rPr lang="en-US" sz="2799" spc="274" dirty="0" err="1">
                <a:solidFill>
                  <a:srgbClr val="231F20"/>
                </a:solidFill>
                <a:latin typeface="Lora"/>
              </a:rPr>
              <a:t>можливістю</a:t>
            </a:r>
            <a:r>
              <a:rPr lang="en-US" sz="2799" spc="27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799" spc="274" dirty="0" err="1">
                <a:solidFill>
                  <a:srgbClr val="231F20"/>
                </a:solidFill>
                <a:latin typeface="Lora"/>
              </a:rPr>
              <a:t>переведення</a:t>
            </a:r>
            <a:r>
              <a:rPr lang="en-US" sz="2799" spc="27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799" spc="274" dirty="0" err="1">
                <a:solidFill>
                  <a:srgbClr val="231F20"/>
                </a:solidFill>
                <a:latin typeface="Lora"/>
              </a:rPr>
              <a:t>системи</a:t>
            </a:r>
            <a:r>
              <a:rPr lang="en-US" sz="2799" spc="274" dirty="0">
                <a:solidFill>
                  <a:srgbClr val="231F20"/>
                </a:solidFill>
                <a:latin typeface="Lora"/>
              </a:rPr>
              <a:t> у «</a:t>
            </a:r>
            <a:r>
              <a:rPr lang="en-US" sz="2799" spc="274" dirty="0" err="1">
                <a:solidFill>
                  <a:srgbClr val="231F20"/>
                </a:solidFill>
                <a:latin typeface="Lora"/>
              </a:rPr>
              <a:t>хмарну</a:t>
            </a:r>
            <a:r>
              <a:rPr lang="en-US" sz="2799" spc="27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799" spc="274" dirty="0" err="1">
                <a:solidFill>
                  <a:srgbClr val="231F20"/>
                </a:solidFill>
                <a:latin typeface="Lora"/>
              </a:rPr>
              <a:t>версію</a:t>
            </a:r>
            <a:r>
              <a:rPr lang="en-US" sz="2799" spc="274" dirty="0">
                <a:solidFill>
                  <a:srgbClr val="231F20"/>
                </a:solidFill>
                <a:latin typeface="Lora"/>
              </a:rPr>
              <a:t>» </a:t>
            </a:r>
            <a:r>
              <a:rPr lang="en-US" sz="2799" spc="274" dirty="0" err="1">
                <a:solidFill>
                  <a:srgbClr val="231F20"/>
                </a:solidFill>
                <a:latin typeface="Lora"/>
              </a:rPr>
              <a:t>для</a:t>
            </a:r>
            <a:r>
              <a:rPr lang="en-US" sz="2799" spc="27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799" spc="274" dirty="0" err="1">
                <a:solidFill>
                  <a:srgbClr val="231F20"/>
                </a:solidFill>
                <a:latin typeface="Lora"/>
              </a:rPr>
              <a:t>дистанційного</a:t>
            </a:r>
            <a:r>
              <a:rPr lang="en-US" sz="2799" spc="27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799" spc="274" dirty="0" err="1">
                <a:solidFill>
                  <a:srgbClr val="231F20"/>
                </a:solidFill>
                <a:latin typeface="Lora"/>
              </a:rPr>
              <a:t>проведення</a:t>
            </a:r>
            <a:r>
              <a:rPr lang="en-US" sz="2799" spc="27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799" spc="274" dirty="0" err="1">
                <a:solidFill>
                  <a:srgbClr val="231F20"/>
                </a:solidFill>
                <a:latin typeface="Lora"/>
              </a:rPr>
              <a:t>сесій</a:t>
            </a:r>
            <a:r>
              <a:rPr lang="en-US" sz="2799" spc="27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799" spc="274" dirty="0" err="1">
                <a:solidFill>
                  <a:srgbClr val="231F20"/>
                </a:solidFill>
                <a:latin typeface="Lora"/>
              </a:rPr>
              <a:t>міської</a:t>
            </a:r>
            <a:r>
              <a:rPr lang="en-US" sz="2799" spc="274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2799" spc="274" dirty="0" err="1">
                <a:solidFill>
                  <a:srgbClr val="231F20"/>
                </a:solidFill>
                <a:latin typeface="Lora"/>
              </a:rPr>
              <a:t>ради</a:t>
            </a:r>
            <a:r>
              <a:rPr lang="en-US" sz="2799" spc="274" dirty="0">
                <a:solidFill>
                  <a:srgbClr val="231F20"/>
                </a:solidFill>
                <a:latin typeface="Lora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192436" y="6845808"/>
            <a:ext cx="9530620" cy="2412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63"/>
              </a:lnSpc>
            </a:pPr>
            <a:r>
              <a:rPr lang="en-US" sz="2799" spc="274">
                <a:solidFill>
                  <a:srgbClr val="231F20"/>
                </a:solidFill>
                <a:latin typeface="Lora"/>
              </a:rPr>
              <a:t>За допомогою платформи «СВОЇ» реалізовано електронну чергу попереднього запису в ЦНАП за допомогою месенджерів Viber та Telegram.</a:t>
            </a:r>
          </a:p>
          <a:p>
            <a:pPr>
              <a:lnSpc>
                <a:spcPts val="3863"/>
              </a:lnSpc>
            </a:pPr>
            <a:endParaRPr lang="en-US" sz="2799" spc="274">
              <a:solidFill>
                <a:srgbClr val="231F20"/>
              </a:solidFill>
              <a:latin typeface="Lora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8048" y="-1238251"/>
            <a:ext cx="39624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1600200" y="4784419"/>
            <a:ext cx="8282376" cy="404757"/>
            <a:chOff x="0" y="0"/>
            <a:chExt cx="2181367" cy="10660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81366" cy="106603"/>
            </a:xfrm>
            <a:custGeom>
              <a:avLst/>
              <a:gdLst/>
              <a:ahLst/>
              <a:cxnLst/>
              <a:rect l="l" t="t" r="r" b="b"/>
              <a:pathLst>
                <a:path w="2181366" h="106603">
                  <a:moveTo>
                    <a:pt x="0" y="0"/>
                  </a:moveTo>
                  <a:lnTo>
                    <a:pt x="2181366" y="0"/>
                  </a:lnTo>
                  <a:lnTo>
                    <a:pt x="2181366" y="106603"/>
                  </a:lnTo>
                  <a:lnTo>
                    <a:pt x="0" y="106603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2181367" cy="1256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16200000">
            <a:off x="3808130" y="599959"/>
            <a:ext cx="8282376" cy="111180"/>
            <a:chOff x="0" y="0"/>
            <a:chExt cx="2181367" cy="2928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81366" cy="29282"/>
            </a:xfrm>
            <a:custGeom>
              <a:avLst/>
              <a:gdLst/>
              <a:ahLst/>
              <a:cxnLst/>
              <a:rect l="l" t="t" r="r" b="b"/>
              <a:pathLst>
                <a:path w="2181366" h="29282">
                  <a:moveTo>
                    <a:pt x="0" y="0"/>
                  </a:moveTo>
                  <a:lnTo>
                    <a:pt x="2181366" y="0"/>
                  </a:lnTo>
                  <a:lnTo>
                    <a:pt x="2181366" y="29282"/>
                  </a:lnTo>
                  <a:lnTo>
                    <a:pt x="0" y="29282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2181367" cy="483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229599" y="2528742"/>
            <a:ext cx="9487822" cy="3160682"/>
            <a:chOff x="202770" y="-19050"/>
            <a:chExt cx="2498850" cy="832443"/>
          </a:xfrm>
        </p:grpSpPr>
        <p:sp>
          <p:nvSpPr>
            <p:cNvPr id="12" name="Freeform 12"/>
            <p:cNvSpPr/>
            <p:nvPr/>
          </p:nvSpPr>
          <p:spPr>
            <a:xfrm>
              <a:off x="202770" y="593"/>
              <a:ext cx="2498850" cy="812800"/>
            </a:xfrm>
            <a:custGeom>
              <a:avLst/>
              <a:gdLst/>
              <a:ahLst/>
              <a:cxnLst/>
              <a:rect l="l" t="t" r="r" b="b"/>
              <a:pathLst>
                <a:path w="2498850" h="812800">
                  <a:moveTo>
                    <a:pt x="41615" y="0"/>
                  </a:moveTo>
                  <a:lnTo>
                    <a:pt x="2457235" y="0"/>
                  </a:lnTo>
                  <a:cubicBezTo>
                    <a:pt x="2468272" y="0"/>
                    <a:pt x="2478857" y="4384"/>
                    <a:pt x="2486661" y="12189"/>
                  </a:cubicBezTo>
                  <a:cubicBezTo>
                    <a:pt x="2494466" y="19993"/>
                    <a:pt x="2498850" y="30578"/>
                    <a:pt x="2498850" y="41615"/>
                  </a:cubicBezTo>
                  <a:lnTo>
                    <a:pt x="2498850" y="771185"/>
                  </a:lnTo>
                  <a:cubicBezTo>
                    <a:pt x="2498850" y="782222"/>
                    <a:pt x="2494466" y="792807"/>
                    <a:pt x="2486661" y="800611"/>
                  </a:cubicBezTo>
                  <a:cubicBezTo>
                    <a:pt x="2478857" y="808416"/>
                    <a:pt x="2468272" y="812800"/>
                    <a:pt x="2457235" y="812800"/>
                  </a:cubicBezTo>
                  <a:lnTo>
                    <a:pt x="41615" y="812800"/>
                  </a:lnTo>
                  <a:cubicBezTo>
                    <a:pt x="30578" y="812800"/>
                    <a:pt x="19993" y="808416"/>
                    <a:pt x="12189" y="800611"/>
                  </a:cubicBezTo>
                  <a:cubicBezTo>
                    <a:pt x="4384" y="792807"/>
                    <a:pt x="0" y="782222"/>
                    <a:pt x="0" y="771185"/>
                  </a:cubicBezTo>
                  <a:lnTo>
                    <a:pt x="0" y="41615"/>
                  </a:lnTo>
                  <a:cubicBezTo>
                    <a:pt x="0" y="30578"/>
                    <a:pt x="4384" y="19993"/>
                    <a:pt x="12189" y="12189"/>
                  </a:cubicBezTo>
                  <a:cubicBezTo>
                    <a:pt x="19993" y="4384"/>
                    <a:pt x="30578" y="0"/>
                    <a:pt x="41615" y="0"/>
                  </a:cubicBez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242908" y="-19050"/>
              <a:ext cx="2458711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19"/>
                </a:lnSpc>
              </a:pPr>
              <a:r>
                <a:rPr lang="en-US" sz="2399" dirty="0" err="1">
                  <a:solidFill>
                    <a:srgbClr val="000000"/>
                  </a:solidFill>
                  <a:latin typeface="Lora Bold"/>
                </a:rPr>
                <a:t>Проводились</a:t>
              </a:r>
              <a:r>
                <a:rPr lang="en-US" sz="2399" dirty="0">
                  <a:solidFill>
                    <a:srgbClr val="000000"/>
                  </a:solidFill>
                  <a:latin typeface="Lora Bold"/>
                </a:rPr>
                <a:t> </a:t>
              </a:r>
              <a:r>
                <a:rPr lang="en-US" sz="2399" dirty="0" err="1">
                  <a:solidFill>
                    <a:srgbClr val="000000"/>
                  </a:solidFill>
                  <a:latin typeface="Lora Bold"/>
                </a:rPr>
                <a:t>поточні</a:t>
              </a:r>
              <a:r>
                <a:rPr lang="en-US" sz="2399" dirty="0">
                  <a:solidFill>
                    <a:srgbClr val="000000"/>
                  </a:solidFill>
                  <a:latin typeface="Lora Bold"/>
                </a:rPr>
                <a:t> </a:t>
              </a:r>
              <a:r>
                <a:rPr lang="en-US" sz="2399" dirty="0" err="1">
                  <a:solidFill>
                    <a:srgbClr val="000000"/>
                  </a:solidFill>
                  <a:latin typeface="Lora Bold"/>
                </a:rPr>
                <a:t>ремонти</a:t>
              </a:r>
              <a:r>
                <a:rPr lang="en-US" sz="2399" dirty="0">
                  <a:solidFill>
                    <a:srgbClr val="000000"/>
                  </a:solidFill>
                  <a:latin typeface="Lora Bold"/>
                </a:rPr>
                <a:t> </a:t>
              </a:r>
              <a:r>
                <a:rPr lang="en-US" sz="2399" dirty="0" err="1">
                  <a:solidFill>
                    <a:srgbClr val="000000"/>
                  </a:solidFill>
                  <a:latin typeface="Lora Bold"/>
                </a:rPr>
                <a:t>доріг</a:t>
              </a:r>
              <a:r>
                <a:rPr lang="en-US" sz="2399" dirty="0">
                  <a:solidFill>
                    <a:srgbClr val="000000"/>
                  </a:solidFill>
                  <a:latin typeface="Lora Bold"/>
                </a:rPr>
                <a:t> </a:t>
              </a:r>
              <a:r>
                <a:rPr lang="en-US" sz="2399" dirty="0" err="1">
                  <a:solidFill>
                    <a:srgbClr val="000000"/>
                  </a:solidFill>
                  <a:latin typeface="Lora Bold"/>
                </a:rPr>
                <a:t>та</a:t>
              </a:r>
              <a:r>
                <a:rPr lang="en-US" sz="2399" dirty="0">
                  <a:solidFill>
                    <a:srgbClr val="000000"/>
                  </a:solidFill>
                  <a:latin typeface="Lora Bold"/>
                </a:rPr>
                <a:t> </a:t>
              </a:r>
              <a:r>
                <a:rPr lang="en-US" sz="2399" dirty="0" err="1">
                  <a:solidFill>
                    <a:srgbClr val="000000"/>
                  </a:solidFill>
                  <a:latin typeface="Lora Bold"/>
                </a:rPr>
                <a:t>грейдерування</a:t>
              </a:r>
              <a:r>
                <a:rPr lang="en-US" sz="2399" dirty="0">
                  <a:solidFill>
                    <a:srgbClr val="000000"/>
                  </a:solidFill>
                  <a:latin typeface="Lora Bold"/>
                </a:rPr>
                <a:t>/</a:t>
              </a:r>
              <a:r>
                <a:rPr lang="en-US" sz="2399" dirty="0" err="1">
                  <a:solidFill>
                    <a:srgbClr val="000000"/>
                  </a:solidFill>
                  <a:latin typeface="Lora Bold"/>
                </a:rPr>
                <a:t>профілювання</a:t>
              </a:r>
              <a:r>
                <a:rPr lang="en-US" sz="2399" dirty="0">
                  <a:solidFill>
                    <a:srgbClr val="000000"/>
                  </a:solidFill>
                  <a:latin typeface="Lora Bold"/>
                </a:rPr>
                <a:t> </a:t>
              </a:r>
              <a:r>
                <a:rPr lang="en-US" sz="2399" dirty="0" err="1">
                  <a:solidFill>
                    <a:srgbClr val="000000"/>
                  </a:solidFill>
                  <a:latin typeface="Lora Bold"/>
                </a:rPr>
                <a:t>доріг</a:t>
              </a:r>
              <a:r>
                <a:rPr lang="en-US" sz="2399" dirty="0">
                  <a:solidFill>
                    <a:srgbClr val="000000"/>
                  </a:solidFill>
                  <a:latin typeface="Lora Bold"/>
                </a:rPr>
                <a:t> з </a:t>
              </a:r>
              <a:r>
                <a:rPr lang="en-US" sz="2399" dirty="0" err="1">
                  <a:solidFill>
                    <a:srgbClr val="000000"/>
                  </a:solidFill>
                  <a:latin typeface="Lora Bold"/>
                </a:rPr>
                <a:t>ґрунтовим</a:t>
              </a:r>
              <a:r>
                <a:rPr lang="en-US" sz="2399" dirty="0">
                  <a:solidFill>
                    <a:srgbClr val="000000"/>
                  </a:solidFill>
                  <a:latin typeface="Lora Bold"/>
                </a:rPr>
                <a:t> </a:t>
              </a:r>
              <a:r>
                <a:rPr lang="en-US" sz="2399" dirty="0" err="1">
                  <a:solidFill>
                    <a:srgbClr val="000000"/>
                  </a:solidFill>
                  <a:latin typeface="Lora Bold"/>
                </a:rPr>
                <a:t>покриттям</a:t>
              </a:r>
              <a:r>
                <a:rPr lang="en-US" sz="2399" dirty="0">
                  <a:solidFill>
                    <a:srgbClr val="000000"/>
                  </a:solidFill>
                  <a:latin typeface="Lora Bold"/>
                </a:rPr>
                <a:t> </a:t>
              </a:r>
              <a:r>
                <a:rPr lang="en-US" sz="2399" dirty="0" err="1">
                  <a:solidFill>
                    <a:srgbClr val="000000"/>
                  </a:solidFill>
                  <a:latin typeface="Lora Bold"/>
                </a:rPr>
                <a:t>сільської</a:t>
              </a:r>
              <a:r>
                <a:rPr lang="en-US" sz="2399" dirty="0">
                  <a:solidFill>
                    <a:srgbClr val="000000"/>
                  </a:solidFill>
                  <a:latin typeface="Lora Bold"/>
                </a:rPr>
                <a:t> </a:t>
              </a:r>
              <a:r>
                <a:rPr lang="en-US" sz="2399" dirty="0" err="1">
                  <a:solidFill>
                    <a:srgbClr val="000000"/>
                  </a:solidFill>
                  <a:latin typeface="Lora Bold"/>
                </a:rPr>
                <a:t>місцевості</a:t>
              </a:r>
              <a:r>
                <a:rPr lang="en-US" sz="2399" dirty="0">
                  <a:solidFill>
                    <a:srgbClr val="000000"/>
                  </a:solidFill>
                  <a:latin typeface="Lora Bold"/>
                </a:rPr>
                <a:t>, </a:t>
              </a:r>
              <a:r>
                <a:rPr lang="en-US" sz="2399" dirty="0" err="1">
                  <a:solidFill>
                    <a:srgbClr val="000000"/>
                  </a:solidFill>
                  <a:latin typeface="Lora Bold"/>
                </a:rPr>
                <a:t>зокрема</a:t>
              </a:r>
              <a:r>
                <a:rPr lang="en-US" sz="2399" dirty="0">
                  <a:solidFill>
                    <a:srgbClr val="000000"/>
                  </a:solidFill>
                  <a:latin typeface="Lora Bold"/>
                </a:rPr>
                <a:t> </a:t>
              </a:r>
              <a:r>
                <a:rPr lang="en-US" sz="2399" dirty="0" err="1">
                  <a:solidFill>
                    <a:srgbClr val="000000"/>
                  </a:solidFill>
                  <a:latin typeface="Lora Bold"/>
                </a:rPr>
                <a:t>виконано</a:t>
              </a:r>
              <a:r>
                <a:rPr lang="en-US" sz="2399" dirty="0">
                  <a:solidFill>
                    <a:srgbClr val="000000"/>
                  </a:solidFill>
                  <a:latin typeface="Lora Bold"/>
                </a:rPr>
                <a:t> </a:t>
              </a:r>
              <a:r>
                <a:rPr lang="en-US" sz="2399" dirty="0" err="1">
                  <a:solidFill>
                    <a:srgbClr val="000000"/>
                  </a:solidFill>
                  <a:latin typeface="Lora Bold"/>
                </a:rPr>
                <a:t>ямкового</a:t>
              </a:r>
              <a:r>
                <a:rPr lang="en-US" sz="2399" dirty="0">
                  <a:solidFill>
                    <a:srgbClr val="000000"/>
                  </a:solidFill>
                  <a:latin typeface="Lora Bold"/>
                </a:rPr>
                <a:t> </a:t>
              </a:r>
              <a:r>
                <a:rPr lang="en-US" sz="2399" dirty="0" err="1">
                  <a:solidFill>
                    <a:srgbClr val="000000"/>
                  </a:solidFill>
                  <a:latin typeface="Lora Bold"/>
                </a:rPr>
                <a:t>ремонту</a:t>
              </a:r>
              <a:r>
                <a:rPr lang="en-US" sz="2399" dirty="0">
                  <a:solidFill>
                    <a:srgbClr val="000000"/>
                  </a:solidFill>
                  <a:latin typeface="Lora Bold"/>
                </a:rPr>
                <a:t> </a:t>
              </a:r>
              <a:r>
                <a:rPr lang="en-US" sz="2399" dirty="0" err="1">
                  <a:solidFill>
                    <a:srgbClr val="000000"/>
                  </a:solidFill>
                  <a:latin typeface="Lora Bold"/>
                </a:rPr>
                <a:t>асфальтового</a:t>
              </a:r>
              <a:r>
                <a:rPr lang="en-US" sz="2399" dirty="0">
                  <a:solidFill>
                    <a:srgbClr val="000000"/>
                  </a:solidFill>
                  <a:latin typeface="Lora Bold"/>
                </a:rPr>
                <a:t> </a:t>
              </a:r>
              <a:r>
                <a:rPr lang="en-US" sz="2399" dirty="0" err="1">
                  <a:solidFill>
                    <a:srgbClr val="000000"/>
                  </a:solidFill>
                  <a:latin typeface="Lora Bold"/>
                </a:rPr>
                <a:t>покриття</a:t>
              </a:r>
              <a:r>
                <a:rPr lang="en-US" sz="2399" dirty="0">
                  <a:solidFill>
                    <a:srgbClr val="000000"/>
                  </a:solidFill>
                  <a:latin typeface="Lora Bold"/>
                </a:rPr>
                <a:t> </a:t>
              </a:r>
              <a:endParaRPr lang="uk-UA" sz="2399" dirty="0" smtClean="0">
                <a:solidFill>
                  <a:srgbClr val="000000"/>
                </a:solidFill>
                <a:latin typeface="Lora Bold"/>
              </a:endParaRPr>
            </a:p>
            <a:p>
              <a:pPr algn="ctr">
                <a:lnSpc>
                  <a:spcPts val="3119"/>
                </a:lnSpc>
              </a:pPr>
              <a:r>
                <a:rPr lang="en-US" sz="2399" dirty="0" smtClean="0">
                  <a:solidFill>
                    <a:srgbClr val="000000"/>
                  </a:solidFill>
                  <a:latin typeface="Lora Bold"/>
                </a:rPr>
                <a:t>(</a:t>
              </a:r>
              <a:r>
                <a:rPr lang="en-US" sz="2399" dirty="0" err="1">
                  <a:solidFill>
                    <a:srgbClr val="000000"/>
                  </a:solidFill>
                  <a:latin typeface="Lora Bold"/>
                </a:rPr>
                <a:t>приблизно</a:t>
              </a:r>
              <a:r>
                <a:rPr lang="en-US" sz="2399" dirty="0">
                  <a:solidFill>
                    <a:srgbClr val="000000"/>
                  </a:solidFill>
                  <a:latin typeface="Lora Bold"/>
                </a:rPr>
                <a:t> 1850 м2.), </a:t>
              </a:r>
              <a:r>
                <a:rPr lang="en-US" sz="2399" dirty="0" err="1">
                  <a:solidFill>
                    <a:srgbClr val="000000"/>
                  </a:solidFill>
                  <a:latin typeface="Lora Bold"/>
                </a:rPr>
                <a:t>проведено</a:t>
              </a:r>
              <a:r>
                <a:rPr lang="en-US" sz="2399" dirty="0">
                  <a:solidFill>
                    <a:srgbClr val="000000"/>
                  </a:solidFill>
                  <a:latin typeface="Lora Bold"/>
                </a:rPr>
                <a:t> </a:t>
              </a:r>
              <a:r>
                <a:rPr lang="en-US" sz="2399" dirty="0" err="1">
                  <a:solidFill>
                    <a:srgbClr val="000000"/>
                  </a:solidFill>
                  <a:latin typeface="Lora Bold"/>
                </a:rPr>
                <a:t>часткове</a:t>
              </a:r>
              <a:r>
                <a:rPr lang="en-US" sz="2399" dirty="0">
                  <a:solidFill>
                    <a:srgbClr val="000000"/>
                  </a:solidFill>
                  <a:latin typeface="Lora Bold"/>
                </a:rPr>
                <a:t> </a:t>
              </a:r>
              <a:r>
                <a:rPr lang="en-US" sz="2399" dirty="0" err="1">
                  <a:solidFill>
                    <a:srgbClr val="000000"/>
                  </a:solidFill>
                  <a:latin typeface="Lora Bold"/>
                </a:rPr>
                <a:t>підсипання</a:t>
              </a:r>
              <a:r>
                <a:rPr lang="en-US" sz="2399" dirty="0">
                  <a:solidFill>
                    <a:srgbClr val="000000"/>
                  </a:solidFill>
                  <a:latin typeface="Lora Bold"/>
                </a:rPr>
                <a:t> </a:t>
              </a:r>
              <a:r>
                <a:rPr lang="en-US" sz="2399" dirty="0" err="1">
                  <a:solidFill>
                    <a:srgbClr val="000000"/>
                  </a:solidFill>
                  <a:latin typeface="Lora Bold"/>
                </a:rPr>
                <a:t>та</a:t>
              </a:r>
              <a:r>
                <a:rPr lang="en-US" sz="2399" dirty="0">
                  <a:solidFill>
                    <a:srgbClr val="000000"/>
                  </a:solidFill>
                  <a:latin typeface="Lora Bold"/>
                </a:rPr>
                <a:t> </a:t>
              </a:r>
              <a:r>
                <a:rPr lang="en-US" sz="2399" dirty="0" err="1">
                  <a:solidFill>
                    <a:srgbClr val="000000"/>
                  </a:solidFill>
                  <a:latin typeface="Lora Bold"/>
                </a:rPr>
                <a:t>грейдерування</a:t>
              </a:r>
              <a:r>
                <a:rPr lang="en-US" sz="2399" dirty="0">
                  <a:solidFill>
                    <a:srgbClr val="000000"/>
                  </a:solidFill>
                  <a:latin typeface="Lora Bold"/>
                </a:rPr>
                <a:t> </a:t>
              </a:r>
              <a:r>
                <a:rPr lang="en-US" sz="2399" dirty="0" err="1">
                  <a:solidFill>
                    <a:srgbClr val="000000"/>
                  </a:solidFill>
                  <a:latin typeface="Lora Bold"/>
                </a:rPr>
                <a:t>доріг</a:t>
              </a:r>
              <a:r>
                <a:rPr lang="en-US" sz="2399" dirty="0">
                  <a:solidFill>
                    <a:srgbClr val="000000"/>
                  </a:solidFill>
                  <a:latin typeface="Lora Bold"/>
                </a:rPr>
                <a:t> </a:t>
              </a:r>
              <a:r>
                <a:rPr lang="en-US" sz="2399" dirty="0" err="1">
                  <a:solidFill>
                    <a:srgbClr val="000000"/>
                  </a:solidFill>
                  <a:latin typeface="Lora Bold"/>
                </a:rPr>
                <a:t>місцевого</a:t>
              </a:r>
              <a:r>
                <a:rPr lang="en-US" sz="2399" dirty="0">
                  <a:solidFill>
                    <a:srgbClr val="000000"/>
                  </a:solidFill>
                  <a:latin typeface="Lora Bold"/>
                </a:rPr>
                <a:t> </a:t>
              </a:r>
              <a:r>
                <a:rPr lang="en-US" sz="2399" dirty="0" err="1">
                  <a:solidFill>
                    <a:srgbClr val="000000"/>
                  </a:solidFill>
                  <a:latin typeface="Lora Bold"/>
                </a:rPr>
                <a:t>значення</a:t>
              </a:r>
              <a:r>
                <a:rPr lang="en-US" sz="2399" dirty="0">
                  <a:solidFill>
                    <a:srgbClr val="000000"/>
                  </a:solidFill>
                  <a:latin typeface="Lora Bold"/>
                </a:rPr>
                <a:t> </a:t>
              </a:r>
              <a:endParaRPr lang="uk-UA" sz="2399" dirty="0" smtClean="0">
                <a:solidFill>
                  <a:srgbClr val="000000"/>
                </a:solidFill>
                <a:latin typeface="Lora Bold"/>
              </a:endParaRPr>
            </a:p>
            <a:p>
              <a:pPr algn="ctr">
                <a:lnSpc>
                  <a:spcPts val="3119"/>
                </a:lnSpc>
              </a:pPr>
              <a:r>
                <a:rPr lang="en-US" sz="2399" dirty="0" smtClean="0">
                  <a:solidFill>
                    <a:srgbClr val="000000"/>
                  </a:solidFill>
                  <a:latin typeface="Lora Bold"/>
                </a:rPr>
                <a:t>(</a:t>
              </a:r>
              <a:r>
                <a:rPr lang="en-US" sz="2399" dirty="0" err="1">
                  <a:solidFill>
                    <a:srgbClr val="000000"/>
                  </a:solidFill>
                  <a:latin typeface="Lora Bold"/>
                </a:rPr>
                <a:t>приблизно</a:t>
              </a:r>
              <a:r>
                <a:rPr lang="en-US" sz="2399" dirty="0">
                  <a:solidFill>
                    <a:srgbClr val="000000"/>
                  </a:solidFill>
                  <a:latin typeface="Lora Bold"/>
                </a:rPr>
                <a:t> 584122 м2).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8850878" y="565771"/>
            <a:ext cx="9077740" cy="1351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47"/>
              </a:lnSpc>
            </a:pPr>
            <a:r>
              <a:rPr lang="en-US" sz="5300" spc="185">
                <a:solidFill>
                  <a:srgbClr val="040506"/>
                </a:solidFill>
                <a:latin typeface="Lora"/>
              </a:rPr>
              <a:t>Розвиток старостинських округів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434819" y="6309903"/>
            <a:ext cx="7794780" cy="3133181"/>
            <a:chOff x="0" y="0"/>
            <a:chExt cx="1742455" cy="8252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742455" cy="825200"/>
            </a:xfrm>
            <a:custGeom>
              <a:avLst/>
              <a:gdLst/>
              <a:ahLst/>
              <a:cxnLst/>
              <a:rect l="l" t="t" r="r" b="b"/>
              <a:pathLst>
                <a:path w="1742455" h="825200">
                  <a:moveTo>
                    <a:pt x="59680" y="0"/>
                  </a:moveTo>
                  <a:lnTo>
                    <a:pt x="1682775" y="0"/>
                  </a:lnTo>
                  <a:cubicBezTo>
                    <a:pt x="1698603" y="0"/>
                    <a:pt x="1713783" y="6288"/>
                    <a:pt x="1724975" y="17480"/>
                  </a:cubicBezTo>
                  <a:cubicBezTo>
                    <a:pt x="1736167" y="28672"/>
                    <a:pt x="1742455" y="43852"/>
                    <a:pt x="1742455" y="59680"/>
                  </a:cubicBezTo>
                  <a:lnTo>
                    <a:pt x="1742455" y="765520"/>
                  </a:lnTo>
                  <a:cubicBezTo>
                    <a:pt x="1742455" y="781348"/>
                    <a:pt x="1736167" y="796528"/>
                    <a:pt x="1724975" y="807720"/>
                  </a:cubicBezTo>
                  <a:cubicBezTo>
                    <a:pt x="1713783" y="818912"/>
                    <a:pt x="1698603" y="825200"/>
                    <a:pt x="1682775" y="825200"/>
                  </a:cubicBezTo>
                  <a:lnTo>
                    <a:pt x="59680" y="825200"/>
                  </a:lnTo>
                  <a:cubicBezTo>
                    <a:pt x="43852" y="825200"/>
                    <a:pt x="28672" y="818912"/>
                    <a:pt x="17480" y="807720"/>
                  </a:cubicBezTo>
                  <a:cubicBezTo>
                    <a:pt x="6288" y="796528"/>
                    <a:pt x="0" y="781348"/>
                    <a:pt x="0" y="765520"/>
                  </a:cubicBezTo>
                  <a:lnTo>
                    <a:pt x="0" y="59680"/>
                  </a:lnTo>
                  <a:cubicBezTo>
                    <a:pt x="0" y="43852"/>
                    <a:pt x="6288" y="28672"/>
                    <a:pt x="17480" y="17480"/>
                  </a:cubicBezTo>
                  <a:cubicBezTo>
                    <a:pt x="28672" y="6288"/>
                    <a:pt x="43852" y="0"/>
                    <a:pt x="59680" y="0"/>
                  </a:cubicBez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19050"/>
              <a:ext cx="1742455" cy="844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19"/>
                </a:lnSpc>
              </a:pPr>
              <a:r>
                <a:rPr lang="en-US" sz="2399" dirty="0" err="1">
                  <a:solidFill>
                    <a:srgbClr val="000000"/>
                  </a:solidFill>
                  <a:latin typeface="Lora Bold"/>
                </a:rPr>
                <a:t>Для</a:t>
              </a:r>
              <a:r>
                <a:rPr lang="en-US" sz="2399" dirty="0">
                  <a:solidFill>
                    <a:srgbClr val="000000"/>
                  </a:solidFill>
                  <a:latin typeface="Lora Bold"/>
                </a:rPr>
                <a:t> </a:t>
              </a:r>
              <a:r>
                <a:rPr lang="en-US" sz="2399" dirty="0" err="1">
                  <a:solidFill>
                    <a:srgbClr val="000000"/>
                  </a:solidFill>
                  <a:latin typeface="Lora Bold"/>
                </a:rPr>
                <a:t>покращення</a:t>
              </a:r>
              <a:r>
                <a:rPr lang="en-US" sz="2399" dirty="0">
                  <a:solidFill>
                    <a:srgbClr val="000000"/>
                  </a:solidFill>
                  <a:latin typeface="Lora Bold"/>
                </a:rPr>
                <a:t> </a:t>
              </a:r>
              <a:r>
                <a:rPr lang="en-US" sz="2399" dirty="0" err="1">
                  <a:solidFill>
                    <a:srgbClr val="000000"/>
                  </a:solidFill>
                  <a:latin typeface="Lora Bold"/>
                </a:rPr>
                <a:t>санітарного</a:t>
              </a:r>
              <a:r>
                <a:rPr lang="en-US" sz="2399" dirty="0">
                  <a:solidFill>
                    <a:srgbClr val="000000"/>
                  </a:solidFill>
                  <a:latin typeface="Lora Bold"/>
                </a:rPr>
                <a:t> </a:t>
              </a:r>
              <a:r>
                <a:rPr lang="en-US" sz="2399" dirty="0" err="1">
                  <a:solidFill>
                    <a:srgbClr val="000000"/>
                  </a:solidFill>
                  <a:latin typeface="Lora Bold"/>
                </a:rPr>
                <a:t>стану</a:t>
              </a:r>
              <a:r>
                <a:rPr lang="en-US" sz="2399" dirty="0">
                  <a:solidFill>
                    <a:srgbClr val="000000"/>
                  </a:solidFill>
                  <a:latin typeface="Lora Bold"/>
                </a:rPr>
                <a:t> </a:t>
              </a:r>
              <a:r>
                <a:rPr lang="en-US" sz="2399" dirty="0" err="1">
                  <a:solidFill>
                    <a:srgbClr val="000000"/>
                  </a:solidFill>
                  <a:latin typeface="Lora Bold"/>
                </a:rPr>
                <a:t>території</a:t>
              </a:r>
              <a:r>
                <a:rPr lang="en-US" sz="2399" dirty="0">
                  <a:solidFill>
                    <a:srgbClr val="000000"/>
                  </a:solidFill>
                  <a:latin typeface="Lora Bold"/>
                </a:rPr>
                <a:t> </a:t>
              </a:r>
              <a:r>
                <a:rPr lang="en-US" sz="2399" dirty="0" err="1">
                  <a:solidFill>
                    <a:srgbClr val="000000"/>
                  </a:solidFill>
                  <a:latin typeface="Lora Bold"/>
                </a:rPr>
                <a:t>сільських</a:t>
              </a:r>
              <a:r>
                <a:rPr lang="en-US" sz="2399" dirty="0">
                  <a:solidFill>
                    <a:srgbClr val="000000"/>
                  </a:solidFill>
                  <a:latin typeface="Lora Bold"/>
                </a:rPr>
                <a:t> </a:t>
              </a:r>
              <a:r>
                <a:rPr lang="en-US" sz="2399" dirty="0" err="1">
                  <a:solidFill>
                    <a:srgbClr val="000000"/>
                  </a:solidFill>
                  <a:latin typeface="Lora Bold"/>
                </a:rPr>
                <a:t>населених</a:t>
              </a:r>
              <a:r>
                <a:rPr lang="en-US" sz="2399" dirty="0">
                  <a:solidFill>
                    <a:srgbClr val="000000"/>
                  </a:solidFill>
                  <a:latin typeface="Lora Bold"/>
                </a:rPr>
                <a:t> </a:t>
              </a:r>
              <a:r>
                <a:rPr lang="en-US" sz="2399" dirty="0" err="1">
                  <a:solidFill>
                    <a:srgbClr val="000000"/>
                  </a:solidFill>
                  <a:latin typeface="Lora Bold"/>
                </a:rPr>
                <a:t>пунктів</a:t>
              </a:r>
              <a:r>
                <a:rPr lang="en-US" sz="2399" dirty="0">
                  <a:solidFill>
                    <a:srgbClr val="000000"/>
                  </a:solidFill>
                  <a:latin typeface="Lora Bold"/>
                </a:rPr>
                <a:t> </a:t>
              </a:r>
              <a:r>
                <a:rPr lang="en-US" sz="2399" dirty="0" err="1">
                  <a:solidFill>
                    <a:srgbClr val="000000"/>
                  </a:solidFill>
                  <a:latin typeface="Lora Bold"/>
                </a:rPr>
                <a:t>старостинських</a:t>
              </a:r>
              <a:r>
                <a:rPr lang="en-US" sz="2399" dirty="0">
                  <a:solidFill>
                    <a:srgbClr val="000000"/>
                  </a:solidFill>
                  <a:latin typeface="Lora Bold"/>
                </a:rPr>
                <a:t> </a:t>
              </a:r>
              <a:r>
                <a:rPr lang="en-US" sz="2399" dirty="0" err="1">
                  <a:solidFill>
                    <a:srgbClr val="000000"/>
                  </a:solidFill>
                  <a:latin typeface="Lora Bold"/>
                </a:rPr>
                <a:t>округів</a:t>
              </a:r>
              <a:r>
                <a:rPr lang="en-US" sz="2399" dirty="0">
                  <a:solidFill>
                    <a:srgbClr val="000000"/>
                  </a:solidFill>
                  <a:latin typeface="Lora Bold"/>
                </a:rPr>
                <a:t> </a:t>
              </a:r>
              <a:r>
                <a:rPr lang="en-US" sz="2399" dirty="0" err="1">
                  <a:solidFill>
                    <a:srgbClr val="000000"/>
                  </a:solidFill>
                  <a:latin typeface="Lora Bold"/>
                </a:rPr>
                <a:t>придбано</a:t>
              </a:r>
              <a:r>
                <a:rPr lang="en-US" sz="2399" dirty="0">
                  <a:solidFill>
                    <a:srgbClr val="000000"/>
                  </a:solidFill>
                  <a:latin typeface="Lora Bold"/>
                </a:rPr>
                <a:t> 12 </a:t>
              </a:r>
              <a:r>
                <a:rPr lang="en-US" sz="2399" dirty="0" err="1">
                  <a:solidFill>
                    <a:srgbClr val="000000"/>
                  </a:solidFill>
                  <a:latin typeface="Lora Bold"/>
                </a:rPr>
                <a:t>мотокос</a:t>
              </a:r>
              <a:r>
                <a:rPr lang="en-US" sz="2399" dirty="0">
                  <a:solidFill>
                    <a:srgbClr val="000000"/>
                  </a:solidFill>
                  <a:latin typeface="Lora Bold"/>
                </a:rPr>
                <a:t> </a:t>
              </a:r>
              <a:r>
                <a:rPr lang="en-US" sz="2399" dirty="0" err="1">
                  <a:solidFill>
                    <a:srgbClr val="000000"/>
                  </a:solidFill>
                  <a:latin typeface="Lora Bold"/>
                </a:rPr>
                <a:t>та</a:t>
              </a:r>
              <a:r>
                <a:rPr lang="en-US" sz="2399" dirty="0">
                  <a:solidFill>
                    <a:srgbClr val="000000"/>
                  </a:solidFill>
                  <a:latin typeface="Lora Bold"/>
                </a:rPr>
                <a:t> 12 </a:t>
              </a:r>
              <a:r>
                <a:rPr lang="en-US" sz="2399" dirty="0" err="1">
                  <a:solidFill>
                    <a:srgbClr val="000000"/>
                  </a:solidFill>
                  <a:latin typeface="Lora Bold"/>
                </a:rPr>
                <a:t>бензопил</a:t>
              </a:r>
              <a:r>
                <a:rPr lang="en-US" sz="2399" dirty="0">
                  <a:solidFill>
                    <a:srgbClr val="000000"/>
                  </a:solidFill>
                  <a:latin typeface="Lora Bold"/>
                </a:rPr>
                <a:t> </a:t>
              </a:r>
              <a:r>
                <a:rPr lang="en-US" sz="2399" dirty="0" err="1">
                  <a:solidFill>
                    <a:srgbClr val="000000"/>
                  </a:solidFill>
                  <a:latin typeface="Lora Bold"/>
                </a:rPr>
                <a:t>виробника</a:t>
              </a:r>
              <a:r>
                <a:rPr lang="en-US" sz="2399" dirty="0">
                  <a:solidFill>
                    <a:srgbClr val="000000"/>
                  </a:solidFill>
                  <a:latin typeface="Lora Bold"/>
                </a:rPr>
                <a:t> STIHL з </a:t>
              </a:r>
              <a:r>
                <a:rPr lang="en-US" sz="2399" dirty="0" err="1">
                  <a:solidFill>
                    <a:srgbClr val="000000"/>
                  </a:solidFill>
                  <a:latin typeface="Lora Bold"/>
                </a:rPr>
                <a:t>витратними</a:t>
              </a:r>
              <a:r>
                <a:rPr lang="en-US" sz="2399" dirty="0">
                  <a:solidFill>
                    <a:srgbClr val="000000"/>
                  </a:solidFill>
                  <a:latin typeface="Lora Bold"/>
                </a:rPr>
                <a:t> </a:t>
              </a:r>
              <a:r>
                <a:rPr lang="en-US" sz="2399" dirty="0" err="1">
                  <a:solidFill>
                    <a:srgbClr val="000000"/>
                  </a:solidFill>
                  <a:latin typeface="Lora Bold"/>
                </a:rPr>
                <a:t>матеріалами</a:t>
              </a:r>
              <a:r>
                <a:rPr lang="en-US" sz="2399" dirty="0">
                  <a:solidFill>
                    <a:srgbClr val="000000"/>
                  </a:solidFill>
                  <a:latin typeface="Lora Bold"/>
                </a:rPr>
                <a:t> а </a:t>
              </a:r>
              <a:r>
                <a:rPr lang="en-US" sz="2399" dirty="0" err="1">
                  <a:solidFill>
                    <a:srgbClr val="000000"/>
                  </a:solidFill>
                  <a:latin typeface="Lora Bold"/>
                </a:rPr>
                <a:t>також</a:t>
              </a:r>
              <a:r>
                <a:rPr lang="en-US" sz="2399" dirty="0">
                  <a:solidFill>
                    <a:srgbClr val="000000"/>
                  </a:solidFill>
                  <a:latin typeface="Lora Bold"/>
                </a:rPr>
                <a:t> </a:t>
              </a:r>
              <a:r>
                <a:rPr lang="en-US" sz="2399" dirty="0" err="1">
                  <a:solidFill>
                    <a:srgbClr val="000000"/>
                  </a:solidFill>
                  <a:latin typeface="Lora Bold"/>
                </a:rPr>
                <a:t>закуплено</a:t>
              </a:r>
              <a:r>
                <a:rPr lang="en-US" sz="2399" dirty="0">
                  <a:solidFill>
                    <a:srgbClr val="000000"/>
                  </a:solidFill>
                  <a:latin typeface="Lora Bold"/>
                </a:rPr>
                <a:t> 12 </a:t>
              </a:r>
              <a:r>
                <a:rPr lang="en-US" sz="2399" dirty="0" err="1">
                  <a:solidFill>
                    <a:srgbClr val="000000"/>
                  </a:solidFill>
                  <a:latin typeface="Lora Bold"/>
                </a:rPr>
                <a:t>будівельних</a:t>
              </a:r>
              <a:r>
                <a:rPr lang="en-US" sz="2399" dirty="0">
                  <a:solidFill>
                    <a:srgbClr val="000000"/>
                  </a:solidFill>
                  <a:latin typeface="Lora Bold"/>
                </a:rPr>
                <a:t> </a:t>
              </a:r>
              <a:r>
                <a:rPr lang="en-US" sz="2399" dirty="0" err="1">
                  <a:solidFill>
                    <a:srgbClr val="000000"/>
                  </a:solidFill>
                  <a:latin typeface="Lora Bold"/>
                </a:rPr>
                <a:t>тачок</a:t>
              </a:r>
              <a:r>
                <a:rPr lang="en-US" sz="2399" dirty="0">
                  <a:solidFill>
                    <a:srgbClr val="000000"/>
                  </a:solidFill>
                  <a:latin typeface="Lora Bold"/>
                </a:rPr>
                <a:t>.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9293487" y="6309903"/>
            <a:ext cx="8423934" cy="3133181"/>
            <a:chOff x="0" y="0"/>
            <a:chExt cx="2218649" cy="8252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2218649" cy="825200"/>
            </a:xfrm>
            <a:custGeom>
              <a:avLst/>
              <a:gdLst/>
              <a:ahLst/>
              <a:cxnLst/>
              <a:rect l="l" t="t" r="r" b="b"/>
              <a:pathLst>
                <a:path w="2218649" h="825200">
                  <a:moveTo>
                    <a:pt x="46871" y="0"/>
                  </a:moveTo>
                  <a:lnTo>
                    <a:pt x="2171778" y="0"/>
                  </a:lnTo>
                  <a:cubicBezTo>
                    <a:pt x="2197665" y="0"/>
                    <a:pt x="2218649" y="20985"/>
                    <a:pt x="2218649" y="46871"/>
                  </a:cubicBezTo>
                  <a:lnTo>
                    <a:pt x="2218649" y="778329"/>
                  </a:lnTo>
                  <a:cubicBezTo>
                    <a:pt x="2218649" y="804215"/>
                    <a:pt x="2197665" y="825200"/>
                    <a:pt x="2171778" y="825200"/>
                  </a:cubicBezTo>
                  <a:lnTo>
                    <a:pt x="46871" y="825200"/>
                  </a:lnTo>
                  <a:cubicBezTo>
                    <a:pt x="20985" y="825200"/>
                    <a:pt x="0" y="804215"/>
                    <a:pt x="0" y="778329"/>
                  </a:cubicBezTo>
                  <a:lnTo>
                    <a:pt x="0" y="46871"/>
                  </a:lnTo>
                  <a:cubicBezTo>
                    <a:pt x="0" y="20985"/>
                    <a:pt x="20985" y="0"/>
                    <a:pt x="46871" y="0"/>
                  </a:cubicBez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19050"/>
              <a:ext cx="2218649" cy="844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19"/>
                </a:lnSpc>
              </a:pPr>
              <a:r>
                <a:rPr lang="en-US" sz="2399" dirty="0" err="1">
                  <a:solidFill>
                    <a:srgbClr val="000000"/>
                  </a:solidFill>
                  <a:latin typeface="Lora Bold"/>
                </a:rPr>
                <a:t>Частково</a:t>
              </a:r>
              <a:r>
                <a:rPr lang="en-US" sz="2399" dirty="0">
                  <a:solidFill>
                    <a:srgbClr val="000000"/>
                  </a:solidFill>
                  <a:latin typeface="Lora Bold"/>
                </a:rPr>
                <a:t> </a:t>
              </a:r>
              <a:r>
                <a:rPr lang="en-US" sz="2399" dirty="0" err="1">
                  <a:solidFill>
                    <a:srgbClr val="000000"/>
                  </a:solidFill>
                  <a:latin typeface="Lora Bold"/>
                </a:rPr>
                <a:t>розв'язане</a:t>
              </a:r>
              <a:r>
                <a:rPr lang="en-US" sz="2399" dirty="0">
                  <a:solidFill>
                    <a:srgbClr val="000000"/>
                  </a:solidFill>
                  <a:latin typeface="Lora Bold"/>
                </a:rPr>
                <a:t> </a:t>
              </a:r>
              <a:r>
                <a:rPr lang="en-US" sz="2399" dirty="0" err="1">
                  <a:solidFill>
                    <a:srgbClr val="000000"/>
                  </a:solidFill>
                  <a:latin typeface="Lora Bold"/>
                </a:rPr>
                <a:t>питання</a:t>
              </a:r>
              <a:r>
                <a:rPr lang="en-US" sz="2399" dirty="0">
                  <a:solidFill>
                    <a:srgbClr val="000000"/>
                  </a:solidFill>
                  <a:latin typeface="Lora Bold"/>
                </a:rPr>
                <a:t> </a:t>
              </a:r>
              <a:r>
                <a:rPr lang="en-US" sz="2399" dirty="0" err="1">
                  <a:solidFill>
                    <a:srgbClr val="000000"/>
                  </a:solidFill>
                  <a:latin typeface="Lora Bold"/>
                </a:rPr>
                <a:t>вивезення</a:t>
              </a:r>
              <a:r>
                <a:rPr lang="en-US" sz="2399" dirty="0">
                  <a:solidFill>
                    <a:srgbClr val="000000"/>
                  </a:solidFill>
                  <a:latin typeface="Lora Bold"/>
                </a:rPr>
                <a:t> </a:t>
              </a:r>
              <a:r>
                <a:rPr lang="en-US" sz="2399" dirty="0" err="1">
                  <a:solidFill>
                    <a:srgbClr val="000000"/>
                  </a:solidFill>
                  <a:latin typeface="Lora Bold"/>
                </a:rPr>
                <a:t>побутового</a:t>
              </a:r>
              <a:r>
                <a:rPr lang="en-US" sz="2399" dirty="0">
                  <a:solidFill>
                    <a:srgbClr val="000000"/>
                  </a:solidFill>
                  <a:latin typeface="Lora Bold"/>
                </a:rPr>
                <a:t> </a:t>
              </a:r>
              <a:r>
                <a:rPr lang="en-US" sz="2399" dirty="0" err="1">
                  <a:solidFill>
                    <a:srgbClr val="000000"/>
                  </a:solidFill>
                  <a:latin typeface="Lora Bold"/>
                </a:rPr>
                <a:t>сміття</a:t>
              </a:r>
              <a:r>
                <a:rPr lang="en-US" sz="2399" dirty="0">
                  <a:solidFill>
                    <a:srgbClr val="000000"/>
                  </a:solidFill>
                  <a:latin typeface="Lora Bold"/>
                </a:rPr>
                <a:t> </a:t>
              </a:r>
              <a:r>
                <a:rPr lang="en-US" sz="2399" dirty="0" err="1">
                  <a:solidFill>
                    <a:srgbClr val="000000"/>
                  </a:solidFill>
                  <a:latin typeface="Lora Bold"/>
                </a:rPr>
                <a:t>від</a:t>
              </a:r>
              <a:r>
                <a:rPr lang="en-US" sz="2399" dirty="0">
                  <a:solidFill>
                    <a:srgbClr val="000000"/>
                  </a:solidFill>
                  <a:latin typeface="Lora Bold"/>
                </a:rPr>
                <a:t> </a:t>
              </a:r>
              <a:r>
                <a:rPr lang="en-US" sz="2399" dirty="0" err="1">
                  <a:solidFill>
                    <a:srgbClr val="000000"/>
                  </a:solidFill>
                  <a:latin typeface="Lora Bold"/>
                </a:rPr>
                <a:t>населення</a:t>
              </a:r>
              <a:r>
                <a:rPr lang="en-US" sz="2399" dirty="0">
                  <a:solidFill>
                    <a:srgbClr val="000000"/>
                  </a:solidFill>
                  <a:latin typeface="Lora Bold"/>
                </a:rPr>
                <a:t> </a:t>
              </a:r>
              <a:r>
                <a:rPr lang="en-US" sz="2399" dirty="0" err="1">
                  <a:solidFill>
                    <a:srgbClr val="000000"/>
                  </a:solidFill>
                  <a:latin typeface="Lora Bold"/>
                </a:rPr>
                <a:t>старостинських</a:t>
              </a:r>
              <a:r>
                <a:rPr lang="en-US" sz="2399" dirty="0">
                  <a:solidFill>
                    <a:srgbClr val="000000"/>
                  </a:solidFill>
                  <a:latin typeface="Lora Bold"/>
                </a:rPr>
                <a:t> </a:t>
              </a:r>
              <a:r>
                <a:rPr lang="en-US" sz="2399" dirty="0" err="1">
                  <a:solidFill>
                    <a:srgbClr val="000000"/>
                  </a:solidFill>
                  <a:latin typeface="Lora Bold"/>
                </a:rPr>
                <a:t>округів</a:t>
              </a:r>
              <a:r>
                <a:rPr lang="en-US" sz="2399" dirty="0">
                  <a:solidFill>
                    <a:srgbClr val="000000"/>
                  </a:solidFill>
                  <a:latin typeface="Lora Bold"/>
                </a:rPr>
                <a:t> </a:t>
              </a:r>
              <a:r>
                <a:rPr lang="en-US" sz="2399" dirty="0" err="1">
                  <a:solidFill>
                    <a:srgbClr val="000000"/>
                  </a:solidFill>
                  <a:latin typeface="Lora Bold"/>
                </a:rPr>
                <a:t>громади</a:t>
              </a:r>
              <a:r>
                <a:rPr lang="en-US" sz="2399" dirty="0">
                  <a:solidFill>
                    <a:srgbClr val="000000"/>
                  </a:solidFill>
                  <a:latin typeface="Lora Bold"/>
                </a:rPr>
                <a:t> (</a:t>
              </a:r>
              <a:r>
                <a:rPr lang="en-US" sz="2399" dirty="0" err="1">
                  <a:solidFill>
                    <a:srgbClr val="000000"/>
                  </a:solidFill>
                  <a:latin typeface="Lora Bold"/>
                </a:rPr>
                <a:t>зокрема</a:t>
              </a:r>
              <a:r>
                <a:rPr lang="en-US" sz="2399" dirty="0">
                  <a:solidFill>
                    <a:srgbClr val="000000"/>
                  </a:solidFill>
                  <a:latin typeface="Lora Bold"/>
                </a:rPr>
                <a:t> </a:t>
              </a:r>
              <a:r>
                <a:rPr lang="en-US" sz="2399" dirty="0" err="1">
                  <a:solidFill>
                    <a:srgbClr val="000000"/>
                  </a:solidFill>
                  <a:latin typeface="Lora Bold"/>
                </a:rPr>
                <a:t>питання</a:t>
              </a:r>
              <a:r>
                <a:rPr lang="en-US" sz="2399" dirty="0">
                  <a:solidFill>
                    <a:srgbClr val="000000"/>
                  </a:solidFill>
                  <a:latin typeface="Lora Bold"/>
                </a:rPr>
                <a:t> </a:t>
              </a:r>
              <a:r>
                <a:rPr lang="en-US" sz="2399" dirty="0" err="1">
                  <a:solidFill>
                    <a:srgbClr val="000000"/>
                  </a:solidFill>
                  <a:latin typeface="Lora Bold"/>
                </a:rPr>
                <a:t>вирішено</a:t>
              </a:r>
              <a:r>
                <a:rPr lang="en-US" sz="2399" dirty="0">
                  <a:solidFill>
                    <a:srgbClr val="000000"/>
                  </a:solidFill>
                  <a:latin typeface="Lora Bold"/>
                </a:rPr>
                <a:t> в </a:t>
              </a:r>
              <a:r>
                <a:rPr lang="en-US" sz="2399" dirty="0" err="1">
                  <a:solidFill>
                    <a:srgbClr val="000000"/>
                  </a:solidFill>
                  <a:latin typeface="Lora Bold"/>
                </a:rPr>
                <a:t>Кожухівському</a:t>
              </a:r>
              <a:r>
                <a:rPr lang="en-US" sz="2399" dirty="0">
                  <a:solidFill>
                    <a:srgbClr val="000000"/>
                  </a:solidFill>
                  <a:latin typeface="Lora Bold"/>
                </a:rPr>
                <a:t>, </a:t>
              </a:r>
              <a:r>
                <a:rPr lang="en-US" sz="2399" dirty="0" err="1">
                  <a:solidFill>
                    <a:srgbClr val="000000"/>
                  </a:solidFill>
                  <a:latin typeface="Lora Bold"/>
                </a:rPr>
                <a:t>Бехівському</a:t>
              </a:r>
              <a:r>
                <a:rPr lang="en-US" sz="2399" dirty="0">
                  <a:solidFill>
                    <a:srgbClr val="000000"/>
                  </a:solidFill>
                  <a:latin typeface="Lora Bold"/>
                </a:rPr>
                <a:t> </a:t>
              </a:r>
              <a:r>
                <a:rPr lang="en-US" sz="2399" dirty="0" err="1">
                  <a:solidFill>
                    <a:srgbClr val="000000"/>
                  </a:solidFill>
                  <a:latin typeface="Lora Bold"/>
                </a:rPr>
                <a:t>та</a:t>
              </a:r>
              <a:r>
                <a:rPr lang="en-US" sz="2399" dirty="0">
                  <a:solidFill>
                    <a:srgbClr val="000000"/>
                  </a:solidFill>
                  <a:latin typeface="Lora Bold"/>
                </a:rPr>
                <a:t> </a:t>
              </a:r>
              <a:r>
                <a:rPr lang="en-US" sz="2399" dirty="0" err="1">
                  <a:solidFill>
                    <a:srgbClr val="000000"/>
                  </a:solidFill>
                  <a:latin typeface="Lora Bold"/>
                </a:rPr>
                <a:t>Михайлівському</a:t>
              </a:r>
              <a:r>
                <a:rPr lang="en-US" sz="2399" dirty="0">
                  <a:solidFill>
                    <a:srgbClr val="000000"/>
                  </a:solidFill>
                  <a:latin typeface="Lora Bold"/>
                </a:rPr>
                <a:t> </a:t>
              </a:r>
              <a:r>
                <a:rPr lang="en-US" sz="2399" dirty="0" err="1">
                  <a:solidFill>
                    <a:srgbClr val="000000"/>
                  </a:solidFill>
                  <a:latin typeface="Lora Bold"/>
                </a:rPr>
                <a:t>старостинському</a:t>
              </a:r>
              <a:r>
                <a:rPr lang="en-US" sz="2399" dirty="0">
                  <a:solidFill>
                    <a:srgbClr val="000000"/>
                  </a:solidFill>
                  <a:latin typeface="Lora Bold"/>
                </a:rPr>
                <a:t> </a:t>
              </a:r>
              <a:r>
                <a:rPr lang="en-US" sz="2399" dirty="0" err="1">
                  <a:solidFill>
                    <a:srgbClr val="000000"/>
                  </a:solidFill>
                  <a:latin typeface="Lora Bold"/>
                </a:rPr>
                <a:t>окрузі</a:t>
              </a:r>
              <a:r>
                <a:rPr lang="en-US" sz="2399" dirty="0">
                  <a:solidFill>
                    <a:srgbClr val="000000"/>
                  </a:solidFill>
                  <a:latin typeface="Lora Bold"/>
                </a:rPr>
                <a:t>)</a:t>
              </a:r>
            </a:p>
          </p:txBody>
        </p:sp>
      </p:grpSp>
      <p:pic>
        <p:nvPicPr>
          <p:cNvPr id="33" name="Рисунок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44" y="0"/>
            <a:ext cx="7551727" cy="4562475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2209800" y="507839"/>
            <a:ext cx="10586640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602"/>
              </a:lnSpc>
            </a:pPr>
            <a:r>
              <a:rPr lang="en-US" sz="8174" spc="882" dirty="0" err="1">
                <a:solidFill>
                  <a:srgbClr val="231F20"/>
                </a:solidFill>
                <a:latin typeface="Lora"/>
              </a:rPr>
              <a:t>Дякую</a:t>
            </a:r>
            <a:r>
              <a:rPr lang="en-US" sz="8174" spc="882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8174" spc="882" dirty="0" err="1">
                <a:solidFill>
                  <a:srgbClr val="231F20"/>
                </a:solidFill>
                <a:latin typeface="Lora"/>
              </a:rPr>
              <a:t>за</a:t>
            </a:r>
            <a:r>
              <a:rPr lang="en-US" sz="8174" spc="882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8174" spc="882" dirty="0" err="1">
                <a:solidFill>
                  <a:srgbClr val="231F20"/>
                </a:solidFill>
                <a:latin typeface="Lora"/>
              </a:rPr>
              <a:t>увагу</a:t>
            </a:r>
            <a:r>
              <a:rPr lang="en-US" sz="8174" spc="882" dirty="0">
                <a:solidFill>
                  <a:srgbClr val="231F20"/>
                </a:solidFill>
                <a:latin typeface="Lora"/>
              </a:rPr>
              <a:t>!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0508343" y="0"/>
            <a:ext cx="8603573" cy="10287000"/>
            <a:chOff x="0" y="0"/>
            <a:chExt cx="8603361" cy="10286746"/>
          </a:xfrm>
        </p:grpSpPr>
        <p:sp>
          <p:nvSpPr>
            <p:cNvPr id="5" name="Freeform 5"/>
            <p:cNvSpPr/>
            <p:nvPr/>
          </p:nvSpPr>
          <p:spPr>
            <a:xfrm>
              <a:off x="-2794" y="-127"/>
              <a:ext cx="8606155" cy="10286873"/>
            </a:xfrm>
            <a:custGeom>
              <a:avLst/>
              <a:gdLst/>
              <a:ahLst/>
              <a:cxnLst/>
              <a:rect l="l" t="t" r="r" b="b"/>
              <a:pathLst>
                <a:path w="8606155" h="10286873">
                  <a:moveTo>
                    <a:pt x="8606155" y="10251440"/>
                  </a:moveTo>
                  <a:cubicBezTo>
                    <a:pt x="8606155" y="10284587"/>
                    <a:pt x="8595487" y="10286873"/>
                    <a:pt x="8567674" y="10286873"/>
                  </a:cubicBezTo>
                  <a:cubicBezTo>
                    <a:pt x="5713095" y="10286238"/>
                    <a:pt x="2858643" y="10286238"/>
                    <a:pt x="4064" y="10286238"/>
                  </a:cubicBezTo>
                  <a:cubicBezTo>
                    <a:pt x="0" y="10272395"/>
                    <a:pt x="6350" y="10259822"/>
                    <a:pt x="9271" y="10246995"/>
                  </a:cubicBezTo>
                  <a:cubicBezTo>
                    <a:pt x="134747" y="9685401"/>
                    <a:pt x="260350" y="9123934"/>
                    <a:pt x="386207" y="8562467"/>
                  </a:cubicBezTo>
                  <a:cubicBezTo>
                    <a:pt x="565658" y="7761986"/>
                    <a:pt x="745490" y="6961632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5"/>
                    <a:pt x="8605139" y="6846316"/>
                    <a:pt x="8606155" y="10251440"/>
                  </a:cubicBezTo>
                  <a:close/>
                </a:path>
              </a:pathLst>
            </a:custGeom>
            <a:blipFill>
              <a:blip r:embed="rId2"/>
              <a:stretch>
                <a:fillRect l="-57614" r="-37366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 rot="826432">
            <a:off x="-19605091" y="-3920266"/>
            <a:ext cx="21026341" cy="12831921"/>
            <a:chOff x="0" y="0"/>
            <a:chExt cx="5537802" cy="337960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537802" cy="3379601"/>
            </a:xfrm>
            <a:custGeom>
              <a:avLst/>
              <a:gdLst/>
              <a:ahLst/>
              <a:cxnLst/>
              <a:rect l="l" t="t" r="r" b="b"/>
              <a:pathLst>
                <a:path w="5537802" h="3379601">
                  <a:moveTo>
                    <a:pt x="0" y="0"/>
                  </a:moveTo>
                  <a:lnTo>
                    <a:pt x="5537802" y="0"/>
                  </a:lnTo>
                  <a:lnTo>
                    <a:pt x="5537802" y="3379601"/>
                  </a:lnTo>
                  <a:lnTo>
                    <a:pt x="0" y="3379601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5537802" cy="33986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773821">
            <a:off x="10892082" y="3592080"/>
            <a:ext cx="313833" cy="8482349"/>
            <a:chOff x="0" y="0"/>
            <a:chExt cx="82656" cy="223403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2656" cy="2234034"/>
            </a:xfrm>
            <a:custGeom>
              <a:avLst/>
              <a:gdLst/>
              <a:ahLst/>
              <a:cxnLst/>
              <a:rect l="l" t="t" r="r" b="b"/>
              <a:pathLst>
                <a:path w="82656" h="2234034">
                  <a:moveTo>
                    <a:pt x="0" y="0"/>
                  </a:moveTo>
                  <a:lnTo>
                    <a:pt x="82656" y="0"/>
                  </a:lnTo>
                  <a:lnTo>
                    <a:pt x="82656" y="2234034"/>
                  </a:lnTo>
                  <a:lnTo>
                    <a:pt x="0" y="2234034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82656" cy="22530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832539">
            <a:off x="2742998" y="-4998796"/>
            <a:ext cx="313833" cy="8482349"/>
            <a:chOff x="0" y="0"/>
            <a:chExt cx="82656" cy="223403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2656" cy="2234034"/>
            </a:xfrm>
            <a:custGeom>
              <a:avLst/>
              <a:gdLst/>
              <a:ahLst/>
              <a:cxnLst/>
              <a:rect l="l" t="t" r="r" b="b"/>
              <a:pathLst>
                <a:path w="82656" h="2234034">
                  <a:moveTo>
                    <a:pt x="0" y="0"/>
                  </a:moveTo>
                  <a:lnTo>
                    <a:pt x="82656" y="0"/>
                  </a:lnTo>
                  <a:lnTo>
                    <a:pt x="82656" y="2234034"/>
                  </a:lnTo>
                  <a:lnTo>
                    <a:pt x="0" y="2234034"/>
                  </a:lnTo>
                  <a:close/>
                </a:path>
              </a:pathLst>
            </a:custGeom>
            <a:solidFill>
              <a:srgbClr val="397D5A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82656" cy="22530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4207346" y="8799491"/>
            <a:ext cx="5857379" cy="356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08"/>
              </a:lnSpc>
            </a:pPr>
            <a:r>
              <a:rPr lang="en-US" sz="2077">
                <a:solidFill>
                  <a:srgbClr val="000000"/>
                </a:solidFill>
                <a:latin typeface="Open Sauce"/>
              </a:rPr>
              <a:t>https://korosten-rada.gov.ua/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96615" y="9374210"/>
            <a:ext cx="5857379" cy="356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08"/>
              </a:lnSpc>
            </a:pPr>
            <a:r>
              <a:rPr lang="en-US" sz="2077">
                <a:solidFill>
                  <a:srgbClr val="000000"/>
                </a:solidFill>
                <a:latin typeface="Open Sauce"/>
              </a:rPr>
              <a:t>kor.ekonom@ukr.net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231901" y="9337271"/>
            <a:ext cx="6480556" cy="379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19"/>
              </a:lnSpc>
            </a:pPr>
            <a:r>
              <a:rPr lang="en-US" sz="2299">
                <a:solidFill>
                  <a:srgbClr val="000000"/>
                </a:solidFill>
                <a:latin typeface="Lora"/>
              </a:rPr>
              <a:t>вул.Грушевського 22, м.Коростень, 11501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96615" y="8825008"/>
            <a:ext cx="2370741" cy="356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08"/>
              </a:lnSpc>
            </a:pPr>
            <a:r>
              <a:rPr lang="en-US" sz="2077" dirty="0" smtClean="0">
                <a:solidFill>
                  <a:srgbClr val="000000"/>
                </a:solidFill>
                <a:latin typeface="Open Sauce"/>
              </a:rPr>
              <a:t>04142-5-00-93</a:t>
            </a:r>
            <a:endParaRPr lang="en-US" sz="2077" dirty="0">
              <a:solidFill>
                <a:srgbClr val="000000"/>
              </a:solidFill>
              <a:latin typeface="Open Sauce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3680042" y="9336846"/>
            <a:ext cx="384955" cy="384955"/>
          </a:xfrm>
          <a:custGeom>
            <a:avLst/>
            <a:gdLst/>
            <a:ahLst/>
            <a:cxnLst/>
            <a:rect l="l" t="t" r="r" b="b"/>
            <a:pathLst>
              <a:path w="384955" h="384955">
                <a:moveTo>
                  <a:pt x="0" y="0"/>
                </a:moveTo>
                <a:lnTo>
                  <a:pt x="384955" y="0"/>
                </a:lnTo>
                <a:lnTo>
                  <a:pt x="384955" y="384956"/>
                </a:lnTo>
                <a:lnTo>
                  <a:pt x="0" y="3849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469138" y="9383948"/>
            <a:ext cx="384955" cy="384955"/>
          </a:xfrm>
          <a:custGeom>
            <a:avLst/>
            <a:gdLst/>
            <a:ahLst/>
            <a:cxnLst/>
            <a:rect l="l" t="t" r="r" b="b"/>
            <a:pathLst>
              <a:path w="384955" h="384955">
                <a:moveTo>
                  <a:pt x="0" y="0"/>
                </a:moveTo>
                <a:lnTo>
                  <a:pt x="384956" y="0"/>
                </a:lnTo>
                <a:lnTo>
                  <a:pt x="384956" y="384955"/>
                </a:lnTo>
                <a:lnTo>
                  <a:pt x="0" y="3849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3680042" y="8789966"/>
            <a:ext cx="384783" cy="384955"/>
          </a:xfrm>
          <a:custGeom>
            <a:avLst/>
            <a:gdLst/>
            <a:ahLst/>
            <a:cxnLst/>
            <a:rect l="l" t="t" r="r" b="b"/>
            <a:pathLst>
              <a:path w="384783" h="384955">
                <a:moveTo>
                  <a:pt x="0" y="0"/>
                </a:moveTo>
                <a:lnTo>
                  <a:pt x="384783" y="0"/>
                </a:lnTo>
                <a:lnTo>
                  <a:pt x="384783" y="384955"/>
                </a:lnTo>
                <a:lnTo>
                  <a:pt x="0" y="3849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469138" y="8834745"/>
            <a:ext cx="384955" cy="384955"/>
          </a:xfrm>
          <a:custGeom>
            <a:avLst/>
            <a:gdLst/>
            <a:ahLst/>
            <a:cxnLst/>
            <a:rect l="l" t="t" r="r" b="b"/>
            <a:pathLst>
              <a:path w="384955" h="384955">
                <a:moveTo>
                  <a:pt x="0" y="0"/>
                </a:moveTo>
                <a:lnTo>
                  <a:pt x="384956" y="0"/>
                </a:lnTo>
                <a:lnTo>
                  <a:pt x="384956" y="384955"/>
                </a:lnTo>
                <a:lnTo>
                  <a:pt x="0" y="3849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1808797" y="2670908"/>
            <a:ext cx="9296400" cy="52193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00"/>
              </a:lnSpc>
            </a:pPr>
            <a:r>
              <a:rPr lang="uk-UA" sz="3100" spc="334" dirty="0" smtClean="0">
                <a:solidFill>
                  <a:srgbClr val="231F20"/>
                </a:solidFill>
                <a:latin typeface="Lora"/>
              </a:rPr>
              <a:t>      </a:t>
            </a:r>
            <a:r>
              <a:rPr lang="uk-UA" sz="3100" spc="100" dirty="0" smtClean="0">
                <a:solidFill>
                  <a:srgbClr val="231F20"/>
                </a:solidFill>
                <a:latin typeface="Lora"/>
              </a:rPr>
              <a:t>Підводячи підсумок</a:t>
            </a:r>
            <a:r>
              <a:rPr lang="en-US" sz="3100" spc="100" dirty="0" smtClean="0">
                <a:solidFill>
                  <a:srgbClr val="231F20"/>
                </a:solidFill>
                <a:latin typeface="Lora"/>
              </a:rPr>
              <a:t> </a:t>
            </a:r>
            <a:r>
              <a:rPr lang="uk-UA" sz="3100" spc="100" dirty="0" smtClean="0">
                <a:solidFill>
                  <a:srgbClr val="231F20"/>
                </a:solidFill>
                <a:latin typeface="Lora"/>
              </a:rPr>
              <a:t>результатів         </a:t>
            </a:r>
          </a:p>
          <a:p>
            <a:pPr>
              <a:lnSpc>
                <a:spcPts val="3700"/>
              </a:lnSpc>
            </a:pPr>
            <a:r>
              <a:rPr lang="uk-UA" sz="3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uk-UA" sz="3100" spc="100" dirty="0" smtClean="0">
                <a:solidFill>
                  <a:srgbClr val="231F20"/>
                </a:solidFill>
                <a:latin typeface="Lora"/>
              </a:rPr>
              <a:t>       виконання</a:t>
            </a:r>
            <a:r>
              <a:rPr lang="en-US" sz="3100" spc="100" dirty="0" smtClean="0">
                <a:solidFill>
                  <a:srgbClr val="231F20"/>
                </a:solidFill>
                <a:latin typeface="Lora"/>
              </a:rPr>
              <a:t> </a:t>
            </a:r>
            <a:r>
              <a:rPr lang="uk-UA" sz="3100" spc="100" dirty="0" err="1">
                <a:solidFill>
                  <a:srgbClr val="231F20"/>
                </a:solidFill>
                <a:latin typeface="Lora"/>
              </a:rPr>
              <a:t>П</a:t>
            </a:r>
            <a:r>
              <a:rPr lang="en-US" sz="3100" spc="100" dirty="0" err="1" smtClean="0">
                <a:solidFill>
                  <a:srgbClr val="231F20"/>
                </a:solidFill>
                <a:latin typeface="Lora"/>
              </a:rPr>
              <a:t>рограм</a:t>
            </a:r>
            <a:r>
              <a:rPr lang="uk-UA" sz="3100" spc="100" dirty="0" smtClean="0">
                <a:solidFill>
                  <a:srgbClr val="231F20"/>
                </a:solidFill>
                <a:latin typeface="Lora"/>
              </a:rPr>
              <a:t>и</a:t>
            </a:r>
            <a:r>
              <a:rPr lang="en-US" sz="3100" spc="100" dirty="0" smtClean="0">
                <a:solidFill>
                  <a:srgbClr val="231F20"/>
                </a:solidFill>
                <a:latin typeface="Lora"/>
              </a:rPr>
              <a:t> </a:t>
            </a:r>
            <a:r>
              <a:rPr lang="en-US" sz="3100" spc="100" dirty="0" err="1">
                <a:solidFill>
                  <a:srgbClr val="231F20"/>
                </a:solidFill>
                <a:latin typeface="Lora"/>
              </a:rPr>
              <a:t>соціального</a:t>
            </a:r>
            <a:r>
              <a:rPr lang="en-US" sz="3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3100" spc="100" dirty="0" err="1">
                <a:solidFill>
                  <a:srgbClr val="231F20"/>
                </a:solidFill>
                <a:latin typeface="Lora"/>
              </a:rPr>
              <a:t>та</a:t>
            </a:r>
            <a:r>
              <a:rPr lang="en-US" sz="3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3100" spc="100" dirty="0" err="1" smtClean="0">
                <a:solidFill>
                  <a:srgbClr val="231F20"/>
                </a:solidFill>
                <a:latin typeface="Lora"/>
              </a:rPr>
              <a:t>економічного</a:t>
            </a:r>
            <a:r>
              <a:rPr lang="en-US" sz="3100" spc="100" dirty="0" smtClean="0">
                <a:solidFill>
                  <a:srgbClr val="231F20"/>
                </a:solidFill>
                <a:latin typeface="Lora"/>
              </a:rPr>
              <a:t> </a:t>
            </a:r>
            <a:r>
              <a:rPr lang="en-US" sz="3100" spc="100" dirty="0" err="1">
                <a:solidFill>
                  <a:srgbClr val="231F20"/>
                </a:solidFill>
                <a:latin typeface="Lora"/>
              </a:rPr>
              <a:t>розвитку</a:t>
            </a:r>
            <a:r>
              <a:rPr lang="en-US" sz="3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3100" spc="100" dirty="0" err="1">
                <a:solidFill>
                  <a:srgbClr val="231F20"/>
                </a:solidFill>
                <a:latin typeface="Lora"/>
              </a:rPr>
              <a:t>за</a:t>
            </a:r>
            <a:r>
              <a:rPr lang="en-US" sz="3100" spc="100" dirty="0">
                <a:solidFill>
                  <a:srgbClr val="231F20"/>
                </a:solidFill>
                <a:latin typeface="Lora"/>
              </a:rPr>
              <a:t> 2023 </a:t>
            </a:r>
            <a:r>
              <a:rPr lang="en-US" sz="3100" spc="100" dirty="0" err="1">
                <a:solidFill>
                  <a:srgbClr val="231F20"/>
                </a:solidFill>
                <a:latin typeface="Lora"/>
              </a:rPr>
              <a:t>рік</a:t>
            </a:r>
            <a:r>
              <a:rPr lang="en-US" sz="3100" spc="100" dirty="0">
                <a:solidFill>
                  <a:srgbClr val="231F20"/>
                </a:solidFill>
                <a:latin typeface="Lora"/>
              </a:rPr>
              <a:t>, </a:t>
            </a:r>
            <a:r>
              <a:rPr lang="en-US" sz="3100" spc="100" dirty="0" err="1">
                <a:solidFill>
                  <a:srgbClr val="231F20"/>
                </a:solidFill>
                <a:latin typeface="Lora"/>
              </a:rPr>
              <a:t>хочу</a:t>
            </a:r>
            <a:r>
              <a:rPr lang="en-US" sz="3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3100" spc="100" dirty="0" err="1">
                <a:solidFill>
                  <a:srgbClr val="231F20"/>
                </a:solidFill>
                <a:latin typeface="Lora"/>
              </a:rPr>
              <a:t>висловити</a:t>
            </a:r>
            <a:r>
              <a:rPr lang="en-US" sz="3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3100" spc="100" dirty="0" err="1">
                <a:solidFill>
                  <a:srgbClr val="231F20"/>
                </a:solidFill>
                <a:latin typeface="Lora"/>
              </a:rPr>
              <a:t>велику</a:t>
            </a:r>
            <a:r>
              <a:rPr lang="en-US" sz="3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3100" spc="100" dirty="0" err="1">
                <a:solidFill>
                  <a:srgbClr val="231F20"/>
                </a:solidFill>
                <a:latin typeface="Lora"/>
              </a:rPr>
              <a:t>вдячність</a:t>
            </a:r>
            <a:r>
              <a:rPr lang="en-US" sz="3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3100" spc="100" dirty="0" err="1">
                <a:solidFill>
                  <a:srgbClr val="231F20"/>
                </a:solidFill>
                <a:latin typeface="Lora"/>
              </a:rPr>
              <a:t>усім</a:t>
            </a:r>
            <a:r>
              <a:rPr lang="en-US" sz="3100" spc="100" dirty="0">
                <a:solidFill>
                  <a:srgbClr val="231F20"/>
                </a:solidFill>
                <a:latin typeface="Lora"/>
              </a:rPr>
              <a:t>, </a:t>
            </a:r>
            <a:r>
              <a:rPr lang="en-US" sz="3100" spc="100" dirty="0" err="1">
                <a:solidFill>
                  <a:srgbClr val="231F20"/>
                </a:solidFill>
                <a:latin typeface="Lora"/>
              </a:rPr>
              <a:t>хто</a:t>
            </a:r>
            <a:r>
              <a:rPr lang="en-US" sz="3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3100" spc="100" dirty="0" err="1">
                <a:solidFill>
                  <a:srgbClr val="231F20"/>
                </a:solidFill>
                <a:latin typeface="Lora"/>
              </a:rPr>
              <a:t>прийняв</a:t>
            </a:r>
            <a:r>
              <a:rPr lang="en-US" sz="3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3100" spc="100" dirty="0" err="1">
                <a:solidFill>
                  <a:srgbClr val="231F20"/>
                </a:solidFill>
                <a:latin typeface="Lora"/>
              </a:rPr>
              <a:t>участь</a:t>
            </a:r>
            <a:r>
              <a:rPr lang="en-US" sz="3100" spc="100" dirty="0">
                <a:solidFill>
                  <a:srgbClr val="231F20"/>
                </a:solidFill>
                <a:latin typeface="Lora"/>
              </a:rPr>
              <a:t> у </a:t>
            </a:r>
            <a:r>
              <a:rPr lang="en-US" sz="3100" spc="100" dirty="0" err="1">
                <a:solidFill>
                  <a:srgbClr val="231F20"/>
                </a:solidFill>
                <a:latin typeface="Lora"/>
              </a:rPr>
              <a:t>цьому</a:t>
            </a:r>
            <a:r>
              <a:rPr lang="en-US" sz="3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3100" spc="100" dirty="0" err="1">
                <a:solidFill>
                  <a:srgbClr val="231F20"/>
                </a:solidFill>
                <a:latin typeface="Lora"/>
              </a:rPr>
              <a:t>важливому</a:t>
            </a:r>
            <a:r>
              <a:rPr lang="en-US" sz="3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3100" spc="100" dirty="0" err="1">
                <a:solidFill>
                  <a:srgbClr val="231F20"/>
                </a:solidFill>
                <a:latin typeface="Lora"/>
              </a:rPr>
              <a:t>процесі</a:t>
            </a:r>
            <a:r>
              <a:rPr lang="en-US" sz="3100" spc="100" dirty="0" smtClean="0">
                <a:solidFill>
                  <a:srgbClr val="231F20"/>
                </a:solidFill>
                <a:latin typeface="Lora"/>
              </a:rPr>
              <a:t>.</a:t>
            </a:r>
            <a:endParaRPr lang="uk-UA" sz="3100" spc="100" dirty="0" smtClean="0">
              <a:solidFill>
                <a:srgbClr val="231F20"/>
              </a:solidFill>
              <a:latin typeface="Lora"/>
            </a:endParaRPr>
          </a:p>
          <a:p>
            <a:pPr>
              <a:lnSpc>
                <a:spcPts val="3700"/>
              </a:lnSpc>
            </a:pPr>
            <a:r>
              <a:rPr lang="uk-UA" sz="3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uk-UA" sz="3100" spc="100" dirty="0" smtClean="0">
                <a:solidFill>
                  <a:srgbClr val="231F20"/>
                </a:solidFill>
                <a:latin typeface="Lora"/>
              </a:rPr>
              <a:t>  </a:t>
            </a:r>
            <a:r>
              <a:rPr lang="en-US" sz="3100" spc="100" dirty="0" smtClean="0">
                <a:solidFill>
                  <a:srgbClr val="231F20"/>
                </a:solidFill>
                <a:latin typeface="Lora"/>
              </a:rPr>
              <a:t> </a:t>
            </a:r>
            <a:r>
              <a:rPr lang="en-US" sz="3100" spc="100" dirty="0" err="1">
                <a:solidFill>
                  <a:srgbClr val="231F20"/>
                </a:solidFill>
                <a:latin typeface="Lora"/>
              </a:rPr>
              <a:t>Наші</a:t>
            </a:r>
            <a:r>
              <a:rPr lang="en-US" sz="3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3100" spc="100" dirty="0" err="1">
                <a:solidFill>
                  <a:srgbClr val="231F20"/>
                </a:solidFill>
                <a:latin typeface="Lora"/>
              </a:rPr>
              <a:t>спільні</a:t>
            </a:r>
            <a:r>
              <a:rPr lang="en-US" sz="3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3100" spc="100" dirty="0" err="1">
                <a:solidFill>
                  <a:srgbClr val="231F20"/>
                </a:solidFill>
                <a:latin typeface="Lora"/>
              </a:rPr>
              <a:t>зусилля</a:t>
            </a:r>
            <a:r>
              <a:rPr lang="en-US" sz="3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3100" spc="100" dirty="0" err="1">
                <a:solidFill>
                  <a:srgbClr val="231F20"/>
                </a:solidFill>
                <a:latin typeface="Lora"/>
              </a:rPr>
              <a:t>дали</a:t>
            </a:r>
            <a:r>
              <a:rPr lang="en-US" sz="3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3100" spc="100" dirty="0" err="1" smtClean="0">
                <a:solidFill>
                  <a:srgbClr val="231F20"/>
                </a:solidFill>
                <a:latin typeface="Lora"/>
              </a:rPr>
              <a:t>позитивні</a:t>
            </a:r>
            <a:r>
              <a:rPr lang="en-US" sz="3100" spc="100" dirty="0" smtClean="0">
                <a:solidFill>
                  <a:srgbClr val="231F20"/>
                </a:solidFill>
                <a:latin typeface="Lora"/>
              </a:rPr>
              <a:t> </a:t>
            </a:r>
            <a:r>
              <a:rPr lang="en-US" sz="3100" spc="100" dirty="0" err="1">
                <a:solidFill>
                  <a:srgbClr val="231F20"/>
                </a:solidFill>
                <a:latin typeface="Lora"/>
              </a:rPr>
              <a:t>результати</a:t>
            </a:r>
            <a:r>
              <a:rPr lang="en-US" sz="3100" spc="100" dirty="0">
                <a:solidFill>
                  <a:srgbClr val="231F20"/>
                </a:solidFill>
                <a:latin typeface="Lora"/>
              </a:rPr>
              <a:t>, і я </a:t>
            </a:r>
            <a:r>
              <a:rPr lang="en-US" sz="3100" spc="100" dirty="0" err="1">
                <a:solidFill>
                  <a:srgbClr val="231F20"/>
                </a:solidFill>
                <a:latin typeface="Lora"/>
              </a:rPr>
              <a:t>впевнений</a:t>
            </a:r>
            <a:r>
              <a:rPr lang="en-US" sz="3100" spc="100" dirty="0">
                <a:solidFill>
                  <a:srgbClr val="231F20"/>
                </a:solidFill>
                <a:latin typeface="Lora"/>
              </a:rPr>
              <a:t>, </a:t>
            </a:r>
            <a:r>
              <a:rPr lang="en-US" sz="3100" spc="100" dirty="0" err="1">
                <a:solidFill>
                  <a:srgbClr val="231F20"/>
                </a:solidFill>
                <a:latin typeface="Lora"/>
              </a:rPr>
              <a:t>що</a:t>
            </a:r>
            <a:r>
              <a:rPr lang="en-US" sz="3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3100" spc="100" dirty="0" err="1">
                <a:solidFill>
                  <a:srgbClr val="231F20"/>
                </a:solidFill>
                <a:latin typeface="Lora"/>
              </a:rPr>
              <a:t>разом</a:t>
            </a:r>
            <a:r>
              <a:rPr lang="en-US" sz="3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3100" spc="100" dirty="0" err="1">
                <a:solidFill>
                  <a:srgbClr val="231F20"/>
                </a:solidFill>
                <a:latin typeface="Lora"/>
              </a:rPr>
              <a:t>ми</a:t>
            </a:r>
            <a:r>
              <a:rPr lang="en-US" sz="3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3100" spc="100" dirty="0" err="1">
                <a:solidFill>
                  <a:srgbClr val="231F20"/>
                </a:solidFill>
                <a:latin typeface="Lora"/>
              </a:rPr>
              <a:t>зможемо</a:t>
            </a:r>
            <a:r>
              <a:rPr lang="en-US" sz="3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3100" spc="100" dirty="0" err="1">
                <a:solidFill>
                  <a:srgbClr val="231F20"/>
                </a:solidFill>
                <a:latin typeface="Lora"/>
              </a:rPr>
              <a:t>досягнути</a:t>
            </a:r>
            <a:r>
              <a:rPr lang="en-US" sz="3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3100" spc="100" dirty="0" err="1">
                <a:solidFill>
                  <a:srgbClr val="231F20"/>
                </a:solidFill>
                <a:latin typeface="Lora"/>
              </a:rPr>
              <a:t>ще</a:t>
            </a:r>
            <a:r>
              <a:rPr lang="en-US" sz="3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3100" spc="100" dirty="0" err="1">
                <a:solidFill>
                  <a:srgbClr val="231F20"/>
                </a:solidFill>
                <a:latin typeface="Lora"/>
              </a:rPr>
              <a:t>більших</a:t>
            </a:r>
            <a:r>
              <a:rPr lang="en-US" sz="3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3100" spc="100" dirty="0" err="1">
                <a:solidFill>
                  <a:srgbClr val="231F20"/>
                </a:solidFill>
                <a:latin typeface="Lora"/>
              </a:rPr>
              <a:t>успіхів</a:t>
            </a:r>
            <a:r>
              <a:rPr lang="en-US" sz="3100" spc="100" dirty="0">
                <a:solidFill>
                  <a:srgbClr val="231F20"/>
                </a:solidFill>
                <a:latin typeface="Lora"/>
              </a:rPr>
              <a:t> у </a:t>
            </a:r>
            <a:r>
              <a:rPr lang="en-US" sz="3100" spc="100" dirty="0" err="1">
                <a:solidFill>
                  <a:srgbClr val="231F20"/>
                </a:solidFill>
                <a:latin typeface="Lora"/>
              </a:rPr>
              <a:t>майбутньому</a:t>
            </a:r>
            <a:r>
              <a:rPr lang="en-US" sz="3100" spc="100" dirty="0">
                <a:solidFill>
                  <a:srgbClr val="231F20"/>
                </a:solidFill>
                <a:latin typeface="Lora"/>
              </a:rPr>
              <a:t>. </a:t>
            </a:r>
          </a:p>
          <a:p>
            <a:pPr marL="0" lvl="0" indent="0">
              <a:lnSpc>
                <a:spcPts val="3700"/>
              </a:lnSpc>
            </a:pPr>
            <a:r>
              <a:rPr lang="uk-UA" sz="3100" spc="100" dirty="0" smtClean="0">
                <a:solidFill>
                  <a:srgbClr val="231F20"/>
                </a:solidFill>
                <a:latin typeface="Lora"/>
              </a:rPr>
              <a:t>    </a:t>
            </a:r>
            <a:r>
              <a:rPr lang="en-US" sz="3100" spc="100" dirty="0" err="1" smtClean="0">
                <a:solidFill>
                  <a:srgbClr val="231F20"/>
                </a:solidFill>
                <a:latin typeface="Lora"/>
              </a:rPr>
              <a:t>Дякую</a:t>
            </a:r>
            <a:r>
              <a:rPr lang="en-US" sz="3100" spc="100" dirty="0" smtClean="0">
                <a:solidFill>
                  <a:srgbClr val="231F20"/>
                </a:solidFill>
                <a:latin typeface="Lora"/>
              </a:rPr>
              <a:t> </a:t>
            </a:r>
            <a:r>
              <a:rPr lang="en-US" sz="3100" spc="100" dirty="0" err="1">
                <a:solidFill>
                  <a:srgbClr val="231F20"/>
                </a:solidFill>
                <a:latin typeface="Lora"/>
              </a:rPr>
              <a:t>вам</a:t>
            </a:r>
            <a:r>
              <a:rPr lang="en-US" sz="3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3100" spc="100" dirty="0" err="1">
                <a:solidFill>
                  <a:srgbClr val="231F20"/>
                </a:solidFill>
                <a:latin typeface="Lora"/>
              </a:rPr>
              <a:t>за</a:t>
            </a:r>
            <a:r>
              <a:rPr lang="en-US" sz="3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3100" spc="100" dirty="0" err="1">
                <a:solidFill>
                  <a:srgbClr val="231F20"/>
                </a:solidFill>
                <a:latin typeface="Lora"/>
              </a:rPr>
              <a:t>вашу</a:t>
            </a:r>
            <a:r>
              <a:rPr lang="en-US" sz="3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3100" spc="100" dirty="0" err="1">
                <a:solidFill>
                  <a:srgbClr val="231F20"/>
                </a:solidFill>
                <a:latin typeface="Lora"/>
              </a:rPr>
              <a:t>працю</a:t>
            </a:r>
            <a:r>
              <a:rPr lang="en-US" sz="3100" spc="100" dirty="0">
                <a:solidFill>
                  <a:srgbClr val="231F20"/>
                </a:solidFill>
                <a:latin typeface="Lora"/>
              </a:rPr>
              <a:t>, </a:t>
            </a:r>
            <a:r>
              <a:rPr lang="en-US" sz="3100" spc="100" dirty="0" err="1">
                <a:solidFill>
                  <a:srgbClr val="231F20"/>
                </a:solidFill>
                <a:latin typeface="Lora"/>
              </a:rPr>
              <a:t>підтримку</a:t>
            </a:r>
            <a:r>
              <a:rPr lang="en-US" sz="3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3100" spc="100" dirty="0" err="1">
                <a:solidFill>
                  <a:srgbClr val="231F20"/>
                </a:solidFill>
                <a:latin typeface="Lora"/>
              </a:rPr>
              <a:t>та</a:t>
            </a:r>
            <a:r>
              <a:rPr lang="en-US" sz="3100" spc="100" dirty="0">
                <a:solidFill>
                  <a:srgbClr val="231F20"/>
                </a:solidFill>
                <a:latin typeface="Lora"/>
              </a:rPr>
              <a:t> </a:t>
            </a:r>
            <a:r>
              <a:rPr lang="en-US" sz="3100" spc="100" dirty="0" err="1" smtClean="0">
                <a:solidFill>
                  <a:srgbClr val="231F20"/>
                </a:solidFill>
                <a:latin typeface="Lora"/>
              </a:rPr>
              <a:t>відданість</a:t>
            </a:r>
            <a:r>
              <a:rPr lang="uk-UA" sz="3100" spc="100" dirty="0" smtClean="0">
                <a:solidFill>
                  <a:srgbClr val="231F20"/>
                </a:solidFill>
                <a:latin typeface="Lora"/>
              </a:rPr>
              <a:t> громаді</a:t>
            </a:r>
            <a:r>
              <a:rPr lang="en-US" sz="3100" spc="100" dirty="0" smtClean="0">
                <a:solidFill>
                  <a:srgbClr val="231F20"/>
                </a:solidFill>
                <a:latin typeface="Lora"/>
              </a:rPr>
              <a:t>!</a:t>
            </a:r>
            <a:endParaRPr lang="en-US" sz="3100" spc="100" dirty="0">
              <a:solidFill>
                <a:srgbClr val="231F20"/>
              </a:solidFill>
              <a:latin typeface="Lor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528002" y="0"/>
            <a:ext cx="19048322" cy="2168022"/>
            <a:chOff x="0" y="0"/>
            <a:chExt cx="5016842" cy="57100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016842" cy="571002"/>
            </a:xfrm>
            <a:custGeom>
              <a:avLst/>
              <a:gdLst/>
              <a:ahLst/>
              <a:cxnLst/>
              <a:rect l="l" t="t" r="r" b="b"/>
              <a:pathLst>
                <a:path w="5016842" h="571002">
                  <a:moveTo>
                    <a:pt x="0" y="0"/>
                  </a:moveTo>
                  <a:lnTo>
                    <a:pt x="5016842" y="0"/>
                  </a:lnTo>
                  <a:lnTo>
                    <a:pt x="5016842" y="571002"/>
                  </a:lnTo>
                  <a:lnTo>
                    <a:pt x="0" y="571002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5016842" cy="5900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961225" y="537210"/>
            <a:ext cx="12667398" cy="1005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80"/>
              </a:lnSpc>
            </a:pPr>
            <a:r>
              <a:rPr lang="en-US" sz="6000" spc="588">
                <a:solidFill>
                  <a:srgbClr val="FFFFFF"/>
                </a:solidFill>
                <a:latin typeface="Lora"/>
              </a:rPr>
              <a:t>Енергоменеджмент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019175" y="6686290"/>
            <a:ext cx="5076855" cy="3079913"/>
            <a:chOff x="0" y="-76239"/>
            <a:chExt cx="1337114" cy="811171"/>
          </a:xfrm>
        </p:grpSpPr>
        <p:sp>
          <p:nvSpPr>
            <p:cNvPr id="11" name="Freeform 11"/>
            <p:cNvSpPr/>
            <p:nvPr/>
          </p:nvSpPr>
          <p:spPr>
            <a:xfrm>
              <a:off x="0" y="-76239"/>
              <a:ext cx="1337114" cy="811171"/>
            </a:xfrm>
            <a:custGeom>
              <a:avLst/>
              <a:gdLst/>
              <a:ahLst/>
              <a:cxnLst/>
              <a:rect l="l" t="t" r="r" b="b"/>
              <a:pathLst>
                <a:path w="1337114" h="734932">
                  <a:moveTo>
                    <a:pt x="0" y="0"/>
                  </a:moveTo>
                  <a:lnTo>
                    <a:pt x="1337114" y="0"/>
                  </a:lnTo>
                  <a:lnTo>
                    <a:pt x="1337114" y="734932"/>
                  </a:lnTo>
                  <a:lnTo>
                    <a:pt x="0" y="734932"/>
                  </a:lnTo>
                  <a:close/>
                </a:path>
              </a:pathLst>
            </a:custGeom>
            <a:solidFill>
              <a:srgbClr val="397D5A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1337114" cy="763507"/>
            </a:xfrm>
            <a:prstGeom prst="rect">
              <a:avLst/>
            </a:prstGeom>
          </p:spPr>
          <p:txBody>
            <a:bodyPr lIns="114300" tIns="114300" rIns="114300" bIns="114300" rtlCol="0" anchor="ctr"/>
            <a:lstStyle/>
            <a:p>
              <a:pPr marL="0" lvl="0" indent="0" algn="ctr">
                <a:lnSpc>
                  <a:spcPts val="2897"/>
                </a:lnSpc>
                <a:spcBef>
                  <a:spcPct val="0"/>
                </a:spcBef>
              </a:pPr>
              <a:r>
                <a:rPr lang="uk-UA" sz="2099" spc="20" dirty="0" smtClean="0">
                  <a:solidFill>
                    <a:srgbClr val="FFFFFF"/>
                  </a:solidFill>
                  <a:latin typeface="Lora Bold"/>
                </a:rPr>
                <a:t>За </a:t>
              </a:r>
              <a:r>
                <a:rPr lang="en-US" sz="2099" spc="20" dirty="0" err="1" smtClean="0">
                  <a:solidFill>
                    <a:srgbClr val="FFFFFF"/>
                  </a:solidFill>
                  <a:latin typeface="Lora Bold"/>
                </a:rPr>
                <a:t>Результатами</a:t>
              </a:r>
              <a:r>
                <a:rPr lang="en-US" sz="2099" spc="20" dirty="0" smtClean="0">
                  <a:solidFill>
                    <a:srgbClr val="FFFFFF"/>
                  </a:solidFill>
                  <a:latin typeface="Lora Bold"/>
                </a:rPr>
                <a:t> </a:t>
              </a:r>
              <a:r>
                <a:rPr lang="en-US" sz="2099" spc="20" dirty="0" err="1">
                  <a:solidFill>
                    <a:srgbClr val="FFFFFF"/>
                  </a:solidFill>
                  <a:latin typeface="Lora Bold"/>
                </a:rPr>
                <a:t>конкурсного</a:t>
              </a:r>
              <a:r>
                <a:rPr lang="en-US" sz="2099" spc="20" dirty="0">
                  <a:solidFill>
                    <a:srgbClr val="FFFFFF"/>
                  </a:solidFill>
                  <a:latin typeface="Lora Bold"/>
                </a:rPr>
                <a:t> </a:t>
              </a:r>
              <a:r>
                <a:rPr lang="en-US" sz="2099" spc="20" dirty="0" err="1">
                  <a:solidFill>
                    <a:srgbClr val="FFFFFF"/>
                  </a:solidFill>
                  <a:latin typeface="Lora Bold"/>
                </a:rPr>
                <a:t>відбору</a:t>
              </a:r>
              <a:r>
                <a:rPr lang="en-US" sz="2099" spc="20" dirty="0">
                  <a:solidFill>
                    <a:srgbClr val="FFFFFF"/>
                  </a:solidFill>
                  <a:latin typeface="Lora Bold"/>
                </a:rPr>
                <a:t> ГО «</a:t>
              </a:r>
              <a:r>
                <a:rPr lang="en-US" sz="2099" spc="20" dirty="0" err="1">
                  <a:solidFill>
                    <a:srgbClr val="FFFFFF"/>
                  </a:solidFill>
                  <a:latin typeface="Lora Bold"/>
                </a:rPr>
                <a:t>Екоклуб</a:t>
              </a:r>
              <a:r>
                <a:rPr lang="en-US" sz="2099" spc="20" dirty="0">
                  <a:solidFill>
                    <a:srgbClr val="FFFFFF"/>
                  </a:solidFill>
                  <a:latin typeface="Lora Bold"/>
                </a:rPr>
                <a:t>» </a:t>
              </a:r>
              <a:r>
                <a:rPr lang="en-US" sz="2099" spc="20" dirty="0" err="1">
                  <a:solidFill>
                    <a:srgbClr val="FFFFFF"/>
                  </a:solidFill>
                  <a:latin typeface="Lora Bold"/>
                </a:rPr>
                <a:t>Коростенська</a:t>
              </a:r>
              <a:r>
                <a:rPr lang="en-US" sz="2099" spc="20" dirty="0">
                  <a:solidFill>
                    <a:srgbClr val="FFFFFF"/>
                  </a:solidFill>
                  <a:latin typeface="Lora Bold"/>
                </a:rPr>
                <a:t> </a:t>
              </a:r>
              <a:r>
                <a:rPr lang="en-US" sz="2099" spc="20" dirty="0" err="1">
                  <a:solidFill>
                    <a:srgbClr val="FFFFFF"/>
                  </a:solidFill>
                  <a:latin typeface="Lora Bold"/>
                </a:rPr>
                <a:t>громада</a:t>
              </a:r>
              <a:r>
                <a:rPr lang="en-US" sz="2099" spc="20" dirty="0">
                  <a:solidFill>
                    <a:srgbClr val="FFFFFF"/>
                  </a:solidFill>
                  <a:latin typeface="Lora Bold"/>
                </a:rPr>
                <a:t> є </a:t>
              </a:r>
              <a:r>
                <a:rPr lang="en-US" sz="2099" spc="20" dirty="0" err="1">
                  <a:solidFill>
                    <a:srgbClr val="FFFFFF"/>
                  </a:solidFill>
                  <a:latin typeface="Lora Bold"/>
                </a:rPr>
                <a:t>переможницею</a:t>
              </a:r>
              <a:r>
                <a:rPr lang="en-US" sz="2099" spc="20" dirty="0">
                  <a:solidFill>
                    <a:srgbClr val="FFFFFF"/>
                  </a:solidFill>
                  <a:latin typeface="Lora Bold"/>
                </a:rPr>
                <a:t> </a:t>
              </a:r>
              <a:r>
                <a:rPr lang="en-US" sz="2099" spc="20" dirty="0" err="1">
                  <a:solidFill>
                    <a:srgbClr val="FFFFFF"/>
                  </a:solidFill>
                  <a:latin typeface="Lora Bold"/>
                </a:rPr>
                <a:t>для</a:t>
              </a:r>
              <a:r>
                <a:rPr lang="en-US" sz="2099" spc="20" dirty="0">
                  <a:solidFill>
                    <a:srgbClr val="FFFFFF"/>
                  </a:solidFill>
                  <a:latin typeface="Lora Bold"/>
                </a:rPr>
                <a:t> </a:t>
              </a:r>
              <a:r>
                <a:rPr lang="en-US" sz="2099" spc="20" dirty="0" err="1">
                  <a:solidFill>
                    <a:srgbClr val="FFFFFF"/>
                  </a:solidFill>
                  <a:latin typeface="Lora Bold"/>
                </a:rPr>
                <a:t>розробки</a:t>
              </a:r>
              <a:r>
                <a:rPr lang="en-US" sz="2099" spc="20" dirty="0">
                  <a:solidFill>
                    <a:srgbClr val="FFFFFF"/>
                  </a:solidFill>
                  <a:latin typeface="Lora Bold"/>
                </a:rPr>
                <a:t> </a:t>
              </a:r>
              <a:r>
                <a:rPr lang="en-US" sz="2099" spc="20" dirty="0" err="1">
                  <a:solidFill>
                    <a:srgbClr val="FFFFFF"/>
                  </a:solidFill>
                  <a:latin typeface="Lora Bold"/>
                </a:rPr>
                <a:t>техніко-економічного</a:t>
              </a:r>
              <a:r>
                <a:rPr lang="en-US" sz="2099" spc="20" dirty="0">
                  <a:solidFill>
                    <a:srgbClr val="FFFFFF"/>
                  </a:solidFill>
                  <a:latin typeface="Lora Bold"/>
                </a:rPr>
                <a:t> </a:t>
              </a:r>
              <a:r>
                <a:rPr lang="en-US" sz="2099" spc="20" dirty="0" err="1">
                  <a:solidFill>
                    <a:srgbClr val="FFFFFF"/>
                  </a:solidFill>
                  <a:latin typeface="Lora Bold"/>
                </a:rPr>
                <a:t>обґрунтування</a:t>
              </a:r>
              <a:r>
                <a:rPr lang="en-US" sz="2099" spc="20" dirty="0">
                  <a:solidFill>
                    <a:srgbClr val="FFFFFF"/>
                  </a:solidFill>
                  <a:latin typeface="Lora Bold"/>
                </a:rPr>
                <a:t> </a:t>
              </a:r>
              <a:r>
                <a:rPr lang="en-US" sz="2099" spc="20" dirty="0" err="1">
                  <a:solidFill>
                    <a:srgbClr val="FFFFFF"/>
                  </a:solidFill>
                  <a:latin typeface="Lora Bold"/>
                </a:rPr>
                <a:t>на</a:t>
              </a:r>
              <a:r>
                <a:rPr lang="en-US" sz="2099" spc="20" dirty="0">
                  <a:solidFill>
                    <a:srgbClr val="FFFFFF"/>
                  </a:solidFill>
                  <a:latin typeface="Lora Bold"/>
                </a:rPr>
                <a:t> </a:t>
              </a:r>
              <a:r>
                <a:rPr lang="en-US" sz="2099" spc="20" dirty="0" err="1">
                  <a:solidFill>
                    <a:srgbClr val="FFFFFF"/>
                  </a:solidFill>
                  <a:latin typeface="Lora Bold"/>
                </a:rPr>
                <a:t>встановлення</a:t>
              </a:r>
              <a:r>
                <a:rPr lang="en-US" sz="2099" spc="20" dirty="0">
                  <a:solidFill>
                    <a:srgbClr val="FFFFFF"/>
                  </a:solidFill>
                  <a:latin typeface="Lora Bold"/>
                </a:rPr>
                <a:t> </a:t>
              </a:r>
              <a:r>
                <a:rPr lang="en-US" sz="2099" spc="20" dirty="0" err="1">
                  <a:solidFill>
                    <a:srgbClr val="FFFFFF"/>
                  </a:solidFill>
                  <a:latin typeface="Lora Bold"/>
                </a:rPr>
                <a:t>сонячної</a:t>
              </a:r>
              <a:r>
                <a:rPr lang="en-US" sz="2099" spc="20" dirty="0">
                  <a:solidFill>
                    <a:srgbClr val="FFFFFF"/>
                  </a:solidFill>
                  <a:latin typeface="Lora Bold"/>
                </a:rPr>
                <a:t> </a:t>
              </a:r>
              <a:r>
                <a:rPr lang="en-US" sz="2099" spc="20" dirty="0" err="1">
                  <a:solidFill>
                    <a:srgbClr val="FFFFFF"/>
                  </a:solidFill>
                  <a:latin typeface="Lora Bold"/>
                </a:rPr>
                <a:t>електростанції</a:t>
              </a:r>
              <a:r>
                <a:rPr lang="en-US" sz="2099" spc="20" dirty="0">
                  <a:solidFill>
                    <a:srgbClr val="FFFFFF"/>
                  </a:solidFill>
                  <a:latin typeface="Lora Bold"/>
                </a:rPr>
                <a:t> </a:t>
              </a:r>
              <a:r>
                <a:rPr lang="en-US" sz="2099" spc="20" dirty="0" err="1" smtClean="0">
                  <a:solidFill>
                    <a:srgbClr val="FFFFFF"/>
                  </a:solidFill>
                  <a:latin typeface="Lora Bold"/>
                </a:rPr>
                <a:t>на</a:t>
              </a:r>
              <a:endParaRPr lang="uk-UA" sz="2099" spc="20" dirty="0" smtClean="0">
                <a:solidFill>
                  <a:srgbClr val="FFFFFF"/>
                </a:solidFill>
                <a:latin typeface="Lora Bold"/>
              </a:endParaRPr>
            </a:p>
            <a:p>
              <a:pPr marL="0" lvl="0" indent="0" algn="ctr">
                <a:lnSpc>
                  <a:spcPts val="2897"/>
                </a:lnSpc>
                <a:spcBef>
                  <a:spcPct val="0"/>
                </a:spcBef>
              </a:pPr>
              <a:r>
                <a:rPr lang="en-US" sz="2099" spc="20" dirty="0" smtClean="0">
                  <a:solidFill>
                    <a:srgbClr val="FFFFFF"/>
                  </a:solidFill>
                  <a:latin typeface="Lora Bold"/>
                </a:rPr>
                <a:t> </a:t>
              </a:r>
              <a:r>
                <a:rPr lang="en-US" sz="2099" spc="20" dirty="0">
                  <a:solidFill>
                    <a:srgbClr val="FFFFFF"/>
                  </a:solidFill>
                  <a:latin typeface="Lora Bold"/>
                </a:rPr>
                <a:t>КП «</a:t>
              </a:r>
              <a:r>
                <a:rPr lang="en-US" sz="2099" spc="20" dirty="0" err="1">
                  <a:solidFill>
                    <a:srgbClr val="FFFFFF"/>
                  </a:solidFill>
                  <a:latin typeface="Lora Bold"/>
                </a:rPr>
                <a:t>водоканал</a:t>
              </a:r>
              <a:r>
                <a:rPr lang="en-US" sz="2099" spc="20" dirty="0">
                  <a:solidFill>
                    <a:srgbClr val="FFFFFF"/>
                  </a:solidFill>
                  <a:latin typeface="Lora Bold"/>
                </a:rPr>
                <a:t>»</a:t>
              </a:r>
              <a:r>
                <a:rPr lang="en-US" sz="2099" spc="20" dirty="0">
                  <a:solidFill>
                    <a:srgbClr val="FFFFFF"/>
                  </a:solidFill>
                  <a:latin typeface="Lora Bold Italics"/>
                </a:rPr>
                <a:t>. 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058055" y="2507986"/>
            <a:ext cx="4473739" cy="695875"/>
            <a:chOff x="0" y="0"/>
            <a:chExt cx="1178269" cy="18327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178269" cy="183276"/>
            </a:xfrm>
            <a:custGeom>
              <a:avLst/>
              <a:gdLst/>
              <a:ahLst/>
              <a:cxnLst/>
              <a:rect l="l" t="t" r="r" b="b"/>
              <a:pathLst>
                <a:path w="1178269" h="183276">
                  <a:moveTo>
                    <a:pt x="0" y="0"/>
                  </a:moveTo>
                  <a:lnTo>
                    <a:pt x="1178269" y="0"/>
                  </a:lnTo>
                  <a:lnTo>
                    <a:pt x="1178269" y="183276"/>
                  </a:lnTo>
                  <a:lnTo>
                    <a:pt x="0" y="183276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1178269" cy="2309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24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7058055" y="7334433"/>
            <a:ext cx="4473739" cy="2250795"/>
            <a:chOff x="0" y="0"/>
            <a:chExt cx="1178269" cy="59280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178269" cy="592802"/>
            </a:xfrm>
            <a:custGeom>
              <a:avLst/>
              <a:gdLst/>
              <a:ahLst/>
              <a:cxnLst/>
              <a:rect l="l" t="t" r="r" b="b"/>
              <a:pathLst>
                <a:path w="1178269" h="592802">
                  <a:moveTo>
                    <a:pt x="0" y="0"/>
                  </a:moveTo>
                  <a:lnTo>
                    <a:pt x="1178269" y="0"/>
                  </a:lnTo>
                  <a:lnTo>
                    <a:pt x="1178269" y="592802"/>
                  </a:lnTo>
                  <a:lnTo>
                    <a:pt x="0" y="592802"/>
                  </a:lnTo>
                  <a:close/>
                </a:path>
              </a:pathLst>
            </a:custGeom>
            <a:solidFill>
              <a:srgbClr val="397D5A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1178269" cy="621377"/>
            </a:xfrm>
            <a:prstGeom prst="rect">
              <a:avLst/>
            </a:prstGeom>
          </p:spPr>
          <p:txBody>
            <a:bodyPr lIns="114300" tIns="114300" rIns="114300" bIns="114300" rtlCol="0" anchor="ctr"/>
            <a:lstStyle/>
            <a:p>
              <a:pPr marL="0" lvl="0" indent="0" algn="ctr">
                <a:lnSpc>
                  <a:spcPts val="3035"/>
                </a:lnSpc>
                <a:spcBef>
                  <a:spcPct val="0"/>
                </a:spcBef>
              </a:pPr>
              <a:r>
                <a:rPr lang="en-US" sz="2199" spc="21" dirty="0">
                  <a:solidFill>
                    <a:srgbClr val="FFFFFF"/>
                  </a:solidFill>
                  <a:latin typeface="Lora Bold"/>
                </a:rPr>
                <a:t>З </a:t>
              </a:r>
              <a:r>
                <a:rPr lang="en-US" sz="2199" spc="21" dirty="0" err="1">
                  <a:solidFill>
                    <a:srgbClr val="FFFFFF"/>
                  </a:solidFill>
                  <a:latin typeface="Lora Bold"/>
                </a:rPr>
                <a:t>проєктом</a:t>
              </a:r>
              <a:r>
                <a:rPr lang="en-US" sz="2199" spc="21" dirty="0">
                  <a:solidFill>
                    <a:srgbClr val="FFFFFF"/>
                  </a:solidFill>
                  <a:latin typeface="Lora Bold"/>
                </a:rPr>
                <a:t> ГЕФ/ПРООН </a:t>
              </a:r>
              <a:r>
                <a:rPr lang="en-US" sz="2199" spc="21" dirty="0" err="1">
                  <a:solidFill>
                    <a:srgbClr val="FFFFFF"/>
                  </a:solidFill>
                  <a:latin typeface="Lora Bold"/>
                </a:rPr>
                <a:t>розроблено</a:t>
              </a:r>
              <a:r>
                <a:rPr lang="en-US" sz="2199" spc="21" dirty="0">
                  <a:solidFill>
                    <a:srgbClr val="FFFFFF"/>
                  </a:solidFill>
                  <a:latin typeface="Lora Bold"/>
                </a:rPr>
                <a:t> </a:t>
              </a:r>
              <a:r>
                <a:rPr lang="en-US" sz="2199" spc="21" dirty="0" err="1">
                  <a:solidFill>
                    <a:srgbClr val="FFFFFF"/>
                  </a:solidFill>
                  <a:latin typeface="Lora Bold"/>
                </a:rPr>
                <a:t>передТЕО</a:t>
              </a:r>
              <a:r>
                <a:rPr lang="en-US" sz="2199" spc="21" dirty="0">
                  <a:solidFill>
                    <a:srgbClr val="FFFFFF"/>
                  </a:solidFill>
                  <a:latin typeface="Lora Bold"/>
                </a:rPr>
                <a:t> </a:t>
              </a:r>
              <a:r>
                <a:rPr lang="en-US" sz="2199" spc="21" dirty="0" err="1">
                  <a:solidFill>
                    <a:srgbClr val="FFFFFF"/>
                  </a:solidFill>
                  <a:latin typeface="Lora Bold"/>
                </a:rPr>
                <a:t>на</a:t>
              </a:r>
              <a:r>
                <a:rPr lang="en-US" sz="2199" spc="21" dirty="0">
                  <a:solidFill>
                    <a:srgbClr val="FFFFFF"/>
                  </a:solidFill>
                  <a:latin typeface="Lora Bold"/>
                </a:rPr>
                <a:t> </a:t>
              </a:r>
              <a:r>
                <a:rPr lang="en-US" sz="2199" spc="21" dirty="0" err="1">
                  <a:solidFill>
                    <a:srgbClr val="FFFFFF"/>
                  </a:solidFill>
                  <a:latin typeface="Lora Bold"/>
                </a:rPr>
                <a:t>встановлення</a:t>
              </a:r>
              <a:r>
                <a:rPr lang="en-US" sz="2199" spc="21" dirty="0">
                  <a:solidFill>
                    <a:srgbClr val="FFFFFF"/>
                  </a:solidFill>
                  <a:latin typeface="Lora Bold"/>
                </a:rPr>
                <a:t> </a:t>
              </a:r>
              <a:r>
                <a:rPr lang="en-US" sz="2199" spc="21" dirty="0" err="1">
                  <a:solidFill>
                    <a:srgbClr val="FFFFFF"/>
                  </a:solidFill>
                  <a:latin typeface="Lora Bold"/>
                </a:rPr>
                <a:t>сонячної</a:t>
              </a:r>
              <a:r>
                <a:rPr lang="en-US" sz="2199" spc="21" dirty="0">
                  <a:solidFill>
                    <a:srgbClr val="FFFFFF"/>
                  </a:solidFill>
                  <a:latin typeface="Lora Bold"/>
                </a:rPr>
                <a:t> </a:t>
              </a:r>
              <a:r>
                <a:rPr lang="en-US" sz="2199" spc="21" dirty="0" err="1">
                  <a:solidFill>
                    <a:srgbClr val="FFFFFF"/>
                  </a:solidFill>
                  <a:latin typeface="Lora Bold"/>
                </a:rPr>
                <a:t>електростанції</a:t>
              </a:r>
              <a:r>
                <a:rPr lang="en-US" sz="2199" spc="21" dirty="0">
                  <a:solidFill>
                    <a:srgbClr val="FFFFFF"/>
                  </a:solidFill>
                  <a:latin typeface="Lora Bold"/>
                </a:rPr>
                <a:t> </a:t>
              </a:r>
              <a:r>
                <a:rPr lang="en-US" sz="2199" spc="21" dirty="0" err="1">
                  <a:solidFill>
                    <a:srgbClr val="FFFFFF"/>
                  </a:solidFill>
                  <a:latin typeface="Lora Bold"/>
                </a:rPr>
                <a:t>для</a:t>
              </a:r>
              <a:r>
                <a:rPr lang="en-US" sz="2199" spc="21" dirty="0">
                  <a:solidFill>
                    <a:srgbClr val="FFFFFF"/>
                  </a:solidFill>
                  <a:latin typeface="Lora Bold"/>
                </a:rPr>
                <a:t> </a:t>
              </a:r>
              <a:r>
                <a:rPr lang="en-US" sz="2199" spc="21" dirty="0" err="1">
                  <a:solidFill>
                    <a:srgbClr val="FFFFFF"/>
                  </a:solidFill>
                  <a:latin typeface="Lora Bold"/>
                </a:rPr>
                <a:t>очисних</a:t>
              </a:r>
              <a:r>
                <a:rPr lang="en-US" sz="2199" spc="21" dirty="0">
                  <a:solidFill>
                    <a:srgbClr val="FFFFFF"/>
                  </a:solidFill>
                  <a:latin typeface="Lora Bold"/>
                </a:rPr>
                <a:t> </a:t>
              </a:r>
              <a:r>
                <a:rPr lang="en-US" sz="2199" spc="21" dirty="0" err="1">
                  <a:solidFill>
                    <a:srgbClr val="FFFFFF"/>
                  </a:solidFill>
                  <a:latin typeface="Lora Bold"/>
                </a:rPr>
                <a:t>споруд</a:t>
              </a:r>
              <a:r>
                <a:rPr lang="en-US" sz="2199" spc="21" dirty="0">
                  <a:solidFill>
                    <a:srgbClr val="FFFFFF"/>
                  </a:solidFill>
                  <a:latin typeface="Lora Bold"/>
                </a:rPr>
                <a:t> КП “</a:t>
              </a:r>
              <a:r>
                <a:rPr lang="en-US" sz="2199" spc="21" dirty="0" err="1">
                  <a:solidFill>
                    <a:srgbClr val="FFFFFF"/>
                  </a:solidFill>
                  <a:latin typeface="Lora Bold"/>
                </a:rPr>
                <a:t>Водоканал</a:t>
              </a:r>
              <a:r>
                <a:rPr lang="en-US" sz="2199" spc="21" dirty="0">
                  <a:solidFill>
                    <a:srgbClr val="FFFFFF"/>
                  </a:solidFill>
                  <a:latin typeface="Lora Bold"/>
                </a:rPr>
                <a:t>”</a:t>
              </a:r>
            </a:p>
          </p:txBody>
        </p:sp>
      </p:grpSp>
      <p:sp>
        <p:nvSpPr>
          <p:cNvPr id="23" name="Freeform 23"/>
          <p:cNvSpPr/>
          <p:nvPr/>
        </p:nvSpPr>
        <p:spPr>
          <a:xfrm>
            <a:off x="12489772" y="2942085"/>
            <a:ext cx="5022141" cy="3852699"/>
          </a:xfrm>
          <a:custGeom>
            <a:avLst/>
            <a:gdLst/>
            <a:ahLst/>
            <a:cxnLst/>
            <a:rect l="l" t="t" r="r" b="b"/>
            <a:pathLst>
              <a:path w="5022141" h="3852699">
                <a:moveTo>
                  <a:pt x="0" y="0"/>
                </a:moveTo>
                <a:lnTo>
                  <a:pt x="5022141" y="0"/>
                </a:lnTo>
                <a:lnTo>
                  <a:pt x="5022141" y="3852700"/>
                </a:lnTo>
                <a:lnTo>
                  <a:pt x="0" y="3852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423" r="-7423"/>
            </a:stretch>
          </a:blipFill>
          <a:ln cap="sq">
            <a:noFill/>
            <a:prstDash val="solid"/>
            <a:miter/>
          </a:ln>
        </p:spPr>
      </p:sp>
      <p:grpSp>
        <p:nvGrpSpPr>
          <p:cNvPr id="24" name="Group 24"/>
          <p:cNvGrpSpPr/>
          <p:nvPr/>
        </p:nvGrpSpPr>
        <p:grpSpPr>
          <a:xfrm>
            <a:off x="12484294" y="6794785"/>
            <a:ext cx="5027620" cy="3152393"/>
            <a:chOff x="0" y="0"/>
            <a:chExt cx="1324147" cy="83026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324147" cy="830260"/>
            </a:xfrm>
            <a:custGeom>
              <a:avLst/>
              <a:gdLst/>
              <a:ahLst/>
              <a:cxnLst/>
              <a:rect l="l" t="t" r="r" b="b"/>
              <a:pathLst>
                <a:path w="1324147" h="830260">
                  <a:moveTo>
                    <a:pt x="0" y="0"/>
                  </a:moveTo>
                  <a:lnTo>
                    <a:pt x="1324147" y="0"/>
                  </a:lnTo>
                  <a:lnTo>
                    <a:pt x="1324147" y="830260"/>
                  </a:lnTo>
                  <a:lnTo>
                    <a:pt x="0" y="830260"/>
                  </a:lnTo>
                  <a:close/>
                </a:path>
              </a:pathLst>
            </a:custGeom>
            <a:solidFill>
              <a:srgbClr val="397D5A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28575"/>
              <a:ext cx="1324147" cy="858835"/>
            </a:xfrm>
            <a:prstGeom prst="rect">
              <a:avLst/>
            </a:prstGeom>
          </p:spPr>
          <p:txBody>
            <a:bodyPr lIns="114300" tIns="114300" rIns="114300" bIns="114300" rtlCol="0" anchor="ctr"/>
            <a:lstStyle/>
            <a:p>
              <a:pPr marL="0" lvl="0" indent="0" algn="ctr">
                <a:lnSpc>
                  <a:spcPts val="2897"/>
                </a:lnSpc>
                <a:spcBef>
                  <a:spcPct val="0"/>
                </a:spcBef>
              </a:pPr>
              <a:r>
                <a:rPr lang="en-US" sz="2099" spc="20" dirty="0" err="1">
                  <a:solidFill>
                    <a:srgbClr val="FFFFFF"/>
                  </a:solidFill>
                  <a:latin typeface="Lora Bold"/>
                </a:rPr>
                <a:t>Коростенська</a:t>
              </a:r>
              <a:r>
                <a:rPr lang="en-US" sz="2099" spc="20" dirty="0">
                  <a:solidFill>
                    <a:srgbClr val="FFFFFF"/>
                  </a:solidFill>
                  <a:latin typeface="Lora Bold"/>
                </a:rPr>
                <a:t> </a:t>
              </a:r>
              <a:r>
                <a:rPr lang="en-US" sz="2099" spc="20" dirty="0" err="1">
                  <a:solidFill>
                    <a:srgbClr val="FFFFFF"/>
                  </a:solidFill>
                  <a:latin typeface="Lora Bold"/>
                </a:rPr>
                <a:t>громада</a:t>
              </a:r>
              <a:r>
                <a:rPr lang="en-US" sz="2099" spc="20" dirty="0">
                  <a:solidFill>
                    <a:srgbClr val="FFFFFF"/>
                  </a:solidFill>
                  <a:latin typeface="Lora Bold"/>
                </a:rPr>
                <a:t> </a:t>
              </a:r>
              <a:r>
                <a:rPr lang="en-US" sz="2099" spc="20" dirty="0" err="1">
                  <a:solidFill>
                    <a:srgbClr val="FFFFFF"/>
                  </a:solidFill>
                  <a:latin typeface="Lora Bold"/>
                </a:rPr>
                <a:t>за</a:t>
              </a:r>
              <a:r>
                <a:rPr lang="en-US" sz="2099" spc="20" dirty="0">
                  <a:solidFill>
                    <a:srgbClr val="FFFFFF"/>
                  </a:solidFill>
                  <a:latin typeface="Lora Bold"/>
                </a:rPr>
                <a:t> </a:t>
              </a:r>
              <a:r>
                <a:rPr lang="en-US" sz="2099" spc="20" dirty="0" err="1">
                  <a:solidFill>
                    <a:srgbClr val="FFFFFF"/>
                  </a:solidFill>
                  <a:latin typeface="Lora Bold"/>
                </a:rPr>
                <a:t>результатами</a:t>
              </a:r>
              <a:r>
                <a:rPr lang="en-US" sz="2099" spc="20" dirty="0">
                  <a:solidFill>
                    <a:srgbClr val="FFFFFF"/>
                  </a:solidFill>
                  <a:latin typeface="Lora Bold"/>
                </a:rPr>
                <a:t> </a:t>
              </a:r>
              <a:r>
                <a:rPr lang="en-US" sz="2099" spc="20" dirty="0" err="1">
                  <a:solidFill>
                    <a:srgbClr val="FFFFFF"/>
                  </a:solidFill>
                  <a:latin typeface="Lora Bold"/>
                </a:rPr>
                <a:t>конкурсу</a:t>
              </a:r>
              <a:r>
                <a:rPr lang="en-US" sz="2099" spc="20" dirty="0">
                  <a:solidFill>
                    <a:srgbClr val="FFFFFF"/>
                  </a:solidFill>
                  <a:latin typeface="Lora Bold"/>
                </a:rPr>
                <a:t> </a:t>
              </a:r>
              <a:r>
                <a:rPr lang="en-US" sz="2099" spc="20" dirty="0" err="1">
                  <a:solidFill>
                    <a:srgbClr val="FFFFFF"/>
                  </a:solidFill>
                  <a:latin typeface="Lora Bold"/>
                </a:rPr>
                <a:t>стала</a:t>
              </a:r>
              <a:r>
                <a:rPr lang="en-US" sz="2099" spc="20" dirty="0">
                  <a:solidFill>
                    <a:srgbClr val="FFFFFF"/>
                  </a:solidFill>
                  <a:latin typeface="Lora Bold"/>
                </a:rPr>
                <a:t> </a:t>
              </a:r>
              <a:r>
                <a:rPr lang="en-US" sz="2099" spc="20" dirty="0" err="1">
                  <a:solidFill>
                    <a:srgbClr val="FFFFFF"/>
                  </a:solidFill>
                  <a:latin typeface="Lora Bold"/>
                </a:rPr>
                <a:t>однією</a:t>
              </a:r>
              <a:r>
                <a:rPr lang="en-US" sz="2099" spc="20" dirty="0">
                  <a:solidFill>
                    <a:srgbClr val="FFFFFF"/>
                  </a:solidFill>
                  <a:latin typeface="Lora Bold"/>
                </a:rPr>
                <a:t> з </a:t>
              </a:r>
              <a:r>
                <a:rPr lang="en-US" sz="2099" spc="20" dirty="0" err="1">
                  <a:solidFill>
                    <a:srgbClr val="FFFFFF"/>
                  </a:solidFill>
                  <a:latin typeface="Lora Bold"/>
                </a:rPr>
                <a:t>переможниць</a:t>
              </a:r>
              <a:r>
                <a:rPr lang="en-US" sz="2099" spc="20" dirty="0">
                  <a:solidFill>
                    <a:srgbClr val="FFFFFF"/>
                  </a:solidFill>
                  <a:latin typeface="Lora Bold"/>
                </a:rPr>
                <a:t> </a:t>
              </a:r>
              <a:r>
                <a:rPr lang="en-US" sz="2099" spc="20" dirty="0" err="1">
                  <a:solidFill>
                    <a:srgbClr val="FFFFFF"/>
                  </a:solidFill>
                  <a:latin typeface="Lora Bold"/>
                </a:rPr>
                <a:t>на</a:t>
              </a:r>
              <a:r>
                <a:rPr lang="en-US" sz="2099" spc="20" dirty="0">
                  <a:solidFill>
                    <a:srgbClr val="FFFFFF"/>
                  </a:solidFill>
                  <a:latin typeface="Lora Bold"/>
                </a:rPr>
                <a:t> </a:t>
              </a:r>
              <a:r>
                <a:rPr lang="en-US" sz="2099" spc="20" dirty="0" err="1">
                  <a:solidFill>
                    <a:srgbClr val="FFFFFF"/>
                  </a:solidFill>
                  <a:latin typeface="Lora Bold"/>
                </a:rPr>
                <a:t>реалізацію</a:t>
              </a:r>
              <a:r>
                <a:rPr lang="en-US" sz="2099" spc="20" dirty="0">
                  <a:solidFill>
                    <a:srgbClr val="FFFFFF"/>
                  </a:solidFill>
                  <a:latin typeface="Lora Bold"/>
                </a:rPr>
                <a:t> </a:t>
              </a:r>
              <a:r>
                <a:rPr lang="en-US" sz="2099" spc="20" dirty="0" err="1">
                  <a:solidFill>
                    <a:srgbClr val="FFFFFF"/>
                  </a:solidFill>
                  <a:latin typeface="Lora Bold"/>
                </a:rPr>
                <a:t>проєкту</a:t>
              </a:r>
              <a:r>
                <a:rPr lang="en-US" sz="2099" spc="20" dirty="0">
                  <a:solidFill>
                    <a:srgbClr val="FFFFFF"/>
                  </a:solidFill>
                  <a:latin typeface="Lora Bold"/>
                </a:rPr>
                <a:t>  </a:t>
              </a:r>
              <a:r>
                <a:rPr lang="en-US" sz="2099" spc="20" dirty="0" err="1">
                  <a:solidFill>
                    <a:srgbClr val="FFFFFF"/>
                  </a:solidFill>
                  <a:latin typeface="Lora Bold"/>
                </a:rPr>
                <a:t>енергоефективність</a:t>
              </a:r>
              <a:r>
                <a:rPr lang="en-US" sz="2099" spc="20" dirty="0">
                  <a:solidFill>
                    <a:srgbClr val="FFFFFF"/>
                  </a:solidFill>
                  <a:latin typeface="Lora Bold"/>
                </a:rPr>
                <a:t> в </a:t>
              </a:r>
              <a:r>
                <a:rPr lang="en-US" sz="2099" spc="20" dirty="0" err="1">
                  <a:solidFill>
                    <a:srgbClr val="FFFFFF"/>
                  </a:solidFill>
                  <a:latin typeface="Lora Bold"/>
                </a:rPr>
                <a:t>Україні</a:t>
              </a:r>
              <a:r>
                <a:rPr lang="en-US" sz="2099" spc="20" dirty="0">
                  <a:solidFill>
                    <a:srgbClr val="FFFFFF"/>
                  </a:solidFill>
                  <a:latin typeface="Lora Bold"/>
                </a:rPr>
                <a:t>, а </a:t>
              </a:r>
              <a:r>
                <a:rPr lang="en-US" sz="2099" spc="20" dirty="0" err="1">
                  <a:solidFill>
                    <a:srgbClr val="FFFFFF"/>
                  </a:solidFill>
                  <a:latin typeface="Lora Bold"/>
                </a:rPr>
                <a:t>саме</a:t>
              </a:r>
              <a:r>
                <a:rPr lang="en-US" sz="2099" spc="20" dirty="0">
                  <a:solidFill>
                    <a:srgbClr val="FFFFFF"/>
                  </a:solidFill>
                  <a:latin typeface="Lora Bold"/>
                </a:rPr>
                <a:t> </a:t>
              </a:r>
              <a:r>
                <a:rPr lang="en-US" sz="2099" spc="20" dirty="0" err="1">
                  <a:solidFill>
                    <a:srgbClr val="FFFFFF"/>
                  </a:solidFill>
                  <a:latin typeface="Lora Bold"/>
                </a:rPr>
                <a:t>на</a:t>
              </a:r>
              <a:r>
                <a:rPr lang="en-US" sz="2099" spc="20" dirty="0">
                  <a:solidFill>
                    <a:srgbClr val="FFFFFF"/>
                  </a:solidFill>
                  <a:latin typeface="Lora Bold"/>
                </a:rPr>
                <a:t> </a:t>
              </a:r>
              <a:r>
                <a:rPr lang="en-US" sz="2099" spc="20" dirty="0" err="1">
                  <a:solidFill>
                    <a:srgbClr val="FFFFFF"/>
                  </a:solidFill>
                  <a:latin typeface="Lora Bold"/>
                </a:rPr>
                <a:t>встановлення</a:t>
              </a:r>
              <a:r>
                <a:rPr lang="en-US" sz="2099" spc="20" dirty="0">
                  <a:solidFill>
                    <a:srgbClr val="FFFFFF"/>
                  </a:solidFill>
                  <a:latin typeface="Lora Bold"/>
                </a:rPr>
                <a:t> </a:t>
              </a:r>
              <a:r>
                <a:rPr lang="en-US" sz="2099" spc="20" dirty="0" err="1">
                  <a:solidFill>
                    <a:srgbClr val="FFFFFF"/>
                  </a:solidFill>
                  <a:latin typeface="Lora Bold"/>
                </a:rPr>
                <a:t>сонячної</a:t>
              </a:r>
              <a:r>
                <a:rPr lang="en-US" sz="2099" spc="20" dirty="0">
                  <a:solidFill>
                    <a:srgbClr val="FFFFFF"/>
                  </a:solidFill>
                  <a:latin typeface="Lora Bold"/>
                </a:rPr>
                <a:t> </a:t>
              </a:r>
              <a:r>
                <a:rPr lang="en-US" sz="2099" spc="20" dirty="0" err="1">
                  <a:solidFill>
                    <a:srgbClr val="FFFFFF"/>
                  </a:solidFill>
                  <a:latin typeface="Lora Bold"/>
                </a:rPr>
                <a:t>електростанції</a:t>
              </a:r>
              <a:r>
                <a:rPr lang="en-US" sz="2099" spc="20" dirty="0">
                  <a:solidFill>
                    <a:srgbClr val="FFFFFF"/>
                  </a:solidFill>
                  <a:latin typeface="Lora Bold"/>
                </a:rPr>
                <a:t> </a:t>
              </a:r>
              <a:r>
                <a:rPr lang="en-US" sz="2099" spc="20" dirty="0" err="1">
                  <a:solidFill>
                    <a:srgbClr val="FFFFFF"/>
                  </a:solidFill>
                  <a:latin typeface="Lora Bold"/>
                </a:rPr>
                <a:t>для</a:t>
              </a:r>
              <a:r>
                <a:rPr lang="en-US" sz="2099" spc="20" dirty="0">
                  <a:solidFill>
                    <a:srgbClr val="FFFFFF"/>
                  </a:solidFill>
                  <a:latin typeface="Lora Bold"/>
                </a:rPr>
                <a:t> </a:t>
              </a:r>
              <a:r>
                <a:rPr lang="en-US" sz="2099" spc="20" dirty="0" err="1">
                  <a:solidFill>
                    <a:srgbClr val="FFFFFF"/>
                  </a:solidFill>
                  <a:latin typeface="Lora Bold"/>
                </a:rPr>
                <a:t>Коростенської</a:t>
              </a:r>
              <a:r>
                <a:rPr lang="en-US" sz="2099" spc="20" dirty="0">
                  <a:solidFill>
                    <a:srgbClr val="FFFFFF"/>
                  </a:solidFill>
                  <a:latin typeface="Lora Bold"/>
                </a:rPr>
                <a:t> </a:t>
              </a:r>
              <a:r>
                <a:rPr lang="en-US" sz="2099" spc="20" dirty="0" err="1">
                  <a:solidFill>
                    <a:srgbClr val="FFFFFF"/>
                  </a:solidFill>
                  <a:latin typeface="Lora Bold"/>
                </a:rPr>
                <a:t>центральної</a:t>
              </a:r>
              <a:r>
                <a:rPr lang="en-US" sz="2099" spc="20" dirty="0">
                  <a:solidFill>
                    <a:srgbClr val="FFFFFF"/>
                  </a:solidFill>
                  <a:latin typeface="Lora Bold"/>
                </a:rPr>
                <a:t> </a:t>
              </a:r>
              <a:r>
                <a:rPr lang="en-US" sz="2099" spc="20" dirty="0" err="1">
                  <a:solidFill>
                    <a:srgbClr val="FFFFFF"/>
                  </a:solidFill>
                  <a:latin typeface="Lora Bold"/>
                </a:rPr>
                <a:t>міської</a:t>
              </a:r>
              <a:r>
                <a:rPr lang="en-US" sz="2099" spc="20" dirty="0">
                  <a:solidFill>
                    <a:srgbClr val="FFFFFF"/>
                  </a:solidFill>
                  <a:latin typeface="Lora Bold"/>
                </a:rPr>
                <a:t> </a:t>
              </a:r>
              <a:r>
                <a:rPr lang="en-US" sz="2099" spc="20" dirty="0" err="1">
                  <a:solidFill>
                    <a:srgbClr val="FFFFFF"/>
                  </a:solidFill>
                  <a:latin typeface="Lora Bold"/>
                </a:rPr>
                <a:t>лікарні</a:t>
              </a:r>
              <a:endParaRPr lang="en-US" sz="2099" spc="20" dirty="0">
                <a:solidFill>
                  <a:srgbClr val="FFFFFF"/>
                </a:solidFill>
                <a:latin typeface="Lora Bold"/>
              </a:endParaRPr>
            </a:p>
          </p:txBody>
        </p:sp>
      </p:grpSp>
      <p:sp>
        <p:nvSpPr>
          <p:cNvPr id="27" name="Freeform 27"/>
          <p:cNvSpPr/>
          <p:nvPr/>
        </p:nvSpPr>
        <p:spPr>
          <a:xfrm>
            <a:off x="16687800" y="-430134"/>
            <a:ext cx="2884118" cy="2449434"/>
          </a:xfrm>
          <a:custGeom>
            <a:avLst/>
            <a:gdLst/>
            <a:ahLst/>
            <a:cxnLst/>
            <a:rect l="l" t="t" r="r" b="b"/>
            <a:pathLst>
              <a:path w="4116356" h="4116356">
                <a:moveTo>
                  <a:pt x="0" y="0"/>
                </a:moveTo>
                <a:lnTo>
                  <a:pt x="4116355" y="0"/>
                </a:lnTo>
                <a:lnTo>
                  <a:pt x="4116355" y="4116355"/>
                </a:lnTo>
                <a:lnTo>
                  <a:pt x="0" y="4116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-2602379" y="0"/>
            <a:ext cx="3256087" cy="3256087"/>
          </a:xfrm>
          <a:custGeom>
            <a:avLst/>
            <a:gdLst/>
            <a:ahLst/>
            <a:cxnLst/>
            <a:rect l="l" t="t" r="r" b="b"/>
            <a:pathLst>
              <a:path w="3256087" h="3256087">
                <a:moveTo>
                  <a:pt x="0" y="0"/>
                </a:moveTo>
                <a:lnTo>
                  <a:pt x="3256087" y="0"/>
                </a:lnTo>
                <a:lnTo>
                  <a:pt x="3256087" y="3256087"/>
                </a:lnTo>
                <a:lnTo>
                  <a:pt x="0" y="32560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054" y="3192035"/>
            <a:ext cx="4473739" cy="4142398"/>
          </a:xfrm>
          <a:prstGeom prst="rect">
            <a:avLst/>
          </a:prstGeom>
        </p:spPr>
      </p:pic>
      <p:sp>
        <p:nvSpPr>
          <p:cNvPr id="29" name="Freeform 29"/>
          <p:cNvSpPr/>
          <p:nvPr/>
        </p:nvSpPr>
        <p:spPr>
          <a:xfrm>
            <a:off x="1019175" y="2684998"/>
            <a:ext cx="5076855" cy="4182266"/>
          </a:xfrm>
          <a:custGeom>
            <a:avLst/>
            <a:gdLst/>
            <a:ahLst/>
            <a:cxnLst/>
            <a:rect l="l" t="t" r="r" b="b"/>
            <a:pathLst>
              <a:path w="5076855" h="4182266">
                <a:moveTo>
                  <a:pt x="0" y="0"/>
                </a:moveTo>
                <a:lnTo>
                  <a:pt x="5076855" y="0"/>
                </a:lnTo>
                <a:lnTo>
                  <a:pt x="5076855" y="4182266"/>
                </a:lnTo>
                <a:lnTo>
                  <a:pt x="0" y="418226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5544" t="-1353" r="-71186" b="-22102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19175" y="2507986"/>
            <a:ext cx="5076855" cy="684048"/>
            <a:chOff x="0" y="0"/>
            <a:chExt cx="1337114" cy="16408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37114" cy="164083"/>
            </a:xfrm>
            <a:custGeom>
              <a:avLst/>
              <a:gdLst/>
              <a:ahLst/>
              <a:cxnLst/>
              <a:rect l="l" t="t" r="r" b="b"/>
              <a:pathLst>
                <a:path w="1337114" h="164083">
                  <a:moveTo>
                    <a:pt x="0" y="0"/>
                  </a:moveTo>
                  <a:lnTo>
                    <a:pt x="1337114" y="0"/>
                  </a:lnTo>
                  <a:lnTo>
                    <a:pt x="1337114" y="164083"/>
                  </a:lnTo>
                  <a:lnTo>
                    <a:pt x="0" y="164083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337114" cy="2117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24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2489772" y="2507985"/>
            <a:ext cx="5023967" cy="684049"/>
            <a:chOff x="0" y="0"/>
            <a:chExt cx="1323185" cy="16408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323185" cy="164083"/>
            </a:xfrm>
            <a:custGeom>
              <a:avLst/>
              <a:gdLst/>
              <a:ahLst/>
              <a:cxnLst/>
              <a:rect l="l" t="t" r="r" b="b"/>
              <a:pathLst>
                <a:path w="1323185" h="164083">
                  <a:moveTo>
                    <a:pt x="0" y="0"/>
                  </a:moveTo>
                  <a:lnTo>
                    <a:pt x="1323185" y="0"/>
                  </a:lnTo>
                  <a:lnTo>
                    <a:pt x="1323185" y="164083"/>
                  </a:lnTo>
                  <a:lnTo>
                    <a:pt x="0" y="164083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1323185" cy="2117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24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0"/>
            <a:ext cx="9551719" cy="5372843"/>
            <a:chOff x="0" y="0"/>
            <a:chExt cx="6089457" cy="34253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089457" cy="3425320"/>
            </a:xfrm>
            <a:custGeom>
              <a:avLst/>
              <a:gdLst/>
              <a:ahLst/>
              <a:cxnLst/>
              <a:rect l="l" t="t" r="r" b="b"/>
              <a:pathLst>
                <a:path w="6089457" h="3425320">
                  <a:moveTo>
                    <a:pt x="0" y="3425320"/>
                  </a:moveTo>
                  <a:lnTo>
                    <a:pt x="0" y="0"/>
                  </a:lnTo>
                  <a:lnTo>
                    <a:pt x="6089457" y="0"/>
                  </a:lnTo>
                  <a:cubicBezTo>
                    <a:pt x="4059638" y="1141773"/>
                    <a:pt x="2029819" y="2283546"/>
                    <a:pt x="0" y="3425320"/>
                  </a:cubicBezTo>
                  <a:close/>
                </a:path>
              </a:pathLst>
            </a:custGeom>
            <a:solidFill>
              <a:srgbClr val="F9D549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089457" cy="3425320"/>
            </a:xfrm>
            <a:custGeom>
              <a:avLst/>
              <a:gdLst/>
              <a:ahLst/>
              <a:cxnLst/>
              <a:rect l="l" t="t" r="r" b="b"/>
              <a:pathLst>
                <a:path w="6089457" h="3425320">
                  <a:moveTo>
                    <a:pt x="0" y="3425320"/>
                  </a:moveTo>
                  <a:lnTo>
                    <a:pt x="0" y="0"/>
                  </a:lnTo>
                  <a:lnTo>
                    <a:pt x="6089457" y="0"/>
                  </a:lnTo>
                  <a:cubicBezTo>
                    <a:pt x="4059638" y="1141773"/>
                    <a:pt x="2029819" y="2283546"/>
                    <a:pt x="0" y="3425320"/>
                  </a:cubicBezTo>
                  <a:close/>
                </a:path>
              </a:pathLst>
            </a:custGeom>
            <a:blipFill>
              <a:blip r:embed="rId2"/>
              <a:stretch>
                <a:fillRect b="-18518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 rot="-1660488">
            <a:off x="-4233206" y="5189176"/>
            <a:ext cx="8282376" cy="404757"/>
            <a:chOff x="0" y="0"/>
            <a:chExt cx="2181367" cy="10660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81366" cy="106603"/>
            </a:xfrm>
            <a:custGeom>
              <a:avLst/>
              <a:gdLst/>
              <a:ahLst/>
              <a:cxnLst/>
              <a:rect l="l" t="t" r="r" b="b"/>
              <a:pathLst>
                <a:path w="2181366" h="106603">
                  <a:moveTo>
                    <a:pt x="0" y="0"/>
                  </a:moveTo>
                  <a:lnTo>
                    <a:pt x="2181366" y="0"/>
                  </a:lnTo>
                  <a:lnTo>
                    <a:pt x="2181366" y="106603"/>
                  </a:lnTo>
                  <a:lnTo>
                    <a:pt x="0" y="106603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2181367" cy="1256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747322">
            <a:off x="3921959" y="1003562"/>
            <a:ext cx="8282376" cy="111180"/>
            <a:chOff x="0" y="0"/>
            <a:chExt cx="2181367" cy="2928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81366" cy="29282"/>
            </a:xfrm>
            <a:custGeom>
              <a:avLst/>
              <a:gdLst/>
              <a:ahLst/>
              <a:cxnLst/>
              <a:rect l="l" t="t" r="r" b="b"/>
              <a:pathLst>
                <a:path w="2181366" h="29282">
                  <a:moveTo>
                    <a:pt x="0" y="0"/>
                  </a:moveTo>
                  <a:lnTo>
                    <a:pt x="2181366" y="0"/>
                  </a:lnTo>
                  <a:lnTo>
                    <a:pt x="2181366" y="29282"/>
                  </a:lnTo>
                  <a:lnTo>
                    <a:pt x="0" y="29282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2181367" cy="483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377430" y="1898184"/>
            <a:ext cx="5404451" cy="1594049"/>
            <a:chOff x="0" y="0"/>
            <a:chExt cx="4906575" cy="14472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906547" cy="1447165"/>
            </a:xfrm>
            <a:custGeom>
              <a:avLst/>
              <a:gdLst/>
              <a:ahLst/>
              <a:cxnLst/>
              <a:rect l="l" t="t" r="r" b="b"/>
              <a:pathLst>
                <a:path w="4906547" h="1447165">
                  <a:moveTo>
                    <a:pt x="403465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47165"/>
                    <a:pt x="0" y="1447165"/>
                    <a:pt x="0" y="1447165"/>
                  </a:cubicBezTo>
                  <a:cubicBezTo>
                    <a:pt x="4034656" y="1447165"/>
                    <a:pt x="4034656" y="1447165"/>
                    <a:pt x="4034656" y="1447165"/>
                  </a:cubicBezTo>
                  <a:cubicBezTo>
                    <a:pt x="4514893" y="1447165"/>
                    <a:pt x="4906547" y="1122172"/>
                    <a:pt x="4906547" y="723519"/>
                  </a:cubicBezTo>
                  <a:cubicBezTo>
                    <a:pt x="4906547" y="324866"/>
                    <a:pt x="4514892" y="0"/>
                    <a:pt x="4034656" y="0"/>
                  </a:cubicBezTo>
                  <a:close/>
                </a:path>
              </a:pathLst>
            </a:custGeom>
            <a:solidFill>
              <a:srgbClr val="F2F2F2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0708626" y="1473719"/>
            <a:ext cx="2264977" cy="2263391"/>
            <a:chOff x="0" y="0"/>
            <a:chExt cx="2056320" cy="205488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056384" cy="2054860"/>
            </a:xfrm>
            <a:custGeom>
              <a:avLst/>
              <a:gdLst/>
              <a:ahLst/>
              <a:cxnLst/>
              <a:rect l="l" t="t" r="r" b="b"/>
              <a:pathLst>
                <a:path w="2056384" h="2054860">
                  <a:moveTo>
                    <a:pt x="0" y="1027430"/>
                  </a:moveTo>
                  <a:cubicBezTo>
                    <a:pt x="0" y="459994"/>
                    <a:pt x="460375" y="0"/>
                    <a:pt x="1028192" y="0"/>
                  </a:cubicBezTo>
                  <a:cubicBezTo>
                    <a:pt x="1596009" y="0"/>
                    <a:pt x="2056384" y="459994"/>
                    <a:pt x="2056384" y="1027430"/>
                  </a:cubicBezTo>
                  <a:cubicBezTo>
                    <a:pt x="2056384" y="1594866"/>
                    <a:pt x="1596009" y="2054860"/>
                    <a:pt x="1028192" y="2054860"/>
                  </a:cubicBezTo>
                  <a:cubicBezTo>
                    <a:pt x="460375" y="2054860"/>
                    <a:pt x="0" y="1594866"/>
                    <a:pt x="0" y="1027430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0518348" y="4080011"/>
            <a:ext cx="5817452" cy="1596428"/>
            <a:chOff x="0" y="0"/>
            <a:chExt cx="5281529" cy="144936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281442" cy="1449324"/>
            </a:xfrm>
            <a:custGeom>
              <a:avLst/>
              <a:gdLst/>
              <a:ahLst/>
              <a:cxnLst/>
              <a:rect l="l" t="t" r="r" b="b"/>
              <a:pathLst>
                <a:path w="5281442" h="1449324">
                  <a:moveTo>
                    <a:pt x="434292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49324"/>
                    <a:pt x="0" y="1449324"/>
                    <a:pt x="0" y="1449324"/>
                  </a:cubicBezTo>
                  <a:cubicBezTo>
                    <a:pt x="4342929" y="1449324"/>
                    <a:pt x="4342929" y="1449324"/>
                    <a:pt x="4342929" y="1449324"/>
                  </a:cubicBezTo>
                  <a:cubicBezTo>
                    <a:pt x="4859901" y="1449324"/>
                    <a:pt x="5281442" y="1123823"/>
                    <a:pt x="5281442" y="724662"/>
                  </a:cubicBezTo>
                  <a:cubicBezTo>
                    <a:pt x="5281442" y="325501"/>
                    <a:pt x="4859901" y="0"/>
                    <a:pt x="4342929" y="0"/>
                  </a:cubicBezTo>
                  <a:close/>
                </a:path>
              </a:pathLst>
            </a:custGeom>
            <a:solidFill>
              <a:srgbClr val="F2F2F2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8875175" y="3492233"/>
            <a:ext cx="2267356" cy="2265770"/>
            <a:chOff x="0" y="0"/>
            <a:chExt cx="2058480" cy="205704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058416" cy="2057146"/>
            </a:xfrm>
            <a:custGeom>
              <a:avLst/>
              <a:gdLst/>
              <a:ahLst/>
              <a:cxnLst/>
              <a:rect l="l" t="t" r="r" b="b"/>
              <a:pathLst>
                <a:path w="2058416" h="2057146">
                  <a:moveTo>
                    <a:pt x="0" y="1028573"/>
                  </a:moveTo>
                  <a:cubicBezTo>
                    <a:pt x="0" y="460502"/>
                    <a:pt x="460756" y="0"/>
                    <a:pt x="1029208" y="0"/>
                  </a:cubicBezTo>
                  <a:cubicBezTo>
                    <a:pt x="1597660" y="0"/>
                    <a:pt x="2058416" y="460502"/>
                    <a:pt x="2058416" y="1028573"/>
                  </a:cubicBezTo>
                  <a:cubicBezTo>
                    <a:pt x="2058416" y="1596644"/>
                    <a:pt x="1597660" y="2057146"/>
                    <a:pt x="1029208" y="2057146"/>
                  </a:cubicBezTo>
                  <a:cubicBezTo>
                    <a:pt x="460756" y="2057146"/>
                    <a:pt x="0" y="1596517"/>
                    <a:pt x="0" y="1028573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8260440" y="6017101"/>
            <a:ext cx="6819216" cy="1594842"/>
            <a:chOff x="0" y="0"/>
            <a:chExt cx="6191007" cy="144792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190841" cy="1447927"/>
            </a:xfrm>
            <a:custGeom>
              <a:avLst/>
              <a:gdLst/>
              <a:ahLst/>
              <a:cxnLst/>
              <a:rect l="l" t="t" r="r" b="b"/>
              <a:pathLst>
                <a:path w="6190841" h="1447927">
                  <a:moveTo>
                    <a:pt x="509071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47927"/>
                    <a:pt x="0" y="1447927"/>
                    <a:pt x="0" y="1447927"/>
                  </a:cubicBezTo>
                  <a:cubicBezTo>
                    <a:pt x="5090715" y="1447927"/>
                    <a:pt x="5090715" y="1447927"/>
                    <a:pt x="5090715" y="1447927"/>
                  </a:cubicBezTo>
                  <a:cubicBezTo>
                    <a:pt x="5696817" y="1447927"/>
                    <a:pt x="6190841" y="1122807"/>
                    <a:pt x="6190841" y="724027"/>
                  </a:cubicBezTo>
                  <a:cubicBezTo>
                    <a:pt x="6190841" y="325247"/>
                    <a:pt x="5696817" y="0"/>
                    <a:pt x="5090715" y="0"/>
                  </a:cubicBezTo>
                  <a:close/>
                </a:path>
              </a:pathLst>
            </a:custGeom>
            <a:solidFill>
              <a:srgbClr val="F2F2F2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6745789" y="5372843"/>
            <a:ext cx="2264184" cy="2264184"/>
            <a:chOff x="0" y="0"/>
            <a:chExt cx="2055600" cy="20556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055622" cy="2055622"/>
            </a:xfrm>
            <a:custGeom>
              <a:avLst/>
              <a:gdLst/>
              <a:ahLst/>
              <a:cxnLst/>
              <a:rect l="l" t="t" r="r" b="b"/>
              <a:pathLst>
                <a:path w="2055622" h="2055622">
                  <a:moveTo>
                    <a:pt x="0" y="1027811"/>
                  </a:moveTo>
                  <a:cubicBezTo>
                    <a:pt x="0" y="460121"/>
                    <a:pt x="460121" y="0"/>
                    <a:pt x="1027811" y="0"/>
                  </a:cubicBezTo>
                  <a:cubicBezTo>
                    <a:pt x="1595501" y="0"/>
                    <a:pt x="2055622" y="460121"/>
                    <a:pt x="2055622" y="1027811"/>
                  </a:cubicBezTo>
                  <a:cubicBezTo>
                    <a:pt x="2055622" y="1595501"/>
                    <a:pt x="1595501" y="2055622"/>
                    <a:pt x="1027811" y="2055622"/>
                  </a:cubicBezTo>
                  <a:cubicBezTo>
                    <a:pt x="460121" y="2055622"/>
                    <a:pt x="0" y="1595501"/>
                    <a:pt x="0" y="1027811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6345737" y="7739090"/>
            <a:ext cx="6031693" cy="1594049"/>
            <a:chOff x="0" y="0"/>
            <a:chExt cx="5476033" cy="14472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5475944" cy="1447165"/>
            </a:xfrm>
            <a:custGeom>
              <a:avLst/>
              <a:gdLst/>
              <a:ahLst/>
              <a:cxnLst/>
              <a:rect l="l" t="t" r="r" b="b"/>
              <a:pathLst>
                <a:path w="5475944" h="1447165">
                  <a:moveTo>
                    <a:pt x="450286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47165"/>
                    <a:pt x="0" y="1447165"/>
                    <a:pt x="0" y="1447165"/>
                  </a:cubicBezTo>
                  <a:cubicBezTo>
                    <a:pt x="4502864" y="1447165"/>
                    <a:pt x="4502864" y="1447165"/>
                    <a:pt x="4502864" y="1447165"/>
                  </a:cubicBezTo>
                  <a:cubicBezTo>
                    <a:pt x="5038989" y="1447165"/>
                    <a:pt x="5475944" y="1122172"/>
                    <a:pt x="5475944" y="723519"/>
                  </a:cubicBezTo>
                  <a:cubicBezTo>
                    <a:pt x="5475944" y="324866"/>
                    <a:pt x="5038989" y="0"/>
                    <a:pt x="4502864" y="0"/>
                  </a:cubicBezTo>
                  <a:close/>
                </a:path>
              </a:pathLst>
            </a:custGeom>
            <a:solidFill>
              <a:srgbClr val="F2F2F2"/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4775860" y="7202605"/>
            <a:ext cx="2263391" cy="2265770"/>
            <a:chOff x="0" y="0"/>
            <a:chExt cx="2054880" cy="205704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054860" cy="2057146"/>
            </a:xfrm>
            <a:custGeom>
              <a:avLst/>
              <a:gdLst/>
              <a:ahLst/>
              <a:cxnLst/>
              <a:rect l="l" t="t" r="r" b="b"/>
              <a:pathLst>
                <a:path w="2054860" h="2057146">
                  <a:moveTo>
                    <a:pt x="0" y="1028573"/>
                  </a:moveTo>
                  <a:cubicBezTo>
                    <a:pt x="0" y="460502"/>
                    <a:pt x="459994" y="0"/>
                    <a:pt x="1027430" y="0"/>
                  </a:cubicBezTo>
                  <a:cubicBezTo>
                    <a:pt x="1594866" y="0"/>
                    <a:pt x="2054860" y="460502"/>
                    <a:pt x="2054860" y="1028573"/>
                  </a:cubicBezTo>
                  <a:cubicBezTo>
                    <a:pt x="2054860" y="1596644"/>
                    <a:pt x="1594866" y="2057146"/>
                    <a:pt x="1027430" y="2057146"/>
                  </a:cubicBezTo>
                  <a:cubicBezTo>
                    <a:pt x="459994" y="2057146"/>
                    <a:pt x="0" y="1596517"/>
                    <a:pt x="0" y="1028573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sp>
        <p:nvSpPr>
          <p:cNvPr id="27" name="Freeform 27"/>
          <p:cNvSpPr/>
          <p:nvPr/>
        </p:nvSpPr>
        <p:spPr>
          <a:xfrm>
            <a:off x="7363035" y="6017101"/>
            <a:ext cx="1029692" cy="892261"/>
          </a:xfrm>
          <a:custGeom>
            <a:avLst/>
            <a:gdLst/>
            <a:ahLst/>
            <a:cxnLst/>
            <a:rect l="l" t="t" r="r" b="b"/>
            <a:pathLst>
              <a:path w="1029692" h="892261">
                <a:moveTo>
                  <a:pt x="0" y="0"/>
                </a:moveTo>
                <a:lnTo>
                  <a:pt x="1029692" y="0"/>
                </a:lnTo>
                <a:lnTo>
                  <a:pt x="1029692" y="892261"/>
                </a:lnTo>
                <a:lnTo>
                  <a:pt x="0" y="8922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1208128" y="1972428"/>
            <a:ext cx="1265973" cy="1265973"/>
          </a:xfrm>
          <a:custGeom>
            <a:avLst/>
            <a:gdLst/>
            <a:ahLst/>
            <a:cxnLst/>
            <a:rect l="l" t="t" r="r" b="b"/>
            <a:pathLst>
              <a:path w="1265973" h="1265973">
                <a:moveTo>
                  <a:pt x="0" y="0"/>
                </a:moveTo>
                <a:lnTo>
                  <a:pt x="1265974" y="0"/>
                </a:lnTo>
                <a:lnTo>
                  <a:pt x="1265974" y="1265974"/>
                </a:lnTo>
                <a:lnTo>
                  <a:pt x="0" y="12659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9252159" y="4045302"/>
            <a:ext cx="1513387" cy="1159633"/>
          </a:xfrm>
          <a:custGeom>
            <a:avLst/>
            <a:gdLst/>
            <a:ahLst/>
            <a:cxnLst/>
            <a:rect l="l" t="t" r="r" b="b"/>
            <a:pathLst>
              <a:path w="1513387" h="1159633">
                <a:moveTo>
                  <a:pt x="0" y="0"/>
                </a:moveTo>
                <a:lnTo>
                  <a:pt x="1513387" y="0"/>
                </a:lnTo>
                <a:lnTo>
                  <a:pt x="1513387" y="1159633"/>
                </a:lnTo>
                <a:lnTo>
                  <a:pt x="0" y="11596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5143560" y="7494166"/>
            <a:ext cx="1468202" cy="1468202"/>
          </a:xfrm>
          <a:custGeom>
            <a:avLst/>
            <a:gdLst/>
            <a:ahLst/>
            <a:cxnLst/>
            <a:rect l="l" t="t" r="r" b="b"/>
            <a:pathLst>
              <a:path w="1468202" h="1468202">
                <a:moveTo>
                  <a:pt x="0" y="0"/>
                </a:moveTo>
                <a:lnTo>
                  <a:pt x="1468201" y="0"/>
                </a:lnTo>
                <a:lnTo>
                  <a:pt x="1468201" y="1468202"/>
                </a:lnTo>
                <a:lnTo>
                  <a:pt x="0" y="146820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1" name="TextBox 31"/>
          <p:cNvSpPr txBox="1"/>
          <p:nvPr/>
        </p:nvSpPr>
        <p:spPr>
          <a:xfrm>
            <a:off x="10008853" y="240030"/>
            <a:ext cx="8086873" cy="788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40"/>
              </a:lnSpc>
            </a:pPr>
            <a:r>
              <a:rPr lang="en-US" sz="6000" spc="210">
                <a:solidFill>
                  <a:srgbClr val="040506"/>
                </a:solidFill>
                <a:latin typeface="Lora"/>
              </a:rPr>
              <a:t>Земельні відносини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375300" y="5561407"/>
            <a:ext cx="5884714" cy="1240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11"/>
              </a:lnSpc>
            </a:pPr>
            <a:r>
              <a:rPr lang="en-US" sz="2400" spc="235">
                <a:solidFill>
                  <a:srgbClr val="231F20"/>
                </a:solidFill>
                <a:latin typeface="Lora Bold"/>
              </a:rPr>
              <a:t>Земельний фонд Коростенської міської територіальної громади налічує 80731,47 гектарів землі.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143575" y="7979927"/>
            <a:ext cx="5330526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60"/>
              </a:lnSpc>
            </a:pPr>
            <a:r>
              <a:rPr lang="en-US" sz="2000" spc="196" dirty="0" err="1">
                <a:solidFill>
                  <a:srgbClr val="231F20"/>
                </a:solidFill>
                <a:latin typeface="Lora Bold"/>
              </a:rPr>
              <a:t>Протягом</a:t>
            </a:r>
            <a:r>
              <a:rPr lang="en-US" sz="2000" spc="196" dirty="0">
                <a:solidFill>
                  <a:srgbClr val="231F20"/>
                </a:solidFill>
                <a:latin typeface="Lora Bold"/>
              </a:rPr>
              <a:t> 2023 </a:t>
            </a:r>
            <a:r>
              <a:rPr lang="en-US" sz="2000" spc="196" dirty="0" err="1">
                <a:solidFill>
                  <a:srgbClr val="231F20"/>
                </a:solidFill>
                <a:latin typeface="Lora Bold"/>
              </a:rPr>
              <a:t>року</a:t>
            </a:r>
            <a:r>
              <a:rPr lang="en-US" sz="2000" spc="196" dirty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2000" spc="196" dirty="0" err="1" smtClean="0">
                <a:solidFill>
                  <a:srgbClr val="231F20"/>
                </a:solidFill>
                <a:latin typeface="Lora Bold"/>
              </a:rPr>
              <a:t>проведено</a:t>
            </a:r>
            <a:endParaRPr lang="uk-UA" sz="2000" spc="196" dirty="0" smtClean="0">
              <a:solidFill>
                <a:srgbClr val="231F20"/>
              </a:solidFill>
              <a:latin typeface="Lora Bold"/>
            </a:endParaRPr>
          </a:p>
          <a:p>
            <a:pPr>
              <a:lnSpc>
                <a:spcPts val="2760"/>
              </a:lnSpc>
            </a:pPr>
            <a:r>
              <a:rPr lang="en-US" sz="2000" spc="196" dirty="0" smtClean="0">
                <a:solidFill>
                  <a:srgbClr val="231F20"/>
                </a:solidFill>
                <a:latin typeface="Lora Bold"/>
              </a:rPr>
              <a:t>9 </a:t>
            </a:r>
            <a:r>
              <a:rPr lang="en-US" sz="2000" spc="196" dirty="0" err="1">
                <a:solidFill>
                  <a:srgbClr val="231F20"/>
                </a:solidFill>
                <a:latin typeface="Lora Bold"/>
              </a:rPr>
              <a:t>аукціонів</a:t>
            </a:r>
            <a:r>
              <a:rPr lang="en-US" sz="2000" spc="196" dirty="0">
                <a:solidFill>
                  <a:srgbClr val="231F20"/>
                </a:solidFill>
                <a:latin typeface="Lora Bold"/>
              </a:rPr>
              <a:t> з </a:t>
            </a:r>
            <a:r>
              <a:rPr lang="en-US" sz="2000" spc="196" dirty="0" err="1">
                <a:solidFill>
                  <a:srgbClr val="231F20"/>
                </a:solidFill>
                <a:latin typeface="Lora Bold"/>
              </a:rPr>
              <a:t>права</a:t>
            </a:r>
            <a:r>
              <a:rPr lang="en-US" sz="2000" spc="196" dirty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2000" spc="196" dirty="0" err="1">
                <a:solidFill>
                  <a:srgbClr val="231F20"/>
                </a:solidFill>
                <a:latin typeface="Lora Bold"/>
              </a:rPr>
              <a:t>власності</a:t>
            </a:r>
            <a:r>
              <a:rPr lang="en-US" sz="2000" spc="196" dirty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2000" spc="196" dirty="0" err="1">
                <a:solidFill>
                  <a:srgbClr val="231F20"/>
                </a:solidFill>
                <a:latin typeface="Lora Bold"/>
              </a:rPr>
              <a:t>та</a:t>
            </a:r>
            <a:r>
              <a:rPr lang="en-US" sz="2000" spc="196" dirty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2000" spc="196" dirty="0" err="1">
                <a:solidFill>
                  <a:srgbClr val="231F20"/>
                </a:solidFill>
                <a:latin typeface="Lora Bold"/>
              </a:rPr>
              <a:t>оренди</a:t>
            </a:r>
            <a:r>
              <a:rPr lang="en-US" sz="2000" spc="196" dirty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2000" spc="196" dirty="0" err="1">
                <a:solidFill>
                  <a:srgbClr val="231F20"/>
                </a:solidFill>
                <a:latin typeface="Lora Bold"/>
              </a:rPr>
              <a:t>земельних</a:t>
            </a:r>
            <a:r>
              <a:rPr lang="en-US" sz="2000" spc="196" dirty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2000" spc="196" dirty="0" err="1">
                <a:solidFill>
                  <a:srgbClr val="231F20"/>
                </a:solidFill>
                <a:latin typeface="Lora Bold"/>
              </a:rPr>
              <a:t>ділянок</a:t>
            </a:r>
            <a:endParaRPr lang="en-US" sz="2000" spc="196" dirty="0">
              <a:solidFill>
                <a:srgbClr val="231F20"/>
              </a:solidFill>
              <a:latin typeface="Lora Bold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9144000" y="6281878"/>
            <a:ext cx="5702459" cy="1011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60"/>
              </a:lnSpc>
            </a:pPr>
            <a:r>
              <a:rPr lang="en-US" sz="2000" spc="196">
                <a:solidFill>
                  <a:srgbClr val="231F20"/>
                </a:solidFill>
                <a:latin typeface="Lora Bold"/>
              </a:rPr>
              <a:t>Укладено 130 договорів на земельні ділянки сільськогосподарського призначення площею 2309,41 га.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1208128" y="4357041"/>
            <a:ext cx="5127672" cy="1011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60"/>
              </a:lnSpc>
            </a:pPr>
            <a:r>
              <a:rPr lang="en-US" sz="2000" spc="196">
                <a:solidFill>
                  <a:srgbClr val="231F20"/>
                </a:solidFill>
                <a:latin typeface="Lora Bold"/>
              </a:rPr>
              <a:t>Укладено 66 договір оренди на землі несільськогосподарського призначення площею 99,8 га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3106954" y="2138924"/>
            <a:ext cx="4593026" cy="111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97"/>
              </a:lnSpc>
            </a:pPr>
            <a:r>
              <a:rPr lang="uk-UA" sz="2099" spc="205" dirty="0" smtClean="0">
                <a:solidFill>
                  <a:srgbClr val="231F20"/>
                </a:solidFill>
                <a:latin typeface="Lora Bold"/>
              </a:rPr>
              <a:t>В</a:t>
            </a:r>
            <a:r>
              <a:rPr lang="en-US" sz="2099" spc="205" dirty="0" smtClean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2099" spc="205" dirty="0" err="1">
                <a:solidFill>
                  <a:srgbClr val="231F20"/>
                </a:solidFill>
                <a:latin typeface="Lora Bold"/>
              </a:rPr>
              <a:t>оренді</a:t>
            </a:r>
            <a:r>
              <a:rPr lang="en-US" sz="2099" spc="205" dirty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2099" spc="205" dirty="0" err="1">
                <a:solidFill>
                  <a:srgbClr val="231F20"/>
                </a:solidFill>
                <a:latin typeface="Lora Bold"/>
              </a:rPr>
              <a:t>перебуває</a:t>
            </a:r>
            <a:r>
              <a:rPr lang="en-US" sz="2099" spc="205" dirty="0">
                <a:solidFill>
                  <a:srgbClr val="231F20"/>
                </a:solidFill>
                <a:latin typeface="Lora Bold"/>
              </a:rPr>
              <a:t> </a:t>
            </a:r>
            <a:endParaRPr lang="uk-UA" sz="2099" spc="205" dirty="0" smtClean="0">
              <a:solidFill>
                <a:srgbClr val="231F20"/>
              </a:solidFill>
              <a:latin typeface="Lora Bold"/>
            </a:endParaRPr>
          </a:p>
          <a:p>
            <a:pPr>
              <a:lnSpc>
                <a:spcPts val="2897"/>
              </a:lnSpc>
            </a:pPr>
            <a:r>
              <a:rPr lang="en-US" sz="2099" spc="205" dirty="0" smtClean="0">
                <a:solidFill>
                  <a:srgbClr val="231F20"/>
                </a:solidFill>
                <a:latin typeface="Lora Bold"/>
              </a:rPr>
              <a:t>2052 </a:t>
            </a:r>
            <a:r>
              <a:rPr lang="en-US" sz="2099" spc="205" dirty="0" err="1">
                <a:solidFill>
                  <a:srgbClr val="231F20"/>
                </a:solidFill>
                <a:latin typeface="Lora Bold"/>
              </a:rPr>
              <a:t>земельних</a:t>
            </a:r>
            <a:r>
              <a:rPr lang="en-US" sz="2099" spc="205" dirty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2099" spc="205" dirty="0" err="1">
                <a:solidFill>
                  <a:srgbClr val="231F20"/>
                </a:solidFill>
                <a:latin typeface="Lora Bold"/>
              </a:rPr>
              <a:t>ділянок</a:t>
            </a:r>
            <a:r>
              <a:rPr lang="en-US" sz="2099" spc="205" dirty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2099" spc="205" dirty="0" err="1">
                <a:solidFill>
                  <a:srgbClr val="231F20"/>
                </a:solidFill>
                <a:latin typeface="Lora Bold"/>
              </a:rPr>
              <a:t>комунальної</a:t>
            </a:r>
            <a:r>
              <a:rPr lang="en-US" sz="2099" spc="205" dirty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2099" spc="205" dirty="0" err="1">
                <a:solidFill>
                  <a:srgbClr val="231F20"/>
                </a:solidFill>
                <a:latin typeface="Lora Bold"/>
              </a:rPr>
              <a:t>власності</a:t>
            </a:r>
            <a:endParaRPr lang="en-US" sz="2099" spc="205" dirty="0">
              <a:solidFill>
                <a:srgbClr val="231F20"/>
              </a:solidFill>
              <a:latin typeface="Lora 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-3801253" y="0"/>
            <a:ext cx="7602505" cy="6745495"/>
          </a:xfrm>
          <a:custGeom>
            <a:avLst/>
            <a:gdLst/>
            <a:ahLst/>
            <a:cxnLst/>
            <a:rect l="l" t="t" r="r" b="b"/>
            <a:pathLst>
              <a:path w="7602505" h="6745495">
                <a:moveTo>
                  <a:pt x="7602506" y="6745495"/>
                </a:moveTo>
                <a:lnTo>
                  <a:pt x="0" y="6745495"/>
                </a:lnTo>
                <a:lnTo>
                  <a:pt x="0" y="0"/>
                </a:lnTo>
                <a:lnTo>
                  <a:pt x="7602506" y="0"/>
                </a:lnTo>
                <a:lnTo>
                  <a:pt x="7602506" y="674549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7000"/>
            </a:blip>
            <a:stretch>
              <a:fillRect t="-9259" b="-9259"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5569609" y="4667894"/>
            <a:ext cx="7602505" cy="6745495"/>
          </a:xfrm>
          <a:custGeom>
            <a:avLst/>
            <a:gdLst/>
            <a:ahLst/>
            <a:cxnLst/>
            <a:rect l="l" t="t" r="r" b="b"/>
            <a:pathLst>
              <a:path w="7602505" h="6745495">
                <a:moveTo>
                  <a:pt x="7602505" y="0"/>
                </a:moveTo>
                <a:lnTo>
                  <a:pt x="0" y="0"/>
                </a:lnTo>
                <a:lnTo>
                  <a:pt x="0" y="6745496"/>
                </a:lnTo>
                <a:lnTo>
                  <a:pt x="7602505" y="6745496"/>
                </a:lnTo>
                <a:lnTo>
                  <a:pt x="7602505" y="0"/>
                </a:lnTo>
                <a:close/>
              </a:path>
            </a:pathLst>
          </a:custGeom>
          <a:blipFill>
            <a:blip r:embed="rId2">
              <a:alphaModFix amt="78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801253" y="1802305"/>
            <a:ext cx="7784898" cy="2084540"/>
            <a:chOff x="0" y="0"/>
            <a:chExt cx="2050344" cy="54901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50344" cy="549015"/>
            </a:xfrm>
            <a:custGeom>
              <a:avLst/>
              <a:gdLst/>
              <a:ahLst/>
              <a:cxnLst/>
              <a:rect l="l" t="t" r="r" b="b"/>
              <a:pathLst>
                <a:path w="2050344" h="549015">
                  <a:moveTo>
                    <a:pt x="1847144" y="0"/>
                  </a:moveTo>
                  <a:lnTo>
                    <a:pt x="0" y="0"/>
                  </a:lnTo>
                  <a:lnTo>
                    <a:pt x="0" y="549015"/>
                  </a:lnTo>
                  <a:lnTo>
                    <a:pt x="1847144" y="549015"/>
                  </a:lnTo>
                  <a:lnTo>
                    <a:pt x="2050344" y="274507"/>
                  </a:lnTo>
                  <a:lnTo>
                    <a:pt x="1847144" y="0"/>
                  </a:lnTo>
                  <a:close/>
                </a:path>
              </a:pathLst>
            </a:custGeom>
            <a:solidFill>
              <a:srgbClr val="00924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1936044" cy="5680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19"/>
                </a:lnSpc>
              </a:pPr>
              <a:r>
                <a:rPr lang="en-US" sz="2399" dirty="0">
                  <a:solidFill>
                    <a:srgbClr val="000000"/>
                  </a:solidFill>
                  <a:latin typeface="Lora"/>
                </a:rPr>
                <a:t> </a:t>
              </a:r>
              <a:r>
                <a:rPr lang="en-US" sz="2399" dirty="0" err="1">
                  <a:solidFill>
                    <a:schemeClr val="bg1"/>
                  </a:solidFill>
                  <a:latin typeface="Lora Bold"/>
                </a:rPr>
                <a:t>Укладено</a:t>
              </a:r>
              <a:r>
                <a:rPr lang="en-US" sz="2399" dirty="0">
                  <a:solidFill>
                    <a:schemeClr val="bg1"/>
                  </a:solidFill>
                  <a:latin typeface="Lora Bold"/>
                </a:rPr>
                <a:t> 3 </a:t>
              </a:r>
              <a:r>
                <a:rPr lang="en-US" sz="2399" dirty="0" err="1">
                  <a:solidFill>
                    <a:schemeClr val="bg1"/>
                  </a:solidFill>
                  <a:latin typeface="Lora Bold"/>
                </a:rPr>
                <a:t>договори</a:t>
              </a:r>
              <a:r>
                <a:rPr lang="en-US" sz="2399" dirty="0">
                  <a:solidFill>
                    <a:schemeClr val="bg1"/>
                  </a:solidFill>
                  <a:latin typeface="Lora Bold"/>
                </a:rPr>
                <a:t> </a:t>
              </a:r>
              <a:r>
                <a:rPr lang="en-US" sz="2399" dirty="0" err="1">
                  <a:solidFill>
                    <a:schemeClr val="bg1"/>
                  </a:solidFill>
                  <a:latin typeface="Lora Bold"/>
                </a:rPr>
                <a:t>купівлі-продажу</a:t>
              </a:r>
              <a:r>
                <a:rPr lang="en-US" sz="2399" dirty="0">
                  <a:solidFill>
                    <a:schemeClr val="bg1"/>
                  </a:solidFill>
                  <a:latin typeface="Lora Bold"/>
                </a:rPr>
                <a:t> </a:t>
              </a:r>
              <a:r>
                <a:rPr lang="en-US" sz="2399" dirty="0" err="1">
                  <a:solidFill>
                    <a:schemeClr val="bg1"/>
                  </a:solidFill>
                  <a:latin typeface="Lora Bold"/>
                </a:rPr>
                <a:t>земельних</a:t>
              </a:r>
              <a:r>
                <a:rPr lang="en-US" sz="2399" dirty="0">
                  <a:solidFill>
                    <a:schemeClr val="bg1"/>
                  </a:solidFill>
                  <a:latin typeface="Lora Bold"/>
                </a:rPr>
                <a:t> </a:t>
              </a:r>
              <a:r>
                <a:rPr lang="en-US" sz="2399" dirty="0" err="1">
                  <a:solidFill>
                    <a:schemeClr val="bg1"/>
                  </a:solidFill>
                  <a:latin typeface="Lora Bold"/>
                </a:rPr>
                <a:t>ділянок</a:t>
              </a:r>
              <a:r>
                <a:rPr lang="en-US" sz="2399" dirty="0">
                  <a:solidFill>
                    <a:schemeClr val="bg1"/>
                  </a:solidFill>
                  <a:latin typeface="Lora Bold"/>
                </a:rPr>
                <a:t> </a:t>
              </a:r>
              <a:r>
                <a:rPr lang="en-US" sz="2399" dirty="0" err="1">
                  <a:solidFill>
                    <a:schemeClr val="bg1"/>
                  </a:solidFill>
                  <a:latin typeface="Lora Bold"/>
                </a:rPr>
                <a:t>під</a:t>
              </a:r>
              <a:r>
                <a:rPr lang="en-US" sz="2399" dirty="0">
                  <a:solidFill>
                    <a:schemeClr val="bg1"/>
                  </a:solidFill>
                  <a:latin typeface="Lora Bold"/>
                </a:rPr>
                <a:t> </a:t>
              </a:r>
              <a:r>
                <a:rPr lang="en-US" sz="2399" dirty="0" err="1">
                  <a:solidFill>
                    <a:schemeClr val="bg1"/>
                  </a:solidFill>
                  <a:latin typeface="Lora Bold"/>
                </a:rPr>
                <a:t>об’єктами</a:t>
              </a:r>
              <a:r>
                <a:rPr lang="en-US" sz="2399" dirty="0">
                  <a:solidFill>
                    <a:schemeClr val="bg1"/>
                  </a:solidFill>
                  <a:latin typeface="Lora Bold"/>
                </a:rPr>
                <a:t> </a:t>
              </a:r>
              <a:r>
                <a:rPr lang="en-US" sz="2399" dirty="0" err="1">
                  <a:solidFill>
                    <a:schemeClr val="bg1"/>
                  </a:solidFill>
                  <a:latin typeface="Lora Bold"/>
                </a:rPr>
                <a:t>нерухомого</a:t>
              </a:r>
              <a:r>
                <a:rPr lang="en-US" sz="2399" dirty="0">
                  <a:solidFill>
                    <a:schemeClr val="bg1"/>
                  </a:solidFill>
                  <a:latin typeface="Lora Bold"/>
                </a:rPr>
                <a:t> </a:t>
              </a:r>
              <a:r>
                <a:rPr lang="en-US" sz="2399" dirty="0" err="1">
                  <a:solidFill>
                    <a:schemeClr val="bg1"/>
                  </a:solidFill>
                  <a:latin typeface="Lora Bold"/>
                </a:rPr>
                <a:t>майна</a:t>
              </a:r>
              <a:r>
                <a:rPr lang="en-US" sz="2399" dirty="0">
                  <a:solidFill>
                    <a:schemeClr val="bg1"/>
                  </a:solidFill>
                  <a:latin typeface="Lora Bold"/>
                </a:rPr>
                <a:t>, </a:t>
              </a:r>
              <a:r>
                <a:rPr lang="en-US" sz="2399" dirty="0" err="1">
                  <a:solidFill>
                    <a:schemeClr val="bg1"/>
                  </a:solidFill>
                  <a:latin typeface="Lora Bold"/>
                </a:rPr>
                <a:t>загальною</a:t>
              </a:r>
              <a:r>
                <a:rPr lang="en-US" sz="2399" dirty="0">
                  <a:solidFill>
                    <a:schemeClr val="bg1"/>
                  </a:solidFill>
                  <a:latin typeface="Lora Bold"/>
                </a:rPr>
                <a:t> </a:t>
              </a:r>
              <a:r>
                <a:rPr lang="en-US" sz="2399" dirty="0" err="1">
                  <a:solidFill>
                    <a:schemeClr val="bg1"/>
                  </a:solidFill>
                  <a:latin typeface="Lora Bold"/>
                </a:rPr>
                <a:t>площею</a:t>
              </a:r>
              <a:r>
                <a:rPr lang="en-US" sz="2399" dirty="0">
                  <a:solidFill>
                    <a:schemeClr val="bg1"/>
                  </a:solidFill>
                  <a:latin typeface="Lora Bold"/>
                </a:rPr>
                <a:t> 0,4096 </a:t>
              </a:r>
              <a:r>
                <a:rPr lang="en-US" sz="2399" dirty="0" err="1">
                  <a:solidFill>
                    <a:schemeClr val="bg1"/>
                  </a:solidFill>
                  <a:latin typeface="Lora Bold"/>
                </a:rPr>
                <a:t>га</a:t>
              </a:r>
              <a:r>
                <a:rPr lang="en-US" sz="2399" dirty="0">
                  <a:solidFill>
                    <a:schemeClr val="bg1"/>
                  </a:solidFill>
                  <a:latin typeface="Lora Bold"/>
                </a:rPr>
                <a:t> </a:t>
              </a:r>
              <a:endParaRPr lang="uk-UA" sz="2399" dirty="0" smtClean="0">
                <a:solidFill>
                  <a:schemeClr val="bg1"/>
                </a:solidFill>
                <a:latin typeface="Lora Bold"/>
              </a:endParaRPr>
            </a:p>
            <a:p>
              <a:pPr algn="ctr">
                <a:lnSpc>
                  <a:spcPts val="3119"/>
                </a:lnSpc>
              </a:pPr>
              <a:r>
                <a:rPr lang="en-US" sz="2399" dirty="0" err="1" smtClean="0">
                  <a:solidFill>
                    <a:schemeClr val="bg1"/>
                  </a:solidFill>
                  <a:latin typeface="Lora Bold"/>
                </a:rPr>
                <a:t>на</a:t>
              </a:r>
              <a:r>
                <a:rPr lang="en-US" sz="2399" dirty="0" smtClean="0">
                  <a:solidFill>
                    <a:schemeClr val="bg1"/>
                  </a:solidFill>
                  <a:latin typeface="Lora Bold"/>
                </a:rPr>
                <a:t> </a:t>
              </a:r>
              <a:r>
                <a:rPr lang="en-US" sz="2399" dirty="0" err="1">
                  <a:solidFill>
                    <a:schemeClr val="bg1"/>
                  </a:solidFill>
                  <a:latin typeface="Lora Bold"/>
                </a:rPr>
                <a:t>суму</a:t>
              </a:r>
              <a:r>
                <a:rPr lang="en-US" sz="2399" dirty="0">
                  <a:solidFill>
                    <a:schemeClr val="bg1"/>
                  </a:solidFill>
                  <a:latin typeface="Lora Bold"/>
                </a:rPr>
                <a:t> 1778,2 </a:t>
              </a:r>
              <a:r>
                <a:rPr lang="en-US" sz="2399" dirty="0" err="1">
                  <a:solidFill>
                    <a:schemeClr val="bg1"/>
                  </a:solidFill>
                  <a:latin typeface="Lora Bold"/>
                </a:rPr>
                <a:t>тис</a:t>
              </a:r>
              <a:r>
                <a:rPr lang="en-US" sz="2399" dirty="0">
                  <a:solidFill>
                    <a:schemeClr val="bg1"/>
                  </a:solidFill>
                  <a:latin typeface="Lora Bold"/>
                </a:rPr>
                <a:t>. </a:t>
              </a:r>
              <a:r>
                <a:rPr lang="en-US" sz="2399" dirty="0" err="1">
                  <a:solidFill>
                    <a:schemeClr val="bg1"/>
                  </a:solidFill>
                  <a:latin typeface="Lora Bold"/>
                </a:rPr>
                <a:t>грн</a:t>
              </a:r>
              <a:r>
                <a:rPr lang="en-US" sz="2399" dirty="0" smtClean="0">
                  <a:solidFill>
                    <a:schemeClr val="bg1"/>
                  </a:solidFill>
                  <a:latin typeface="Lora Bold"/>
                </a:rPr>
                <a:t>.</a:t>
              </a:r>
              <a:endParaRPr lang="en-US" sz="2399" dirty="0">
                <a:solidFill>
                  <a:schemeClr val="bg1"/>
                </a:solidFill>
                <a:latin typeface="Lora Bold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4773067" y="22860"/>
            <a:ext cx="10447998" cy="1005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80"/>
              </a:lnSpc>
            </a:pPr>
            <a:r>
              <a:rPr lang="en-US" sz="6000" spc="588">
                <a:solidFill>
                  <a:srgbClr val="000000"/>
                </a:solidFill>
                <a:latin typeface="Lora"/>
              </a:rPr>
              <a:t>Земельні відносини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5204470" y="4594750"/>
            <a:ext cx="8961922" cy="2150745"/>
            <a:chOff x="0" y="0"/>
            <a:chExt cx="2360342" cy="56645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360342" cy="566451"/>
            </a:xfrm>
            <a:custGeom>
              <a:avLst/>
              <a:gdLst/>
              <a:ahLst/>
              <a:cxnLst/>
              <a:rect l="l" t="t" r="r" b="b"/>
              <a:pathLst>
                <a:path w="2360342" h="566451">
                  <a:moveTo>
                    <a:pt x="2157142" y="0"/>
                  </a:moveTo>
                  <a:lnTo>
                    <a:pt x="0" y="0"/>
                  </a:lnTo>
                  <a:lnTo>
                    <a:pt x="0" y="566451"/>
                  </a:lnTo>
                  <a:lnTo>
                    <a:pt x="2157142" y="566451"/>
                  </a:lnTo>
                  <a:lnTo>
                    <a:pt x="2360342" y="283226"/>
                  </a:lnTo>
                  <a:lnTo>
                    <a:pt x="2157142" y="0"/>
                  </a:lnTo>
                  <a:close/>
                </a:path>
              </a:pathLst>
            </a:custGeom>
            <a:solidFill>
              <a:srgbClr val="009245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2246042" cy="585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r>
                <a:rPr lang="en-US" sz="2400" dirty="0">
                  <a:solidFill>
                    <a:srgbClr val="000000"/>
                  </a:solidFill>
                  <a:latin typeface="Lora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Lora Bold"/>
                </a:rPr>
                <a:t>До</a:t>
              </a:r>
              <a:r>
                <a:rPr lang="en-US" sz="2400" dirty="0">
                  <a:solidFill>
                    <a:schemeClr val="bg1"/>
                  </a:solidFill>
                  <a:latin typeface="Lora Bold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Lora Bold"/>
                </a:rPr>
                <a:t>бюджету</a:t>
              </a:r>
              <a:r>
                <a:rPr lang="en-US" sz="2400" dirty="0">
                  <a:solidFill>
                    <a:schemeClr val="bg1"/>
                  </a:solidFill>
                  <a:latin typeface="Lora Bold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Lora Bold"/>
                </a:rPr>
                <a:t>громади</a:t>
              </a:r>
              <a:r>
                <a:rPr lang="en-US" sz="2400" dirty="0">
                  <a:solidFill>
                    <a:schemeClr val="bg1"/>
                  </a:solidFill>
                  <a:latin typeface="Lora Bold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Lora Bold"/>
                </a:rPr>
                <a:t>від</a:t>
              </a:r>
              <a:r>
                <a:rPr lang="en-US" sz="2400" dirty="0">
                  <a:solidFill>
                    <a:schemeClr val="bg1"/>
                  </a:solidFill>
                  <a:latin typeface="Lora Bold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Lora Bold"/>
                </a:rPr>
                <a:t>сплати</a:t>
              </a:r>
              <a:r>
                <a:rPr lang="en-US" sz="2400" dirty="0">
                  <a:solidFill>
                    <a:schemeClr val="bg1"/>
                  </a:solidFill>
                  <a:latin typeface="Lora Bold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Lora Bold"/>
                </a:rPr>
                <a:t>податку</a:t>
              </a:r>
              <a:r>
                <a:rPr lang="en-US" sz="2400" dirty="0">
                  <a:solidFill>
                    <a:schemeClr val="bg1"/>
                  </a:solidFill>
                  <a:latin typeface="Lora Bold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Lora Bold"/>
                </a:rPr>
                <a:t>за</a:t>
              </a:r>
              <a:r>
                <a:rPr lang="en-US" sz="2400" dirty="0">
                  <a:solidFill>
                    <a:schemeClr val="bg1"/>
                  </a:solidFill>
                  <a:latin typeface="Lora Bold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Lora Bold"/>
                </a:rPr>
                <a:t>землю</a:t>
              </a:r>
              <a:r>
                <a:rPr lang="en-US" sz="2400" dirty="0">
                  <a:solidFill>
                    <a:schemeClr val="bg1"/>
                  </a:solidFill>
                  <a:latin typeface="Lora Bold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Lora Bold"/>
                </a:rPr>
                <a:t>надійшло</a:t>
              </a:r>
              <a:r>
                <a:rPr lang="en-US" sz="2400" dirty="0">
                  <a:solidFill>
                    <a:schemeClr val="bg1"/>
                  </a:solidFill>
                  <a:latin typeface="Lora Bold"/>
                </a:rPr>
                <a:t> 92,0 </a:t>
              </a:r>
              <a:r>
                <a:rPr lang="en-US" sz="2400" dirty="0" err="1">
                  <a:solidFill>
                    <a:schemeClr val="bg1"/>
                  </a:solidFill>
                  <a:latin typeface="Lora Bold"/>
                </a:rPr>
                <a:t>млн</a:t>
              </a:r>
              <a:r>
                <a:rPr lang="en-US" sz="2400" dirty="0" smtClean="0">
                  <a:solidFill>
                    <a:schemeClr val="bg1"/>
                  </a:solidFill>
                  <a:latin typeface="Lora Bold"/>
                </a:rPr>
                <a:t>.</a:t>
              </a:r>
              <a:r>
                <a:rPr lang="uk-UA" sz="2400" dirty="0" smtClean="0">
                  <a:solidFill>
                    <a:schemeClr val="bg1"/>
                  </a:solidFill>
                  <a:latin typeface="Lora Bold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Lora Bold"/>
                </a:rPr>
                <a:t>грн</a:t>
              </a:r>
              <a:r>
                <a:rPr lang="en-US" sz="2400" dirty="0">
                  <a:solidFill>
                    <a:schemeClr val="bg1"/>
                  </a:solidFill>
                  <a:latin typeface="Lora Bold"/>
                </a:rPr>
                <a:t>., в </a:t>
              </a:r>
              <a:r>
                <a:rPr lang="en-US" sz="2400" dirty="0" err="1">
                  <a:solidFill>
                    <a:schemeClr val="bg1"/>
                  </a:solidFill>
                  <a:latin typeface="Lora Bold"/>
                </a:rPr>
                <a:t>тому</a:t>
              </a:r>
              <a:r>
                <a:rPr lang="en-US" sz="2400" dirty="0">
                  <a:solidFill>
                    <a:schemeClr val="bg1"/>
                  </a:solidFill>
                  <a:latin typeface="Lora Bold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Lora Bold"/>
                </a:rPr>
                <a:t>числі</a:t>
              </a:r>
              <a:r>
                <a:rPr lang="en-US" sz="2400" dirty="0">
                  <a:solidFill>
                    <a:schemeClr val="bg1"/>
                  </a:solidFill>
                  <a:latin typeface="Lora Bold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Lora Bold"/>
                </a:rPr>
                <a:t>від</a:t>
              </a:r>
              <a:r>
                <a:rPr lang="en-US" sz="2400" dirty="0">
                  <a:solidFill>
                    <a:schemeClr val="bg1"/>
                  </a:solidFill>
                  <a:latin typeface="Lora Bold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Lora Bold"/>
                </a:rPr>
                <a:t>орендної</a:t>
              </a:r>
              <a:r>
                <a:rPr lang="en-US" sz="2400" dirty="0">
                  <a:solidFill>
                    <a:schemeClr val="bg1"/>
                  </a:solidFill>
                  <a:latin typeface="Lora Bold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Lora Bold"/>
                </a:rPr>
                <a:t>плати</a:t>
              </a:r>
              <a:r>
                <a:rPr lang="en-US" sz="2400" dirty="0">
                  <a:solidFill>
                    <a:schemeClr val="bg1"/>
                  </a:solidFill>
                  <a:latin typeface="Lora Bold"/>
                </a:rPr>
                <a:t> 27,9 </a:t>
              </a:r>
              <a:r>
                <a:rPr lang="en-US" sz="2400" dirty="0" err="1">
                  <a:solidFill>
                    <a:schemeClr val="bg1"/>
                  </a:solidFill>
                  <a:latin typeface="Lora Bold"/>
                </a:rPr>
                <a:t>млн</a:t>
              </a:r>
              <a:r>
                <a:rPr lang="en-US" sz="2400" dirty="0">
                  <a:solidFill>
                    <a:schemeClr val="bg1"/>
                  </a:solidFill>
                  <a:latin typeface="Lora Bold"/>
                </a:rPr>
                <a:t>. </a:t>
              </a:r>
              <a:r>
                <a:rPr lang="en-US" sz="2400" dirty="0" err="1">
                  <a:solidFill>
                    <a:schemeClr val="bg1"/>
                  </a:solidFill>
                  <a:latin typeface="Lora Bold"/>
                </a:rPr>
                <a:t>грн</a:t>
              </a:r>
              <a:r>
                <a:rPr lang="en-US" sz="2400" dirty="0">
                  <a:solidFill>
                    <a:schemeClr val="bg1"/>
                  </a:solidFill>
                  <a:latin typeface="Lora Bold"/>
                </a:rPr>
                <a:t>., </a:t>
              </a:r>
              <a:r>
                <a:rPr lang="en-US" sz="2400" dirty="0" err="1">
                  <a:solidFill>
                    <a:schemeClr val="bg1"/>
                  </a:solidFill>
                  <a:latin typeface="Lora Bold"/>
                </a:rPr>
                <a:t>від</a:t>
              </a:r>
              <a:r>
                <a:rPr lang="en-US" sz="2400" dirty="0">
                  <a:solidFill>
                    <a:schemeClr val="bg1"/>
                  </a:solidFill>
                  <a:latin typeface="Lora Bold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Lora Bold"/>
                </a:rPr>
                <a:t>продажу</a:t>
              </a:r>
              <a:r>
                <a:rPr lang="en-US" sz="2400" dirty="0">
                  <a:solidFill>
                    <a:schemeClr val="bg1"/>
                  </a:solidFill>
                  <a:latin typeface="Lora Bold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Lora Bold"/>
                </a:rPr>
                <a:t>земель</a:t>
              </a:r>
              <a:r>
                <a:rPr lang="en-US" sz="2400" dirty="0">
                  <a:solidFill>
                    <a:schemeClr val="bg1"/>
                  </a:solidFill>
                  <a:latin typeface="Lora Bold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Lora Bold"/>
                </a:rPr>
                <a:t>несільськогосподарського</a:t>
              </a:r>
              <a:r>
                <a:rPr lang="en-US" sz="2400" dirty="0">
                  <a:solidFill>
                    <a:schemeClr val="bg1"/>
                  </a:solidFill>
                  <a:latin typeface="Lora Bold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Lora Bold"/>
                </a:rPr>
                <a:t>призначення</a:t>
              </a:r>
              <a:r>
                <a:rPr lang="en-US" sz="2400" dirty="0">
                  <a:solidFill>
                    <a:schemeClr val="bg1"/>
                  </a:solidFill>
                  <a:latin typeface="Lora Bold"/>
                </a:rPr>
                <a:t> 1,8 </a:t>
              </a:r>
              <a:r>
                <a:rPr lang="en-US" sz="2400" dirty="0" err="1">
                  <a:solidFill>
                    <a:schemeClr val="bg1"/>
                  </a:solidFill>
                  <a:latin typeface="Lora Bold"/>
                </a:rPr>
                <a:t>млн</a:t>
              </a:r>
              <a:r>
                <a:rPr lang="en-US" sz="2400" dirty="0" smtClean="0">
                  <a:solidFill>
                    <a:schemeClr val="bg1"/>
                  </a:solidFill>
                  <a:latin typeface="Lora Bold"/>
                </a:rPr>
                <a:t>.</a:t>
              </a:r>
              <a:r>
                <a:rPr lang="uk-UA" sz="2400" dirty="0" smtClean="0">
                  <a:solidFill>
                    <a:schemeClr val="bg1"/>
                  </a:solidFill>
                  <a:latin typeface="Lora Bold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Lora Bold"/>
                </a:rPr>
                <a:t>грн</a:t>
              </a:r>
              <a:r>
                <a:rPr lang="en-US" sz="2400" dirty="0" smtClean="0">
                  <a:solidFill>
                    <a:schemeClr val="bg1"/>
                  </a:solidFill>
                  <a:latin typeface="Lora Bold"/>
                </a:rPr>
                <a:t>.</a:t>
              </a:r>
              <a:endParaRPr lang="en-US" sz="2400" dirty="0">
                <a:solidFill>
                  <a:schemeClr val="bg1"/>
                </a:solidFill>
                <a:latin typeface="Lora Bold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411216" y="7517020"/>
            <a:ext cx="8820679" cy="1990319"/>
            <a:chOff x="0" y="0"/>
            <a:chExt cx="2323142" cy="5241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323142" cy="524199"/>
            </a:xfrm>
            <a:custGeom>
              <a:avLst/>
              <a:gdLst/>
              <a:ahLst/>
              <a:cxnLst/>
              <a:rect l="l" t="t" r="r" b="b"/>
              <a:pathLst>
                <a:path w="2323142" h="524199">
                  <a:moveTo>
                    <a:pt x="2119942" y="0"/>
                  </a:moveTo>
                  <a:lnTo>
                    <a:pt x="0" y="0"/>
                  </a:lnTo>
                  <a:lnTo>
                    <a:pt x="0" y="524199"/>
                  </a:lnTo>
                  <a:lnTo>
                    <a:pt x="2119942" y="524199"/>
                  </a:lnTo>
                  <a:lnTo>
                    <a:pt x="2323142" y="262100"/>
                  </a:lnTo>
                  <a:lnTo>
                    <a:pt x="2119942" y="0"/>
                  </a:lnTo>
                  <a:close/>
                </a:path>
              </a:pathLst>
            </a:custGeom>
            <a:solidFill>
              <a:srgbClr val="009245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2208842" cy="543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r>
                <a:rPr lang="en-US" sz="2400" dirty="0">
                  <a:solidFill>
                    <a:srgbClr val="000000"/>
                  </a:solidFill>
                  <a:latin typeface="Lora Bold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Lora Bold"/>
                </a:rPr>
                <a:t>Проводилась</a:t>
              </a:r>
              <a:r>
                <a:rPr lang="en-US" sz="2400" dirty="0">
                  <a:solidFill>
                    <a:schemeClr val="bg1"/>
                  </a:solidFill>
                  <a:latin typeface="Lora Bold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Lora Bold"/>
                </a:rPr>
                <a:t>інвентаризація</a:t>
              </a:r>
              <a:r>
                <a:rPr lang="en-US" sz="2400" dirty="0">
                  <a:solidFill>
                    <a:schemeClr val="bg1"/>
                  </a:solidFill>
                  <a:latin typeface="Lora Bold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Lora Bold"/>
                </a:rPr>
                <a:t>земель</a:t>
              </a:r>
              <a:r>
                <a:rPr lang="en-US" sz="2400" dirty="0">
                  <a:solidFill>
                    <a:schemeClr val="bg1"/>
                  </a:solidFill>
                  <a:latin typeface="Lora Bold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Lora Bold"/>
                </a:rPr>
                <a:t>реформованих</a:t>
              </a:r>
              <a:r>
                <a:rPr lang="en-US" sz="2400" dirty="0">
                  <a:solidFill>
                    <a:schemeClr val="bg1"/>
                  </a:solidFill>
                  <a:latin typeface="Lora Bold"/>
                </a:rPr>
                <a:t> КСП в </a:t>
              </a:r>
              <a:r>
                <a:rPr lang="en-US" sz="2400" dirty="0" err="1">
                  <a:solidFill>
                    <a:schemeClr val="bg1"/>
                  </a:solidFill>
                  <a:latin typeface="Lora Bold"/>
                </a:rPr>
                <a:t>межах</a:t>
              </a:r>
              <a:r>
                <a:rPr lang="en-US" sz="2400" dirty="0">
                  <a:solidFill>
                    <a:schemeClr val="bg1"/>
                  </a:solidFill>
                  <a:latin typeface="Lora Bold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Lora Bold"/>
                </a:rPr>
                <a:t>Коростенської</a:t>
              </a:r>
              <a:r>
                <a:rPr lang="en-US" sz="2400" dirty="0">
                  <a:solidFill>
                    <a:schemeClr val="bg1"/>
                  </a:solidFill>
                  <a:latin typeface="Lora Bold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Lora Bold"/>
                </a:rPr>
                <a:t>міської</a:t>
              </a:r>
              <a:r>
                <a:rPr lang="en-US" sz="2400" dirty="0">
                  <a:solidFill>
                    <a:schemeClr val="bg1"/>
                  </a:solidFill>
                  <a:latin typeface="Lora Bold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Lora Bold"/>
                </a:rPr>
                <a:t>територіальної</a:t>
              </a:r>
              <a:r>
                <a:rPr lang="en-US" sz="2400" dirty="0">
                  <a:solidFill>
                    <a:schemeClr val="bg1"/>
                  </a:solidFill>
                  <a:latin typeface="Lora Bold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Lora Bold"/>
                </a:rPr>
                <a:t>громади</a:t>
              </a:r>
              <a:r>
                <a:rPr lang="en-US" sz="2400" dirty="0">
                  <a:solidFill>
                    <a:schemeClr val="bg1"/>
                  </a:solidFill>
                  <a:latin typeface="Lora Bold"/>
                </a:rPr>
                <a:t>. </a:t>
              </a:r>
              <a:r>
                <a:rPr lang="en-US" sz="2400" dirty="0" err="1">
                  <a:solidFill>
                    <a:schemeClr val="bg1"/>
                  </a:solidFill>
                  <a:latin typeface="Lora Bold"/>
                </a:rPr>
                <a:t>Закінчення</a:t>
              </a:r>
              <a:r>
                <a:rPr lang="en-US" sz="2400" dirty="0">
                  <a:solidFill>
                    <a:schemeClr val="bg1"/>
                  </a:solidFill>
                  <a:latin typeface="Lora Bold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Lora Bold"/>
                </a:rPr>
                <a:t>робіт</a:t>
              </a:r>
              <a:r>
                <a:rPr lang="en-US" sz="2400" dirty="0">
                  <a:solidFill>
                    <a:schemeClr val="bg1"/>
                  </a:solidFill>
                  <a:latin typeface="Lora Bold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Lora Bold"/>
                </a:rPr>
                <a:t>планується</a:t>
              </a:r>
              <a:r>
                <a:rPr lang="en-US" sz="2400" dirty="0">
                  <a:solidFill>
                    <a:schemeClr val="bg1"/>
                  </a:solidFill>
                  <a:latin typeface="Lora Bold"/>
                </a:rPr>
                <a:t> в 2024 </a:t>
              </a:r>
              <a:r>
                <a:rPr lang="en-US" sz="2400" dirty="0" err="1">
                  <a:solidFill>
                    <a:schemeClr val="bg1"/>
                  </a:solidFill>
                  <a:latin typeface="Lora Bold"/>
                </a:rPr>
                <a:t>році</a:t>
              </a:r>
              <a:r>
                <a:rPr lang="en-US" sz="2400" dirty="0">
                  <a:solidFill>
                    <a:schemeClr val="bg1"/>
                  </a:solidFill>
                  <a:latin typeface="Lora Bold"/>
                </a:rPr>
                <a:t>.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6115" y="8039100"/>
            <a:ext cx="3341258" cy="3290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reeform 2"/>
          <p:cNvSpPr/>
          <p:nvPr/>
        </p:nvSpPr>
        <p:spPr>
          <a:xfrm>
            <a:off x="452784" y="400976"/>
            <a:ext cx="7376308" cy="9460058"/>
          </a:xfrm>
          <a:custGeom>
            <a:avLst/>
            <a:gdLst/>
            <a:ahLst/>
            <a:cxnLst/>
            <a:rect l="l" t="t" r="r" b="b"/>
            <a:pathLst>
              <a:path w="7376308" h="9460058">
                <a:moveTo>
                  <a:pt x="0" y="0"/>
                </a:moveTo>
                <a:lnTo>
                  <a:pt x="7376308" y="0"/>
                </a:lnTo>
                <a:lnTo>
                  <a:pt x="7376308" y="9460058"/>
                </a:lnTo>
                <a:lnTo>
                  <a:pt x="0" y="94600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6186" r="-4618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08443" y="8947217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1" y="0"/>
                </a:lnTo>
                <a:lnTo>
                  <a:pt x="3806571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8110044" y="511943"/>
            <a:ext cx="9448228" cy="788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40"/>
              </a:lnSpc>
            </a:pPr>
            <a:r>
              <a:rPr lang="en-US" sz="6000" spc="210">
                <a:solidFill>
                  <a:srgbClr val="040506"/>
                </a:solidFill>
                <a:latin typeface="Lora"/>
              </a:rPr>
              <a:t>Комунальна власність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274828" y="1891163"/>
            <a:ext cx="8109887" cy="1121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9" lvl="1" indent="-237490">
              <a:lnSpc>
                <a:spcPts val="3035"/>
              </a:lnSpc>
              <a:buFont typeface="Arial"/>
              <a:buChar char="•"/>
            </a:pPr>
            <a:r>
              <a:rPr lang="en-US" sz="2199" spc="215" dirty="0" err="1" smtClean="0">
                <a:solidFill>
                  <a:srgbClr val="231F20"/>
                </a:solidFill>
                <a:latin typeface="Lora Bold"/>
              </a:rPr>
              <a:t>Перелік</a:t>
            </a:r>
            <a:r>
              <a:rPr lang="en-US" sz="2199" spc="215" dirty="0" smtClean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2199" spc="215" dirty="0" err="1">
                <a:solidFill>
                  <a:srgbClr val="231F20"/>
                </a:solidFill>
                <a:latin typeface="Lora Bold"/>
              </a:rPr>
              <a:t>нежитлового</a:t>
            </a:r>
            <a:r>
              <a:rPr lang="en-US" sz="2199" spc="215" dirty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2199" spc="215" dirty="0" err="1">
                <a:solidFill>
                  <a:srgbClr val="231F20"/>
                </a:solidFill>
                <a:latin typeface="Lora Bold"/>
              </a:rPr>
              <a:t>нерухомого</a:t>
            </a:r>
            <a:r>
              <a:rPr lang="en-US" sz="2199" spc="215" dirty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2199" spc="215" dirty="0" err="1">
                <a:solidFill>
                  <a:srgbClr val="231F20"/>
                </a:solidFill>
                <a:latin typeface="Lora Bold"/>
              </a:rPr>
              <a:t>майна</a:t>
            </a:r>
            <a:r>
              <a:rPr lang="en-US" sz="2199" spc="215" dirty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2199" spc="215" dirty="0" err="1">
                <a:solidFill>
                  <a:srgbClr val="231F20"/>
                </a:solidFill>
                <a:latin typeface="Lora Bold"/>
              </a:rPr>
              <a:t>комунальної</a:t>
            </a:r>
            <a:r>
              <a:rPr lang="en-US" sz="2199" spc="215" dirty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2199" spc="215" dirty="0" err="1">
                <a:solidFill>
                  <a:srgbClr val="231F20"/>
                </a:solidFill>
                <a:latin typeface="Lora Bold"/>
              </a:rPr>
              <a:t>власності</a:t>
            </a:r>
            <a:r>
              <a:rPr lang="en-US" sz="2199" spc="215" dirty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2199" spc="215" dirty="0" err="1">
                <a:solidFill>
                  <a:srgbClr val="231F20"/>
                </a:solidFill>
                <a:latin typeface="Lora Bold"/>
              </a:rPr>
              <a:t>налічує</a:t>
            </a:r>
            <a:r>
              <a:rPr lang="en-US" sz="2199" spc="215" dirty="0">
                <a:solidFill>
                  <a:srgbClr val="231F20"/>
                </a:solidFill>
                <a:latin typeface="Lora Bold"/>
              </a:rPr>
              <a:t> 357 </a:t>
            </a:r>
            <a:r>
              <a:rPr lang="en-US" sz="2199" spc="215" dirty="0" err="1">
                <a:solidFill>
                  <a:srgbClr val="231F20"/>
                </a:solidFill>
                <a:latin typeface="Lora Bold"/>
              </a:rPr>
              <a:t>об’єктів</a:t>
            </a:r>
            <a:r>
              <a:rPr lang="en-US" sz="2199" spc="215" dirty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2199" spc="215" dirty="0" err="1">
                <a:solidFill>
                  <a:srgbClr val="231F20"/>
                </a:solidFill>
                <a:latin typeface="Lora Bold"/>
              </a:rPr>
              <a:t>площею</a:t>
            </a:r>
            <a:r>
              <a:rPr lang="en-US" sz="2199" spc="215" dirty="0">
                <a:solidFill>
                  <a:srgbClr val="231F20"/>
                </a:solidFill>
                <a:latin typeface="Lora Bold"/>
              </a:rPr>
              <a:t> 251,5 </a:t>
            </a:r>
            <a:r>
              <a:rPr lang="en-US" sz="2199" spc="215" dirty="0" err="1">
                <a:solidFill>
                  <a:srgbClr val="231F20"/>
                </a:solidFill>
                <a:latin typeface="Lora Bold"/>
              </a:rPr>
              <a:t>тис</a:t>
            </a:r>
            <a:r>
              <a:rPr lang="en-US" sz="2199" spc="215" dirty="0">
                <a:solidFill>
                  <a:srgbClr val="231F20"/>
                </a:solidFill>
                <a:latin typeface="Lora Bold"/>
              </a:rPr>
              <a:t>. м²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274828" y="3347925"/>
            <a:ext cx="9283445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9" lvl="1" indent="-237490">
              <a:lnSpc>
                <a:spcPts val="3035"/>
              </a:lnSpc>
              <a:buFont typeface="Arial"/>
              <a:buChar char="•"/>
            </a:pPr>
            <a:r>
              <a:rPr lang="en-US" sz="2199" spc="215" dirty="0" err="1">
                <a:solidFill>
                  <a:srgbClr val="231F20"/>
                </a:solidFill>
                <a:latin typeface="Lora Bold"/>
              </a:rPr>
              <a:t>Нарахування</a:t>
            </a:r>
            <a:r>
              <a:rPr lang="en-US" sz="2199" spc="215" dirty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2199" spc="215" dirty="0" err="1">
                <a:solidFill>
                  <a:srgbClr val="231F20"/>
                </a:solidFill>
                <a:latin typeface="Lora Bold"/>
              </a:rPr>
              <a:t>орендної</a:t>
            </a:r>
            <a:r>
              <a:rPr lang="en-US" sz="2199" spc="215" dirty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2199" spc="215" dirty="0" err="1">
                <a:solidFill>
                  <a:srgbClr val="231F20"/>
                </a:solidFill>
                <a:latin typeface="Lora Bold"/>
              </a:rPr>
              <a:t>плати</a:t>
            </a:r>
            <a:r>
              <a:rPr lang="en-US" sz="2199" spc="215" dirty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2199" spc="215" dirty="0" err="1">
                <a:solidFill>
                  <a:srgbClr val="231F20"/>
                </a:solidFill>
                <a:latin typeface="Lora Bold"/>
              </a:rPr>
              <a:t>за</a:t>
            </a:r>
            <a:r>
              <a:rPr lang="en-US" sz="2199" spc="215" dirty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2199" spc="215" dirty="0" err="1">
                <a:solidFill>
                  <a:srgbClr val="231F20"/>
                </a:solidFill>
                <a:latin typeface="Lora Bold"/>
              </a:rPr>
              <a:t>об’єкти</a:t>
            </a:r>
            <a:r>
              <a:rPr lang="en-US" sz="2199" spc="215" dirty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2199" spc="215" dirty="0" err="1">
                <a:solidFill>
                  <a:srgbClr val="231F20"/>
                </a:solidFill>
                <a:latin typeface="Lora Bold"/>
              </a:rPr>
              <a:t>міської</a:t>
            </a:r>
            <a:r>
              <a:rPr lang="en-US" sz="2199" spc="215" dirty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2199" spc="215" dirty="0" err="1">
                <a:solidFill>
                  <a:srgbClr val="231F20"/>
                </a:solidFill>
                <a:latin typeface="Lora Bold"/>
              </a:rPr>
              <a:t>комунальної</a:t>
            </a:r>
            <a:r>
              <a:rPr lang="en-US" sz="2199" spc="215" dirty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2199" spc="215" dirty="0" err="1">
                <a:solidFill>
                  <a:srgbClr val="231F20"/>
                </a:solidFill>
                <a:latin typeface="Lora Bold"/>
              </a:rPr>
              <a:t>власності</a:t>
            </a:r>
            <a:r>
              <a:rPr lang="en-US" sz="2199" spc="215" dirty="0">
                <a:solidFill>
                  <a:srgbClr val="231F20"/>
                </a:solidFill>
                <a:latin typeface="Lora Bold"/>
              </a:rPr>
              <a:t>  в 2023 </a:t>
            </a:r>
            <a:r>
              <a:rPr lang="en-US" sz="2199" spc="215" dirty="0" err="1">
                <a:solidFill>
                  <a:srgbClr val="231F20"/>
                </a:solidFill>
                <a:latin typeface="Lora Bold"/>
              </a:rPr>
              <a:t>році</a:t>
            </a:r>
            <a:r>
              <a:rPr lang="en-US" sz="2199" spc="215" dirty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2199" spc="215" dirty="0" err="1">
                <a:solidFill>
                  <a:srgbClr val="231F20"/>
                </a:solidFill>
                <a:latin typeface="Lora Bold"/>
              </a:rPr>
              <a:t>склали</a:t>
            </a:r>
            <a:r>
              <a:rPr lang="en-US" sz="2199" spc="215" dirty="0">
                <a:solidFill>
                  <a:srgbClr val="231F20"/>
                </a:solidFill>
                <a:latin typeface="Lora Bold"/>
              </a:rPr>
              <a:t> </a:t>
            </a:r>
            <a:endParaRPr lang="uk-UA" sz="2199" spc="215" dirty="0" smtClean="0">
              <a:solidFill>
                <a:srgbClr val="231F20"/>
              </a:solidFill>
              <a:latin typeface="Lora Bold"/>
            </a:endParaRPr>
          </a:p>
          <a:p>
            <a:pPr marL="237489" lvl="1">
              <a:lnSpc>
                <a:spcPts val="3035"/>
              </a:lnSpc>
            </a:pPr>
            <a:r>
              <a:rPr lang="en-US" sz="2199" spc="215" dirty="0" smtClean="0">
                <a:solidFill>
                  <a:srgbClr val="231F20"/>
                </a:solidFill>
                <a:latin typeface="Lora Bold"/>
              </a:rPr>
              <a:t>2685,7 </a:t>
            </a:r>
            <a:r>
              <a:rPr lang="en-US" sz="2199" spc="215" dirty="0" err="1">
                <a:solidFill>
                  <a:srgbClr val="231F20"/>
                </a:solidFill>
                <a:latin typeface="Lora Bold"/>
              </a:rPr>
              <a:t>тис.грн</a:t>
            </a:r>
            <a:r>
              <a:rPr lang="en-US" sz="2199" spc="215" dirty="0">
                <a:solidFill>
                  <a:srgbClr val="231F20"/>
                </a:solidFill>
                <a:latin typeface="Lora Bold"/>
              </a:rPr>
              <a:t>, </a:t>
            </a:r>
            <a:r>
              <a:rPr lang="en-US" sz="2199" spc="215" dirty="0" err="1">
                <a:solidFill>
                  <a:srgbClr val="231F20"/>
                </a:solidFill>
                <a:latin typeface="Lora Bold"/>
              </a:rPr>
              <a:t>заборгованість</a:t>
            </a:r>
            <a:r>
              <a:rPr lang="en-US" sz="2199" spc="215" dirty="0">
                <a:solidFill>
                  <a:srgbClr val="231F20"/>
                </a:solidFill>
                <a:latin typeface="Lora Bold"/>
              </a:rPr>
              <a:t> 134,1 </a:t>
            </a:r>
            <a:r>
              <a:rPr lang="en-US" sz="2199" spc="215" dirty="0" err="1">
                <a:solidFill>
                  <a:srgbClr val="231F20"/>
                </a:solidFill>
                <a:latin typeface="Lora Bold"/>
              </a:rPr>
              <a:t>тис.грн</a:t>
            </a:r>
            <a:r>
              <a:rPr lang="en-US" sz="2199" spc="215" dirty="0">
                <a:solidFill>
                  <a:srgbClr val="231F20"/>
                </a:solidFill>
                <a:latin typeface="Lora Bold"/>
              </a:rPr>
              <a:t>. (0,5 </a:t>
            </a:r>
            <a:r>
              <a:rPr lang="en-US" sz="2199" spc="215" dirty="0" err="1">
                <a:solidFill>
                  <a:srgbClr val="231F20"/>
                </a:solidFill>
                <a:latin typeface="Lora Bold"/>
              </a:rPr>
              <a:t>міс</a:t>
            </a:r>
            <a:r>
              <a:rPr lang="en-US" sz="2199" spc="215" dirty="0">
                <a:solidFill>
                  <a:srgbClr val="231F20"/>
                </a:solidFill>
                <a:latin typeface="Lora Bold"/>
              </a:rPr>
              <a:t>.).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274828" y="4802583"/>
            <a:ext cx="9448228" cy="1121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9" lvl="1" indent="-237490">
              <a:lnSpc>
                <a:spcPts val="3035"/>
              </a:lnSpc>
              <a:buFont typeface="Arial"/>
              <a:buChar char="•"/>
            </a:pPr>
            <a:r>
              <a:rPr lang="en-US" sz="2199" spc="215">
                <a:solidFill>
                  <a:srgbClr val="231F20"/>
                </a:solidFill>
                <a:latin typeface="Lora Bold"/>
              </a:rPr>
              <a:t>До бюджету громади від оренди комунального майна надійшло 298,3 тис.грн проти 177,8 тис. грн у 2022 році.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274828" y="6257241"/>
            <a:ext cx="8696711" cy="1121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9" lvl="1" indent="-237490">
              <a:lnSpc>
                <a:spcPts val="3035"/>
              </a:lnSpc>
              <a:buFont typeface="Arial"/>
              <a:buChar char="•"/>
            </a:pPr>
            <a:r>
              <a:rPr lang="en-US" sz="2199" spc="215" dirty="0" err="1" smtClean="0">
                <a:solidFill>
                  <a:srgbClr val="231F20"/>
                </a:solidFill>
                <a:latin typeface="Lora Bold"/>
              </a:rPr>
              <a:t>Відмінен</a:t>
            </a:r>
            <a:r>
              <a:rPr lang="uk-UA" sz="2199" spc="215" dirty="0" smtClean="0">
                <a:solidFill>
                  <a:srgbClr val="231F20"/>
                </a:solidFill>
                <a:latin typeface="Lora Bold"/>
              </a:rPr>
              <a:t>о</a:t>
            </a:r>
            <a:r>
              <a:rPr lang="en-US" sz="2199" spc="215" dirty="0" smtClean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2199" spc="215" dirty="0" err="1">
                <a:solidFill>
                  <a:srgbClr val="231F20"/>
                </a:solidFill>
                <a:latin typeface="Lora Bold"/>
              </a:rPr>
              <a:t>рішення</a:t>
            </a:r>
            <a:r>
              <a:rPr lang="en-US" sz="2199" spc="215" dirty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2199" spc="215" dirty="0" err="1">
                <a:solidFill>
                  <a:srgbClr val="231F20"/>
                </a:solidFill>
                <a:latin typeface="Lora Bold"/>
              </a:rPr>
              <a:t>виконавчого</a:t>
            </a:r>
            <a:r>
              <a:rPr lang="en-US" sz="2199" spc="215" dirty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2199" spc="215" dirty="0" err="1">
                <a:solidFill>
                  <a:srgbClr val="231F20"/>
                </a:solidFill>
                <a:latin typeface="Lora Bold"/>
              </a:rPr>
              <a:t>комітету</a:t>
            </a:r>
            <a:r>
              <a:rPr lang="en-US" sz="2199" spc="215" dirty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2199" spc="215" dirty="0" err="1">
                <a:solidFill>
                  <a:srgbClr val="231F20"/>
                </a:solidFill>
                <a:latin typeface="Lora Bold"/>
              </a:rPr>
              <a:t>Коростенської</a:t>
            </a:r>
            <a:r>
              <a:rPr lang="en-US" sz="2199" spc="215" dirty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2199" spc="215" dirty="0" err="1">
                <a:solidFill>
                  <a:srgbClr val="231F20"/>
                </a:solidFill>
                <a:latin typeface="Lora Bold"/>
              </a:rPr>
              <a:t>міської</a:t>
            </a:r>
            <a:r>
              <a:rPr lang="en-US" sz="2199" spc="215" dirty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2199" spc="215" dirty="0" err="1">
                <a:solidFill>
                  <a:srgbClr val="231F20"/>
                </a:solidFill>
                <a:latin typeface="Lora Bold"/>
              </a:rPr>
              <a:t>ради</a:t>
            </a:r>
            <a:r>
              <a:rPr lang="en-US" sz="2199" spc="215" dirty="0">
                <a:solidFill>
                  <a:srgbClr val="231F20"/>
                </a:solidFill>
                <a:latin typeface="Lora Bold"/>
              </a:rPr>
              <a:t>, </a:t>
            </a:r>
            <a:r>
              <a:rPr lang="en-US" sz="2199" spc="215" dirty="0" err="1">
                <a:solidFill>
                  <a:srgbClr val="231F20"/>
                </a:solidFill>
                <a:latin typeface="Lora Bold"/>
              </a:rPr>
              <a:t>про</a:t>
            </a:r>
            <a:r>
              <a:rPr lang="en-US" sz="2199" spc="215" dirty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2199" spc="215" dirty="0" err="1">
                <a:solidFill>
                  <a:srgbClr val="231F20"/>
                </a:solidFill>
                <a:latin typeface="Lora Bold"/>
              </a:rPr>
              <a:t>встановлення</a:t>
            </a:r>
            <a:r>
              <a:rPr lang="en-US" sz="2199" spc="215" dirty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2199" spc="215" dirty="0" err="1">
                <a:solidFill>
                  <a:srgbClr val="231F20"/>
                </a:solidFill>
                <a:latin typeface="Lora Bold"/>
              </a:rPr>
              <a:t>пільги</a:t>
            </a:r>
            <a:r>
              <a:rPr lang="en-US" sz="2199" spc="215" dirty="0">
                <a:solidFill>
                  <a:srgbClr val="231F20"/>
                </a:solidFill>
                <a:latin typeface="Lora Bold"/>
              </a:rPr>
              <a:t> з </a:t>
            </a:r>
            <a:r>
              <a:rPr lang="en-US" sz="2199" spc="215" dirty="0" err="1">
                <a:solidFill>
                  <a:srgbClr val="231F20"/>
                </a:solidFill>
                <a:latin typeface="Lora Bold"/>
              </a:rPr>
              <a:t>орендної</a:t>
            </a:r>
            <a:r>
              <a:rPr lang="en-US" sz="2199" spc="215" dirty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2199" spc="215" dirty="0" err="1">
                <a:solidFill>
                  <a:srgbClr val="231F20"/>
                </a:solidFill>
                <a:latin typeface="Lora Bold"/>
              </a:rPr>
              <a:t>плати</a:t>
            </a:r>
            <a:r>
              <a:rPr lang="en-US" sz="2199" spc="215" dirty="0">
                <a:solidFill>
                  <a:srgbClr val="231F20"/>
                </a:solidFill>
                <a:latin typeface="Lora Bold"/>
              </a:rPr>
              <a:t> (50%).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274828" y="7711899"/>
            <a:ext cx="8984472" cy="1121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9" lvl="1" indent="-237490">
              <a:lnSpc>
                <a:spcPts val="3035"/>
              </a:lnSpc>
              <a:buFont typeface="Arial"/>
              <a:buChar char="•"/>
            </a:pPr>
            <a:r>
              <a:rPr lang="en-US" sz="2199" spc="215" dirty="0" err="1">
                <a:solidFill>
                  <a:srgbClr val="231F20"/>
                </a:solidFill>
                <a:latin typeface="Lora Bold"/>
              </a:rPr>
              <a:t>Проведено</a:t>
            </a:r>
            <a:r>
              <a:rPr lang="en-US" sz="2199" spc="215" dirty="0">
                <a:solidFill>
                  <a:srgbClr val="231F20"/>
                </a:solidFill>
                <a:latin typeface="Lora Bold"/>
              </a:rPr>
              <a:t> 8 </a:t>
            </a:r>
            <a:r>
              <a:rPr lang="en-US" sz="2199" spc="215" dirty="0" err="1">
                <a:solidFill>
                  <a:srgbClr val="231F20"/>
                </a:solidFill>
                <a:latin typeface="Lora Bold"/>
              </a:rPr>
              <a:t>аукціонів</a:t>
            </a:r>
            <a:r>
              <a:rPr lang="en-US" sz="2199" spc="215" dirty="0">
                <a:solidFill>
                  <a:srgbClr val="231F20"/>
                </a:solidFill>
                <a:latin typeface="Lora Bold"/>
              </a:rPr>
              <a:t> з </a:t>
            </a:r>
            <a:r>
              <a:rPr lang="en-US" sz="2199" spc="215" dirty="0" err="1">
                <a:solidFill>
                  <a:srgbClr val="231F20"/>
                </a:solidFill>
                <a:latin typeface="Lora Bold"/>
              </a:rPr>
              <a:t>передачі</a:t>
            </a:r>
            <a:r>
              <a:rPr lang="en-US" sz="2199" spc="215" dirty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2199" spc="215" dirty="0" err="1">
                <a:solidFill>
                  <a:srgbClr val="231F20"/>
                </a:solidFill>
                <a:latin typeface="Lora Bold"/>
              </a:rPr>
              <a:t>майна</a:t>
            </a:r>
            <a:r>
              <a:rPr lang="en-US" sz="2199" spc="215" dirty="0">
                <a:solidFill>
                  <a:srgbClr val="231F20"/>
                </a:solidFill>
                <a:latin typeface="Lora Bold"/>
              </a:rPr>
              <a:t> в </a:t>
            </a:r>
            <a:r>
              <a:rPr lang="en-US" sz="2199" spc="215" dirty="0" err="1" smtClean="0">
                <a:solidFill>
                  <a:srgbClr val="231F20"/>
                </a:solidFill>
                <a:latin typeface="Lora Bold"/>
              </a:rPr>
              <a:t>оренду</a:t>
            </a:r>
            <a:r>
              <a:rPr lang="en-US" sz="2199" spc="215" dirty="0" smtClean="0">
                <a:solidFill>
                  <a:srgbClr val="231F20"/>
                </a:solidFill>
                <a:latin typeface="Lora Bold"/>
              </a:rPr>
              <a:t>.</a:t>
            </a:r>
            <a:endParaRPr lang="uk-UA" sz="2199" spc="215" dirty="0" smtClean="0">
              <a:solidFill>
                <a:srgbClr val="231F20"/>
              </a:solidFill>
              <a:latin typeface="Lora Bold"/>
            </a:endParaRPr>
          </a:p>
          <a:p>
            <a:pPr marL="474979" lvl="1" indent="-237490">
              <a:lnSpc>
                <a:spcPts val="3035"/>
              </a:lnSpc>
              <a:buFont typeface="Arial"/>
              <a:buChar char="•"/>
            </a:pPr>
            <a:r>
              <a:rPr lang="en-US" sz="2199" spc="215" dirty="0" err="1" smtClean="0">
                <a:solidFill>
                  <a:srgbClr val="231F20"/>
                </a:solidFill>
                <a:latin typeface="Lora Bold"/>
              </a:rPr>
              <a:t>Укладено</a:t>
            </a:r>
            <a:r>
              <a:rPr lang="en-US" sz="2199" spc="215" dirty="0" smtClean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2199" spc="215" dirty="0">
                <a:solidFill>
                  <a:srgbClr val="231F20"/>
                </a:solidFill>
                <a:latin typeface="Lora Bold"/>
              </a:rPr>
              <a:t>40 </a:t>
            </a:r>
            <a:r>
              <a:rPr lang="en-US" sz="2199" spc="215" dirty="0" err="1">
                <a:solidFill>
                  <a:srgbClr val="231F20"/>
                </a:solidFill>
                <a:latin typeface="Lora Bold"/>
              </a:rPr>
              <a:t>договорів</a:t>
            </a:r>
            <a:r>
              <a:rPr lang="en-US" sz="2199" spc="215" dirty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2199" spc="215" dirty="0" err="1">
                <a:solidFill>
                  <a:srgbClr val="231F20"/>
                </a:solidFill>
                <a:latin typeface="Lora Bold"/>
              </a:rPr>
              <a:t>оренди</a:t>
            </a:r>
            <a:r>
              <a:rPr lang="en-US" sz="2199" spc="215" dirty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2199" spc="215" dirty="0" err="1">
                <a:solidFill>
                  <a:srgbClr val="231F20"/>
                </a:solidFill>
                <a:latin typeface="Lora Bold"/>
              </a:rPr>
              <a:t>комунального</a:t>
            </a:r>
            <a:r>
              <a:rPr lang="en-US" sz="2199" spc="215" dirty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2199" spc="215" dirty="0" err="1">
                <a:solidFill>
                  <a:srgbClr val="231F20"/>
                </a:solidFill>
                <a:latin typeface="Lora Bold"/>
              </a:rPr>
              <a:t>майна</a:t>
            </a:r>
            <a:r>
              <a:rPr lang="en-US" sz="2199" spc="215" dirty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2199" spc="215" dirty="0" err="1">
                <a:solidFill>
                  <a:srgbClr val="231F20"/>
                </a:solidFill>
                <a:latin typeface="Lora Bold"/>
              </a:rPr>
              <a:t>та</a:t>
            </a:r>
            <a:r>
              <a:rPr lang="en-US" sz="2199" spc="215" dirty="0">
                <a:solidFill>
                  <a:srgbClr val="231F20"/>
                </a:solidFill>
                <a:latin typeface="Lora Bold"/>
              </a:rPr>
              <a:t> 12 </a:t>
            </a:r>
            <a:r>
              <a:rPr lang="en-US" sz="2199" spc="215" dirty="0" err="1">
                <a:solidFill>
                  <a:srgbClr val="231F20"/>
                </a:solidFill>
                <a:latin typeface="Lora Bold"/>
              </a:rPr>
              <a:t>додаткових</a:t>
            </a:r>
            <a:r>
              <a:rPr lang="en-US" sz="2199" spc="215" dirty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2199" spc="215" dirty="0" err="1">
                <a:solidFill>
                  <a:srgbClr val="231F20"/>
                </a:solidFill>
                <a:latin typeface="Lora Bold"/>
              </a:rPr>
              <a:t>договорів</a:t>
            </a:r>
            <a:endParaRPr lang="en-US" sz="2199" spc="215" dirty="0">
              <a:solidFill>
                <a:srgbClr val="231F20"/>
              </a:solidFill>
              <a:latin typeface="Lora Bold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16827493" y="-546311"/>
            <a:ext cx="2470157" cy="2438400"/>
          </a:xfrm>
          <a:prstGeom prst="ellipse">
            <a:avLst/>
          </a:prstGeom>
          <a:solidFill>
            <a:srgbClr val="418163"/>
          </a:solidFill>
          <a:ln>
            <a:solidFill>
              <a:srgbClr val="5173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864670" y="3440466"/>
            <a:ext cx="9063140" cy="6076655"/>
          </a:xfrm>
          <a:custGeom>
            <a:avLst/>
            <a:gdLst/>
            <a:ahLst/>
            <a:cxnLst/>
            <a:rect l="l" t="t" r="r" b="b"/>
            <a:pathLst>
              <a:path w="9063140" h="6076655">
                <a:moveTo>
                  <a:pt x="0" y="0"/>
                </a:moveTo>
                <a:lnTo>
                  <a:pt x="9063140" y="0"/>
                </a:lnTo>
                <a:lnTo>
                  <a:pt x="9063140" y="6076654"/>
                </a:lnTo>
                <a:lnTo>
                  <a:pt x="0" y="60766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156" t="-4684" r="-1229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5167701" y="1377699"/>
            <a:ext cx="1720101" cy="2064402"/>
            <a:chOff x="0" y="0"/>
            <a:chExt cx="2656504" cy="318823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56586" cy="3188208"/>
            </a:xfrm>
            <a:custGeom>
              <a:avLst/>
              <a:gdLst/>
              <a:ahLst/>
              <a:cxnLst/>
              <a:rect l="l" t="t" r="r" b="b"/>
              <a:pathLst>
                <a:path w="2656586" h="3188208">
                  <a:moveTo>
                    <a:pt x="1342263" y="0"/>
                  </a:moveTo>
                  <a:cubicBezTo>
                    <a:pt x="587248" y="0"/>
                    <a:pt x="0" y="587248"/>
                    <a:pt x="0" y="1342390"/>
                  </a:cubicBezTo>
                  <a:cubicBezTo>
                    <a:pt x="0" y="1957705"/>
                    <a:pt x="419481" y="2489073"/>
                    <a:pt x="1006729" y="2628900"/>
                  </a:cubicBezTo>
                  <a:cubicBezTo>
                    <a:pt x="1342263" y="3188208"/>
                    <a:pt x="1342263" y="3188208"/>
                    <a:pt x="1342263" y="3188208"/>
                  </a:cubicBezTo>
                  <a:cubicBezTo>
                    <a:pt x="1649857" y="2628900"/>
                    <a:pt x="1649857" y="2628900"/>
                    <a:pt x="1649857" y="2628900"/>
                  </a:cubicBezTo>
                  <a:cubicBezTo>
                    <a:pt x="2237105" y="2489073"/>
                    <a:pt x="2656586" y="1957705"/>
                    <a:pt x="2656586" y="1342390"/>
                  </a:cubicBezTo>
                  <a:cubicBezTo>
                    <a:pt x="2656459" y="587248"/>
                    <a:pt x="2069338" y="0"/>
                    <a:pt x="1342263" y="0"/>
                  </a:cubicBezTo>
                  <a:close/>
                  <a:moveTo>
                    <a:pt x="1342263" y="2461133"/>
                  </a:moveTo>
                  <a:cubicBezTo>
                    <a:pt x="727075" y="2461133"/>
                    <a:pt x="223774" y="1957705"/>
                    <a:pt x="223774" y="1342390"/>
                  </a:cubicBezTo>
                  <a:cubicBezTo>
                    <a:pt x="223774" y="727075"/>
                    <a:pt x="727075" y="223647"/>
                    <a:pt x="1342263" y="223647"/>
                  </a:cubicBezTo>
                  <a:cubicBezTo>
                    <a:pt x="1957451" y="223647"/>
                    <a:pt x="2432812" y="727075"/>
                    <a:pt x="2432812" y="1342390"/>
                  </a:cubicBezTo>
                  <a:cubicBezTo>
                    <a:pt x="2432812" y="1957705"/>
                    <a:pt x="1957451" y="2461133"/>
                    <a:pt x="1342263" y="2461133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5572116" y="1833946"/>
            <a:ext cx="911270" cy="898015"/>
          </a:xfrm>
          <a:custGeom>
            <a:avLst/>
            <a:gdLst/>
            <a:ahLst/>
            <a:cxnLst/>
            <a:rect l="l" t="t" r="r" b="b"/>
            <a:pathLst>
              <a:path w="911270" h="898015">
                <a:moveTo>
                  <a:pt x="0" y="0"/>
                </a:moveTo>
                <a:lnTo>
                  <a:pt x="911271" y="0"/>
                </a:lnTo>
                <a:lnTo>
                  <a:pt x="911271" y="898015"/>
                </a:lnTo>
                <a:lnTo>
                  <a:pt x="0" y="8980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739194" y="1045276"/>
            <a:ext cx="8857320" cy="788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940"/>
              </a:lnSpc>
              <a:spcBef>
                <a:spcPct val="0"/>
              </a:spcBef>
            </a:pPr>
            <a:r>
              <a:rPr lang="en-US" sz="6000" spc="210">
                <a:solidFill>
                  <a:srgbClr val="040506"/>
                </a:solidFill>
                <a:latin typeface="Lora"/>
              </a:rPr>
              <a:t>Комунальна власність</a:t>
            </a:r>
          </a:p>
        </p:txBody>
      </p:sp>
      <p:sp>
        <p:nvSpPr>
          <p:cNvPr id="8" name="Freeform 8"/>
          <p:cNvSpPr/>
          <p:nvPr/>
        </p:nvSpPr>
        <p:spPr>
          <a:xfrm rot="-10800000">
            <a:off x="-141243" y="-488127"/>
            <a:ext cx="8744064" cy="2511931"/>
          </a:xfrm>
          <a:custGeom>
            <a:avLst/>
            <a:gdLst/>
            <a:ahLst/>
            <a:cxnLst/>
            <a:rect l="l" t="t" r="r" b="b"/>
            <a:pathLst>
              <a:path w="8744064" h="2511931">
                <a:moveTo>
                  <a:pt x="0" y="0"/>
                </a:moveTo>
                <a:lnTo>
                  <a:pt x="8744064" y="0"/>
                </a:lnTo>
                <a:lnTo>
                  <a:pt x="8744064" y="2511931"/>
                </a:lnTo>
                <a:lnTo>
                  <a:pt x="0" y="25119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-70622" y="9639300"/>
            <a:ext cx="18429243" cy="1567900"/>
            <a:chOff x="0" y="0"/>
            <a:chExt cx="4853792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853792" cy="812800"/>
            </a:xfrm>
            <a:custGeom>
              <a:avLst/>
              <a:gdLst/>
              <a:ahLst/>
              <a:cxnLst/>
              <a:rect l="l" t="t" r="r" b="b"/>
              <a:pathLst>
                <a:path w="4853792" h="812800">
                  <a:moveTo>
                    <a:pt x="0" y="0"/>
                  </a:moveTo>
                  <a:lnTo>
                    <a:pt x="4853792" y="0"/>
                  </a:lnTo>
                  <a:lnTo>
                    <a:pt x="485379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4853792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596514" y="1377699"/>
            <a:ext cx="1720101" cy="2064402"/>
            <a:chOff x="0" y="0"/>
            <a:chExt cx="2656504" cy="318823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656586" cy="3188208"/>
            </a:xfrm>
            <a:custGeom>
              <a:avLst/>
              <a:gdLst/>
              <a:ahLst/>
              <a:cxnLst/>
              <a:rect l="l" t="t" r="r" b="b"/>
              <a:pathLst>
                <a:path w="2656586" h="3188208">
                  <a:moveTo>
                    <a:pt x="1342263" y="0"/>
                  </a:moveTo>
                  <a:cubicBezTo>
                    <a:pt x="587248" y="0"/>
                    <a:pt x="0" y="587248"/>
                    <a:pt x="0" y="1342390"/>
                  </a:cubicBezTo>
                  <a:cubicBezTo>
                    <a:pt x="0" y="1957705"/>
                    <a:pt x="419481" y="2489073"/>
                    <a:pt x="1006729" y="2628900"/>
                  </a:cubicBezTo>
                  <a:cubicBezTo>
                    <a:pt x="1342263" y="3188208"/>
                    <a:pt x="1342263" y="3188208"/>
                    <a:pt x="1342263" y="3188208"/>
                  </a:cubicBezTo>
                  <a:cubicBezTo>
                    <a:pt x="1649857" y="2628900"/>
                    <a:pt x="1649857" y="2628900"/>
                    <a:pt x="1649857" y="2628900"/>
                  </a:cubicBezTo>
                  <a:cubicBezTo>
                    <a:pt x="2237105" y="2489073"/>
                    <a:pt x="2656586" y="1957705"/>
                    <a:pt x="2656586" y="1342390"/>
                  </a:cubicBezTo>
                  <a:cubicBezTo>
                    <a:pt x="2656459" y="587248"/>
                    <a:pt x="2069338" y="0"/>
                    <a:pt x="1342263" y="0"/>
                  </a:cubicBezTo>
                  <a:close/>
                  <a:moveTo>
                    <a:pt x="1342263" y="2461133"/>
                  </a:moveTo>
                  <a:cubicBezTo>
                    <a:pt x="727075" y="2461133"/>
                    <a:pt x="223774" y="1957705"/>
                    <a:pt x="223774" y="1342390"/>
                  </a:cubicBezTo>
                  <a:cubicBezTo>
                    <a:pt x="223774" y="727075"/>
                    <a:pt x="727075" y="223647"/>
                    <a:pt x="1342263" y="223647"/>
                  </a:cubicBezTo>
                  <a:cubicBezTo>
                    <a:pt x="1957451" y="223647"/>
                    <a:pt x="2432812" y="727075"/>
                    <a:pt x="2432812" y="1342390"/>
                  </a:cubicBezTo>
                  <a:cubicBezTo>
                    <a:pt x="2432812" y="1957705"/>
                    <a:pt x="1957451" y="2461133"/>
                    <a:pt x="1342263" y="2461133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sp>
        <p:nvSpPr>
          <p:cNvPr id="14" name="Freeform 14"/>
          <p:cNvSpPr/>
          <p:nvPr/>
        </p:nvSpPr>
        <p:spPr>
          <a:xfrm>
            <a:off x="10928945" y="1754373"/>
            <a:ext cx="1055239" cy="1057161"/>
          </a:xfrm>
          <a:custGeom>
            <a:avLst/>
            <a:gdLst/>
            <a:ahLst/>
            <a:cxnLst/>
            <a:rect l="l" t="t" r="r" b="b"/>
            <a:pathLst>
              <a:path w="1055239" h="1057161">
                <a:moveTo>
                  <a:pt x="0" y="0"/>
                </a:moveTo>
                <a:lnTo>
                  <a:pt x="1055239" y="0"/>
                </a:lnTo>
                <a:lnTo>
                  <a:pt x="1055239" y="1057161"/>
                </a:lnTo>
                <a:lnTo>
                  <a:pt x="0" y="10571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8864670" y="3442100"/>
            <a:ext cx="9063140" cy="6075020"/>
          </a:xfrm>
          <a:custGeom>
            <a:avLst/>
            <a:gdLst/>
            <a:ahLst/>
            <a:cxnLst/>
            <a:rect l="l" t="t" r="r" b="b"/>
            <a:pathLst>
              <a:path w="9063140" h="6075020">
                <a:moveTo>
                  <a:pt x="0" y="0"/>
                </a:moveTo>
                <a:lnTo>
                  <a:pt x="9063140" y="0"/>
                </a:lnTo>
                <a:lnTo>
                  <a:pt x="9063140" y="6075020"/>
                </a:lnTo>
                <a:lnTo>
                  <a:pt x="0" y="60750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457201" y="3643938"/>
            <a:ext cx="7772400" cy="4206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140"/>
              </a:lnSpc>
            </a:pPr>
            <a:r>
              <a:rPr lang="uk-UA" sz="3000" spc="294" dirty="0" smtClean="0">
                <a:solidFill>
                  <a:srgbClr val="231F20"/>
                </a:solidFill>
                <a:latin typeface="Lora Bold"/>
              </a:rPr>
              <a:t>    </a:t>
            </a:r>
            <a:r>
              <a:rPr lang="en-US" sz="3000" spc="294" dirty="0" smtClean="0">
                <a:solidFill>
                  <a:srgbClr val="231F20"/>
                </a:solidFill>
                <a:latin typeface="Lora Bold"/>
              </a:rPr>
              <a:t>В </a:t>
            </a:r>
            <a:r>
              <a:rPr lang="en-US" sz="3000" spc="294" dirty="0">
                <a:solidFill>
                  <a:srgbClr val="231F20"/>
                </a:solidFill>
                <a:latin typeface="Lora Bold"/>
              </a:rPr>
              <a:t>2023 </a:t>
            </a:r>
            <a:r>
              <a:rPr lang="en-US" sz="3000" spc="294" dirty="0" err="1">
                <a:solidFill>
                  <a:srgbClr val="231F20"/>
                </a:solidFill>
                <a:latin typeface="Lora Bold"/>
              </a:rPr>
              <a:t>році</a:t>
            </a:r>
            <a:r>
              <a:rPr lang="en-US" sz="3000" spc="294" dirty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3000" spc="294" dirty="0" err="1">
                <a:solidFill>
                  <a:srgbClr val="231F20"/>
                </a:solidFill>
                <a:latin typeface="Lora Bold"/>
              </a:rPr>
              <a:t>приватизовано</a:t>
            </a:r>
            <a:r>
              <a:rPr lang="en-US" sz="3000" spc="294" dirty="0">
                <a:solidFill>
                  <a:srgbClr val="231F20"/>
                </a:solidFill>
                <a:latin typeface="Lora Bold"/>
              </a:rPr>
              <a:t> 4 </a:t>
            </a:r>
            <a:r>
              <a:rPr lang="en-US" sz="3000" spc="294" dirty="0" err="1">
                <a:solidFill>
                  <a:srgbClr val="231F20"/>
                </a:solidFill>
                <a:latin typeface="Lora Bold"/>
              </a:rPr>
              <a:t>об’єкти</a:t>
            </a:r>
            <a:r>
              <a:rPr lang="en-US" sz="3000" spc="294" dirty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3000" spc="294" dirty="0" err="1">
                <a:solidFill>
                  <a:srgbClr val="231F20"/>
                </a:solidFill>
                <a:latin typeface="Lora Bold"/>
              </a:rPr>
              <a:t>нерухомого</a:t>
            </a:r>
            <a:r>
              <a:rPr lang="en-US" sz="3000" spc="294" dirty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3000" spc="294" dirty="0" err="1">
                <a:solidFill>
                  <a:srgbClr val="231F20"/>
                </a:solidFill>
                <a:latin typeface="Lora Bold"/>
              </a:rPr>
              <a:t>майна</a:t>
            </a:r>
            <a:r>
              <a:rPr lang="en-US" sz="3000" spc="294" dirty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3000" spc="294" dirty="0" err="1" smtClean="0">
                <a:solidFill>
                  <a:srgbClr val="231F20"/>
                </a:solidFill>
                <a:latin typeface="Lora Bold"/>
              </a:rPr>
              <a:t>кому</a:t>
            </a:r>
            <a:r>
              <a:rPr lang="uk-UA" sz="3000" spc="294" dirty="0" smtClean="0">
                <a:solidFill>
                  <a:srgbClr val="231F20"/>
                </a:solidFill>
                <a:latin typeface="Lora Bold"/>
              </a:rPr>
              <a:t>-</a:t>
            </a:r>
            <a:r>
              <a:rPr lang="en-US" sz="3000" spc="294" dirty="0" err="1" smtClean="0">
                <a:solidFill>
                  <a:srgbClr val="231F20"/>
                </a:solidFill>
                <a:latin typeface="Lora Bold"/>
              </a:rPr>
              <a:t>нальної</a:t>
            </a:r>
            <a:r>
              <a:rPr lang="en-US" sz="3000" spc="294" dirty="0" smtClean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3000" spc="294" dirty="0" err="1">
                <a:solidFill>
                  <a:srgbClr val="231F20"/>
                </a:solidFill>
                <a:latin typeface="Lora Bold"/>
              </a:rPr>
              <a:t>власності</a:t>
            </a:r>
            <a:r>
              <a:rPr lang="en-US" sz="3000" spc="294" dirty="0">
                <a:solidFill>
                  <a:srgbClr val="231F20"/>
                </a:solidFill>
                <a:latin typeface="Lora Bold"/>
              </a:rPr>
              <a:t>, </a:t>
            </a:r>
            <a:r>
              <a:rPr lang="en-US" sz="3000" spc="294" dirty="0" err="1">
                <a:solidFill>
                  <a:srgbClr val="231F20"/>
                </a:solidFill>
                <a:latin typeface="Lora Bold"/>
              </a:rPr>
              <a:t>стартова</a:t>
            </a:r>
            <a:r>
              <a:rPr lang="en-US" sz="3000" spc="294" dirty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3000" spc="294" dirty="0" err="1">
                <a:solidFill>
                  <a:srgbClr val="231F20"/>
                </a:solidFill>
                <a:latin typeface="Lora Bold"/>
              </a:rPr>
              <a:t>ціна</a:t>
            </a:r>
            <a:r>
              <a:rPr lang="en-US" sz="3000" spc="294" dirty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3000" spc="294" dirty="0" err="1">
                <a:solidFill>
                  <a:srgbClr val="231F20"/>
                </a:solidFill>
                <a:latin typeface="Lora Bold"/>
              </a:rPr>
              <a:t>яких</a:t>
            </a:r>
            <a:r>
              <a:rPr lang="en-US" sz="3000" spc="294" dirty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3000" spc="294" dirty="0" err="1">
                <a:solidFill>
                  <a:srgbClr val="231F20"/>
                </a:solidFill>
                <a:latin typeface="Lora Bold"/>
              </a:rPr>
              <a:t>складала</a:t>
            </a:r>
            <a:r>
              <a:rPr lang="en-US" sz="3000" spc="294" dirty="0">
                <a:solidFill>
                  <a:srgbClr val="231F20"/>
                </a:solidFill>
                <a:latin typeface="Lora Bold"/>
              </a:rPr>
              <a:t> 5,8 </a:t>
            </a:r>
            <a:r>
              <a:rPr lang="en-US" sz="3000" spc="294" dirty="0" err="1">
                <a:solidFill>
                  <a:srgbClr val="231F20"/>
                </a:solidFill>
                <a:latin typeface="Lora Bold"/>
              </a:rPr>
              <a:t>млн</a:t>
            </a:r>
            <a:r>
              <a:rPr lang="en-US" sz="3000" spc="294" dirty="0">
                <a:solidFill>
                  <a:srgbClr val="231F20"/>
                </a:solidFill>
                <a:latin typeface="Lora Bold"/>
              </a:rPr>
              <a:t>. </a:t>
            </a:r>
            <a:r>
              <a:rPr lang="en-US" sz="3000" spc="294" dirty="0" err="1">
                <a:solidFill>
                  <a:srgbClr val="231F20"/>
                </a:solidFill>
                <a:latin typeface="Lora Bold"/>
              </a:rPr>
              <a:t>грн</a:t>
            </a:r>
            <a:r>
              <a:rPr lang="en-US" sz="3000" spc="294" dirty="0">
                <a:solidFill>
                  <a:srgbClr val="231F20"/>
                </a:solidFill>
                <a:latin typeface="Lora Bold"/>
              </a:rPr>
              <a:t>., </a:t>
            </a:r>
            <a:r>
              <a:rPr lang="en-US" sz="3000" spc="294" dirty="0" err="1">
                <a:solidFill>
                  <a:srgbClr val="231F20"/>
                </a:solidFill>
                <a:latin typeface="Lora Bold"/>
              </a:rPr>
              <a:t>ціна</a:t>
            </a:r>
            <a:r>
              <a:rPr lang="en-US" sz="3000" spc="294" dirty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3000" spc="294" dirty="0" err="1">
                <a:solidFill>
                  <a:srgbClr val="231F20"/>
                </a:solidFill>
                <a:latin typeface="Lora Bold"/>
              </a:rPr>
              <a:t>продажу</a:t>
            </a:r>
            <a:r>
              <a:rPr lang="en-US" sz="3000" spc="294" dirty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3000" spc="294" dirty="0" err="1">
                <a:solidFill>
                  <a:srgbClr val="231F20"/>
                </a:solidFill>
                <a:latin typeface="Lora Bold"/>
              </a:rPr>
              <a:t>склала</a:t>
            </a:r>
            <a:r>
              <a:rPr lang="en-US" sz="3000" spc="294" dirty="0">
                <a:solidFill>
                  <a:srgbClr val="231F20"/>
                </a:solidFill>
                <a:latin typeface="Lora Bold"/>
              </a:rPr>
              <a:t> 32,7 </a:t>
            </a:r>
            <a:r>
              <a:rPr lang="en-US" sz="3000" spc="294" dirty="0" err="1">
                <a:solidFill>
                  <a:srgbClr val="231F20"/>
                </a:solidFill>
                <a:latin typeface="Lora Bold"/>
              </a:rPr>
              <a:t>млн</a:t>
            </a:r>
            <a:r>
              <a:rPr lang="en-US" sz="3000" spc="294" dirty="0">
                <a:solidFill>
                  <a:srgbClr val="231F20"/>
                </a:solidFill>
                <a:latin typeface="Lora Bold"/>
              </a:rPr>
              <a:t>. </a:t>
            </a:r>
            <a:r>
              <a:rPr lang="en-US" sz="3000" spc="294" dirty="0" err="1">
                <a:solidFill>
                  <a:srgbClr val="231F20"/>
                </a:solidFill>
                <a:latin typeface="Lora Bold"/>
              </a:rPr>
              <a:t>грн</a:t>
            </a:r>
            <a:r>
              <a:rPr lang="en-US" sz="3000" spc="294" dirty="0">
                <a:solidFill>
                  <a:srgbClr val="231F20"/>
                </a:solidFill>
                <a:latin typeface="Lora Bold"/>
              </a:rPr>
              <a:t>. </a:t>
            </a:r>
          </a:p>
          <a:p>
            <a:pPr marL="0" lvl="0" indent="0" algn="just">
              <a:lnSpc>
                <a:spcPts val="4140"/>
              </a:lnSpc>
              <a:spcBef>
                <a:spcPct val="0"/>
              </a:spcBef>
            </a:pPr>
            <a:r>
              <a:rPr lang="uk-UA" sz="3000" spc="294" dirty="0" smtClean="0">
                <a:solidFill>
                  <a:srgbClr val="231F20"/>
                </a:solidFill>
                <a:latin typeface="Lora Bold"/>
              </a:rPr>
              <a:t>   </a:t>
            </a:r>
            <a:r>
              <a:rPr lang="en-US" sz="3000" spc="294" dirty="0" err="1" smtClean="0">
                <a:solidFill>
                  <a:srgbClr val="231F20"/>
                </a:solidFill>
                <a:latin typeface="Lora Bold"/>
              </a:rPr>
              <a:t>Фактично</a:t>
            </a:r>
            <a:r>
              <a:rPr lang="en-US" sz="3000" spc="294" dirty="0" smtClean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3000" spc="294" dirty="0" err="1">
                <a:solidFill>
                  <a:srgbClr val="231F20"/>
                </a:solidFill>
                <a:latin typeface="Lora Bold"/>
              </a:rPr>
              <a:t>до</a:t>
            </a:r>
            <a:r>
              <a:rPr lang="en-US" sz="3000" spc="294" dirty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3000" spc="294" dirty="0" err="1">
                <a:solidFill>
                  <a:srgbClr val="231F20"/>
                </a:solidFill>
                <a:latin typeface="Lora Bold"/>
              </a:rPr>
              <a:t>бюджету</a:t>
            </a:r>
            <a:r>
              <a:rPr lang="en-US" sz="3000" spc="294" dirty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3000" spc="294" dirty="0" err="1">
                <a:solidFill>
                  <a:srgbClr val="231F20"/>
                </a:solidFill>
                <a:latin typeface="Lora Bold"/>
              </a:rPr>
              <a:t>громади</a:t>
            </a:r>
            <a:r>
              <a:rPr lang="en-US" sz="3000" spc="294" dirty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3000" spc="294" dirty="0" err="1">
                <a:solidFill>
                  <a:srgbClr val="231F20"/>
                </a:solidFill>
                <a:latin typeface="Lora Bold"/>
              </a:rPr>
              <a:t>від</a:t>
            </a:r>
            <a:r>
              <a:rPr lang="en-US" sz="3000" spc="294" dirty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3000" spc="294" dirty="0" err="1">
                <a:solidFill>
                  <a:srgbClr val="231F20"/>
                </a:solidFill>
                <a:latin typeface="Lora Bold"/>
              </a:rPr>
              <a:t>приватизації</a:t>
            </a:r>
            <a:r>
              <a:rPr lang="en-US" sz="3000" spc="294" dirty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3000" spc="294" dirty="0" err="1">
                <a:solidFill>
                  <a:srgbClr val="231F20"/>
                </a:solidFill>
                <a:latin typeface="Lora Bold"/>
              </a:rPr>
              <a:t>цих</a:t>
            </a:r>
            <a:r>
              <a:rPr lang="en-US" sz="3000" spc="294" dirty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3000" spc="294" dirty="0" err="1">
                <a:solidFill>
                  <a:srgbClr val="231F20"/>
                </a:solidFill>
                <a:latin typeface="Lora Bold"/>
              </a:rPr>
              <a:t>об’єктів</a:t>
            </a:r>
            <a:r>
              <a:rPr lang="en-US" sz="3000" spc="294" dirty="0">
                <a:solidFill>
                  <a:srgbClr val="231F20"/>
                </a:solidFill>
                <a:latin typeface="Lora Bold"/>
              </a:rPr>
              <a:t> </a:t>
            </a:r>
            <a:r>
              <a:rPr lang="en-US" sz="3000" spc="294" dirty="0" err="1">
                <a:solidFill>
                  <a:srgbClr val="231F20"/>
                </a:solidFill>
                <a:latin typeface="Lora Bold"/>
              </a:rPr>
              <a:t>надійшло</a:t>
            </a:r>
            <a:r>
              <a:rPr lang="en-US" sz="3000" spc="294" dirty="0">
                <a:solidFill>
                  <a:srgbClr val="231F20"/>
                </a:solidFill>
                <a:latin typeface="Lora Bold"/>
              </a:rPr>
              <a:t> 27,3 </a:t>
            </a:r>
            <a:r>
              <a:rPr lang="en-US" sz="3000" spc="294" dirty="0" err="1">
                <a:solidFill>
                  <a:srgbClr val="231F20"/>
                </a:solidFill>
                <a:latin typeface="Lora Bold"/>
              </a:rPr>
              <a:t>млн</a:t>
            </a:r>
            <a:r>
              <a:rPr lang="en-US" sz="3000" spc="294" dirty="0">
                <a:solidFill>
                  <a:srgbClr val="231F20"/>
                </a:solidFill>
                <a:latin typeface="Lora Bold"/>
              </a:rPr>
              <a:t>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</TotalTime>
  <Words>2959</Words>
  <Application>Microsoft Office PowerPoint</Application>
  <PresentationFormat>Произвольный</PresentationFormat>
  <Paragraphs>279</Paragraphs>
  <Slides>44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53" baseType="lpstr">
      <vt:lpstr>Arial</vt:lpstr>
      <vt:lpstr>Calibri</vt:lpstr>
      <vt:lpstr>Lora</vt:lpstr>
      <vt:lpstr>Codec Pro ExtraBold</vt:lpstr>
      <vt:lpstr>Lora Italics</vt:lpstr>
      <vt:lpstr>Lora Bold Italics</vt:lpstr>
      <vt:lpstr>Lora Bold</vt:lpstr>
      <vt:lpstr>Open Sauce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minimalist professional Business Proposal Presentation</dc:title>
  <cp:lastModifiedBy>Пользователь Windows</cp:lastModifiedBy>
  <cp:revision>36</cp:revision>
  <dcterms:created xsi:type="dcterms:W3CDTF">2006-08-16T00:00:00Z</dcterms:created>
  <dcterms:modified xsi:type="dcterms:W3CDTF">2024-02-23T07:03:31Z</dcterms:modified>
  <dc:identifier>DAF7oCIki9I</dc:identifier>
</cp:coreProperties>
</file>