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303" r:id="rId40"/>
    <p:sldId id="304" r:id="rId41"/>
    <p:sldId id="294" r:id="rId42"/>
    <p:sldId id="295" r:id="rId43"/>
    <p:sldId id="296" r:id="rId44"/>
    <p:sldId id="297" r:id="rId45"/>
    <p:sldId id="298" r:id="rId46"/>
    <p:sldId id="301" r:id="rId47"/>
    <p:sldId id="311" r:id="rId48"/>
    <p:sldId id="312" r:id="rId49"/>
    <p:sldId id="302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A17B4F1-E409-4476-AF1B-A4E52D2665C2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6"/>
            <p14:sldId id="265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303"/>
            <p14:sldId id="304"/>
            <p14:sldId id="294"/>
            <p14:sldId id="295"/>
            <p14:sldId id="296"/>
            <p14:sldId id="297"/>
            <p14:sldId id="298"/>
            <p14:sldId id="301"/>
            <p14:sldId id="311"/>
            <p14:sldId id="312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9" autoAdjust="0"/>
    <p:restoredTop sz="94660"/>
  </p:normalViewPr>
  <p:slideViewPr>
    <p:cSldViewPr snapToGrid="0">
      <p:cViewPr varScale="1">
        <p:scale>
          <a:sx n="68" d="100"/>
          <a:sy n="68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t" anchorCtr="0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підприємств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виробництві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промислової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продукції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44623271889400912"/>
          <c:y val="1.07800520521731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 підприємств у виробництві промислової продукції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A4D-4715-814C-A5A75FA48C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A4D-4715-814C-A5A75FA48C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A4D-4715-814C-A5A75FA48C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A4D-4715-814C-A5A75FA48C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A4D-4715-814C-A5A75FA48CA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A4D-4715-814C-A5A75FA48CA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A4D-4715-814C-A5A75FA48CA8}"/>
              </c:ext>
            </c:extLst>
          </c:dPt>
          <c:dLbls>
            <c:dLbl>
              <c:idx val="0"/>
              <c:layout>
                <c:manualLayout>
                  <c:x val="3.1641532626875114E-2"/>
                  <c:y val="7.15089951832775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2B37F67-472A-4544-B806-9B2C3E033C3D}" type="CATEGORYNAME">
                      <a:rPr lang="ru-RU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E5EDD1BE-E51E-4FBC-9183-0D9EB4EB8B87}" type="VALUE">
                      <a:rPr lang="ru-RU" sz="160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[ЗНАЧЕНИЕ]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57190935810443"/>
                      <c:h val="0.246611089423599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A4D-4715-814C-A5A75FA48CA8}"/>
                </c:ext>
              </c:extLst>
            </c:dLbl>
            <c:dLbl>
              <c:idx val="1"/>
              <c:layout>
                <c:manualLayout>
                  <c:x val="-0.16388280597989768"/>
                  <c:y val="-6.19801903087180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CCC603-4C8E-412C-9A40-E2C866DFE3AF}" type="CATEGORYNAME">
                      <a: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[ИМЯ КАТЕГОРИИ]</a:t>
                    </a:fld>
                    <a:r>
                      <a:rPr lang="ru-RU" sz="18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</a:t>
                    </a:r>
                    <a:fld id="{EDFB9342-CDD1-4CD6-92D6-1F33CDE1C15C}" type="VALUE">
                      <a:rPr lang="ru-RU" sz="18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[ЗНАЧЕНИЕ]</a:t>
                    </a:fld>
                    <a:endParaRPr lang="ru-RU" sz="180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28341013824884"/>
                      <c:h val="0.199608369670195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A4D-4715-814C-A5A75FA48CA8}"/>
                </c:ext>
              </c:extLst>
            </c:dLbl>
            <c:dLbl>
              <c:idx val="2"/>
              <c:layout>
                <c:manualLayout>
                  <c:x val="-7.002897345062524E-2"/>
                  <c:y val="0.129554121379415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FEF074F-43B9-4F70-AD13-F1B283F12652}" type="CATEGORYNAME">
                      <a:rPr lang="ru-RU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[ИМЯ КАТЕГОРИИ]</a:t>
                    </a:fld>
                    <a:r>
                      <a:rPr lang="ru-RU" baseline="0" dirty="0"/>
                      <a:t>; </a:t>
                    </a:r>
                    <a:fld id="{06CAA905-8D63-4EFB-BA7C-AA89040062DD}" type="VALUE">
                      <a:rPr lang="ru-RU" sz="160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[ЗНАЧЕНИЕ]</a:t>
                    </a:fld>
                    <a:endParaRPr lang="ru-RU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19817482492108"/>
                      <c:h val="0.200323628449051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A4D-4715-814C-A5A75FA48CA8}"/>
                </c:ext>
              </c:extLst>
            </c:dLbl>
            <c:dLbl>
              <c:idx val="3"/>
              <c:layout>
                <c:manualLayout>
                  <c:x val="-0.13246981997797319"/>
                  <c:y val="0.2096641068860449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3CCC97A-7779-46D2-92D8-059565BE6B03}" type="CATEGORYNAME">
                      <a:rPr lang="ru-RU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[ИМЯ КАТЕГОРИИ]</a:t>
                    </a:fld>
                    <a:r>
                      <a:rPr lang="ru-RU" sz="16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</a:t>
                    </a:r>
                    <a:fld id="{EB43DA53-CF39-487D-BD82-290578A00928}" type="VALUE">
                      <a:rPr lang="ru-RU" sz="160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[ЗНАЧЕНИЕ]</a:t>
                    </a:fld>
                    <a:endParaRPr lang="ru-RU" sz="160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840895896077501"/>
                      <c:h val="0.124710557541402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A4D-4715-814C-A5A75FA48CA8}"/>
                </c:ext>
              </c:extLst>
            </c:dLbl>
            <c:dLbl>
              <c:idx val="4"/>
              <c:layout>
                <c:manualLayout>
                  <c:x val="-0.17253424389199887"/>
                  <c:y val="0.127753406315106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509C0EB-BDFB-4F72-9B8E-5DBE7456227B}" type="CATEGORYNAME">
                      <a:rPr lang="ru-RU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[ИМЯ КАТЕГОРИИ]</a:t>
                    </a:fld>
                    <a:r>
                      <a:rPr lang="ru-RU" sz="16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</a:t>
                    </a:r>
                    <a:fld id="{D149A180-9F14-4466-A296-6A13EFF36A5C}" type="VALUE">
                      <a:rPr lang="ru-RU" sz="160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[ЗНАЧЕНИЕ]</a:t>
                    </a:fld>
                    <a:endParaRPr lang="ru-RU" sz="160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9619543524801"/>
                      <c:h val="0.125374645950927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AA4D-4715-814C-A5A75FA48CA8}"/>
                </c:ext>
              </c:extLst>
            </c:dLbl>
            <c:dLbl>
              <c:idx val="5"/>
              <c:layout>
                <c:manualLayout>
                  <c:x val="-7.8980130562331427E-2"/>
                  <c:y val="6.655901021125260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2AE050F-447B-477A-9F85-7237BC490168}" type="CATEGORYNAME">
                      <a:rPr lang="ru-RU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[ИМЯ КАТЕГОРИИ]</a:t>
                    </a:fld>
                    <a:r>
                      <a:rPr lang="ru-RU" sz="16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</a:t>
                    </a:r>
                    <a:fld id="{CB44521B-6642-470F-8FD6-D1DFDAC37D7A}" type="VALUE">
                      <a:rPr lang="ru-RU" sz="160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[ЗНАЧЕНИЕ]</a:t>
                    </a:fld>
                    <a:endParaRPr lang="ru-RU" sz="160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736066257846802"/>
                      <c:h val="0.103814702759692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A4D-4715-814C-A5A75FA48CA8}"/>
                </c:ext>
              </c:extLst>
            </c:dLbl>
            <c:dLbl>
              <c:idx val="6"/>
              <c:layout>
                <c:manualLayout>
                  <c:x val="0.11951594760332369"/>
                  <c:y val="5.963359440949214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93CC407-0F63-45B2-A16C-A09E1E46BB0B}" type="CATEGORYNAME">
                      <a:rPr lang="ru-RU" sz="16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[ИМЯ КАТЕГОРИИ]</a:t>
                    </a:fld>
                    <a:r>
                      <a:rPr lang="ru-RU" sz="16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</a:t>
                    </a:r>
                    <a:fld id="{162740D7-9D4D-4F5D-9008-63721D729EBA}" type="VALUE">
                      <a:rPr lang="ru-RU" sz="160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[ЗНАЧЕНИЕ]</a:t>
                    </a:fld>
                    <a:endParaRPr lang="ru-RU" sz="160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1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91587140317138"/>
                      <c:h val="6.677459645405431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AA4D-4715-814C-A5A75FA48C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Оброблення деревини та виготовлення виробів  з деревини та корків, крім меблів</c:v>
                </c:pt>
                <c:pt idx="1">
                  <c:v>Добування інших корисних копалин і розроблення кар"єрів </c:v>
                </c:pt>
                <c:pt idx="2">
                  <c:v>Виробництво хімічних речовин і хімічної продукції  </c:v>
                </c:pt>
                <c:pt idx="3">
                  <c:v>Виробництво іншої неметалевої мінеральної продукції</c:v>
                </c:pt>
                <c:pt idx="4">
                  <c:v>Виробництво машин і устаткування</c:v>
                </c:pt>
                <c:pt idx="5">
                  <c:v>Металургійне виробництво</c:v>
                </c:pt>
                <c:pt idx="6">
                  <c:v>Інші</c:v>
                </c:pt>
              </c:strCache>
            </c:strRef>
          </c:cat>
          <c:val>
            <c:numRef>
              <c:f>Лист1!$B$2:$B$8</c:f>
              <c:numCache>
                <c:formatCode>0.00%</c:formatCode>
                <c:ptCount val="7"/>
                <c:pt idx="0">
                  <c:v>0.48299999999999998</c:v>
                </c:pt>
                <c:pt idx="1">
                  <c:v>0.22800000000000001</c:v>
                </c:pt>
                <c:pt idx="2">
                  <c:v>0.154</c:v>
                </c:pt>
                <c:pt idx="3">
                  <c:v>6.6000000000000003E-2</c:v>
                </c:pt>
                <c:pt idx="4">
                  <c:v>2.5999999999999999E-2</c:v>
                </c:pt>
                <c:pt idx="5">
                  <c:v>2.3E-2</c:v>
                </c:pt>
                <c:pt idx="6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4D-4715-814C-A5A75FA48C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Relationship Id="rId9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esult.pro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hyperlink" Target="http://www.kmm.ua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fa.ua/" TargetMode="External"/><Relationship Id="rId7" Type="http://schemas.openxmlformats.org/officeDocument/2006/relationships/image" Target="../media/image5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hyperlink" Target="http://www.yantar-lk.com.ua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korzavod.com.ua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hyperlink" Target="http://kk.unigram.ua/" TargetMode="External"/><Relationship Id="rId4" Type="http://schemas.openxmlformats.org/officeDocument/2006/relationships/hyperlink" Target="http://techrozrobka.com.ua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zavod-shpal.all.biz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hyperlink" Target="http://libava.prom.ua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khimmash,com.ua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elektromehanchnij-zavod-oldem.prom.ua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11" Type="http://schemas.openxmlformats.org/officeDocument/2006/relationships/image" Target="../media/image77.png"/><Relationship Id="rId5" Type="http://schemas.openxmlformats.org/officeDocument/2006/relationships/image" Target="../media/image71.jpg"/><Relationship Id="rId10" Type="http://schemas.openxmlformats.org/officeDocument/2006/relationships/image" Target="../media/image76.jp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antar-lk.com.ua/index.php/ua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Utos-kor@ukr.ne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himmash.com.ua/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tovinga5613@ukr.net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ga.com.ua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kor.ekonom@rada-kor.gov.ua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hyperlink" Target="mailto:communal_property@korosten-rada.gov.ua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CEB88-A957-47BB-8A5F-CB8D4D356E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16400" y="1130301"/>
            <a:ext cx="7975600" cy="2133600"/>
          </a:xfrm>
          <a:effectLst>
            <a:glow rad="127000">
              <a:schemeClr val="accent1"/>
            </a:glow>
            <a:outerShdw blurRad="266700" dist="50800" algn="ctr" rotWithShape="0">
              <a:srgbClr val="000000">
                <a:alpha val="0"/>
              </a:srgbClr>
            </a:outerShdw>
            <a:reflection endPos="0" dir="5400000" sy="-100000" algn="bl" rotWithShape="0"/>
            <a:softEdge rad="0"/>
          </a:effectLst>
        </p:spPr>
        <p:txBody>
          <a:bodyPr>
            <a:no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Інвестиційний паспорт</a:t>
            </a:r>
            <a:br>
              <a:rPr lang="uk-U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Коростенської міської територіальної громади</a:t>
            </a:r>
            <a:br>
              <a:rPr lang="uk-UA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r>
              <a:rPr lang="uk-UA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рік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979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6F063-BC62-41F7-AB12-0CC1FCCA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0"/>
            <a:ext cx="8610600" cy="1293028"/>
          </a:xfrm>
        </p:spPr>
        <p:txBody>
          <a:bodyPr/>
          <a:lstStyle/>
          <a:p>
            <a:r>
              <a:rPr lang="uk-UA" dirty="0"/>
              <a:t>Культура і відпочинок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7D966C-F751-44F7-8412-15AA80573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133" y="1415627"/>
            <a:ext cx="10820400" cy="1615440"/>
          </a:xfrm>
        </p:spPr>
        <p:txBody>
          <a:bodyPr/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На території Коростенської МТГ функціонує 16 бібліотек, 3 парки культури та відпочинку, діє аматорський театр.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 місті налічується 132 пам′ятки історії.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Один з найбільших у Європі пішохідних підвісних мостів на одній опорі.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0F406E-4787-45BF-8886-EECA47773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3031067"/>
            <a:ext cx="4123333" cy="23183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65CB3F-78CC-49F6-B445-D272ADFC8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11" y="3934613"/>
            <a:ext cx="3868527" cy="25743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C6C191-EF3E-431E-ADC4-9339176E6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837" y="3020213"/>
            <a:ext cx="3868527" cy="29044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C0727EB-3BBA-4F82-B46A-A37D84C8D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990" y="3553946"/>
            <a:ext cx="3877610" cy="290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99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31F1C-6A28-4779-B405-BAEE97C35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3322"/>
            <a:ext cx="8610600" cy="1293028"/>
          </a:xfrm>
        </p:spPr>
        <p:txBody>
          <a:bodyPr/>
          <a:lstStyle/>
          <a:p>
            <a:r>
              <a:rPr lang="uk-UA" dirty="0"/>
              <a:t>Музеї та пам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′</a:t>
            </a:r>
            <a:r>
              <a:rPr lang="uk-UA" dirty="0"/>
              <a:t>ятники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643BC1-0925-4041-9F56-47A029B11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933" y="-1642897"/>
            <a:ext cx="10820400" cy="734907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Коростенська МТГ з гордістю представляє наступні </a:t>
            </a:r>
            <a:br>
              <a:rPr lang="uk-UA" dirty="0"/>
            </a:br>
            <a:r>
              <a:rPr lang="uk-UA" dirty="0"/>
              <a:t>цінності культурної спадщини та надбання: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1F9DAE-1372-4BA9-BFC0-771F56349935}"/>
              </a:ext>
            </a:extLst>
          </p:cNvPr>
          <p:cNvSpPr txBox="1"/>
          <p:nvPr/>
        </p:nvSpPr>
        <p:spPr>
          <a:xfrm>
            <a:off x="3826675" y="2251306"/>
            <a:ext cx="2984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Музейна кімната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«Коростенський фарфор»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1A2BB-12B3-41FA-B422-2DCB4E574054}"/>
              </a:ext>
            </a:extLst>
          </p:cNvPr>
          <p:cNvSpPr txBox="1"/>
          <p:nvPr/>
        </p:nvSpPr>
        <p:spPr>
          <a:xfrm>
            <a:off x="238145" y="1432682"/>
            <a:ext cx="1289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Ольжині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купальні»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24E0AA-2887-498C-AC8F-B34EF9808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7" y="4090684"/>
            <a:ext cx="3466075" cy="25962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981B6B-A315-4CE8-9F6C-F506843562D9}"/>
              </a:ext>
            </a:extLst>
          </p:cNvPr>
          <p:cNvSpPr txBox="1"/>
          <p:nvPr/>
        </p:nvSpPr>
        <p:spPr>
          <a:xfrm>
            <a:off x="882712" y="2112877"/>
            <a:ext cx="18886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Пам′ятний знак 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на честь 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затвердження 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Тризуба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F4D85D-92E5-4FBF-8B57-6D24498CD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290" y="4022933"/>
            <a:ext cx="2683610" cy="268361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E436845-902B-44AC-B732-717F1A0D6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711" y="1211212"/>
            <a:ext cx="3741486" cy="24834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933898-3196-492F-8E6C-BEEA647E3E91}"/>
              </a:ext>
            </a:extLst>
          </p:cNvPr>
          <p:cNvSpPr txBox="1"/>
          <p:nvPr/>
        </p:nvSpPr>
        <p:spPr>
          <a:xfrm>
            <a:off x="2179046" y="3320968"/>
            <a:ext cx="253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Військово-історичний 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комплекс «Скеля»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589C4FF-7EB5-433E-935F-C881A8F66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796" y="4090684"/>
            <a:ext cx="3741487" cy="249276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041A203-E3CF-43A9-9F92-5F3D92BC67B1}"/>
              </a:ext>
            </a:extLst>
          </p:cNvPr>
          <p:cNvSpPr txBox="1"/>
          <p:nvPr/>
        </p:nvSpPr>
        <p:spPr>
          <a:xfrm>
            <a:off x="2550603" y="1369477"/>
            <a:ext cx="2211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Коростенський 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краєзнавчий музей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DD2CC5-768F-4DD6-B3DF-55BE7064D67E}"/>
              </a:ext>
            </a:extLst>
          </p:cNvPr>
          <p:cNvSpPr txBox="1"/>
          <p:nvPr/>
        </p:nvSpPr>
        <p:spPr>
          <a:xfrm>
            <a:off x="5287815" y="3138359"/>
            <a:ext cx="2584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Музей локомотивного 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депо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ст.Коростень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830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7EF0E9-3291-4842-B191-EA0536DF3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933" y="0"/>
            <a:ext cx="8610600" cy="1293028"/>
          </a:xfrm>
        </p:spPr>
        <p:txBody>
          <a:bodyPr/>
          <a:lstStyle/>
          <a:p>
            <a:r>
              <a:rPr lang="uk-UA" dirty="0"/>
              <a:t>Готелі та ресторани</a:t>
            </a:r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564FED9B-F3E5-4387-B66B-5ACD970BD4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933127"/>
              </p:ext>
            </p:extLst>
          </p:nvPr>
        </p:nvGraphicFramePr>
        <p:xfrm>
          <a:off x="3263900" y="1037165"/>
          <a:ext cx="5372100" cy="565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3500">
                  <a:extLst>
                    <a:ext uri="{9D8B030D-6E8A-4147-A177-3AD203B41FA5}">
                      <a16:colId xmlns:a16="http://schemas.microsoft.com/office/drawing/2014/main" val="3257265320"/>
                    </a:ext>
                  </a:extLst>
                </a:gridCol>
                <a:gridCol w="2768600">
                  <a:extLst>
                    <a:ext uri="{9D8B030D-6E8A-4147-A177-3AD203B41FA5}">
                      <a16:colId xmlns:a16="http://schemas.microsoft.com/office/drawing/2014/main" val="2571532632"/>
                    </a:ext>
                  </a:extLst>
                </a:gridCol>
              </a:tblGrid>
              <a:tr h="400543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Інформація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419384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Готель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Rose"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Музейна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4,</a:t>
                      </a:r>
                      <a:b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тел. 067 770 0770</a:t>
                      </a:r>
                      <a:endParaRPr lang="ru-RU" sz="1100" b="0" i="0" u="none" strike="noStrike" dirty="0">
                        <a:solidFill>
                          <a:srgbClr val="65666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284619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Готель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"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Monaco"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Грушевського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45,</a:t>
                      </a:r>
                      <a:b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тел. 097 736 7355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876655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Готель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-ресторан "Шато"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І.Франка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, 18, </a:t>
                      </a:r>
                      <a:b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тел. 096 290 7292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466966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Готель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-ресторан "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Paradise"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1-й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Гранітний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провулок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14-а,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 . 04142 30036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825161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Готель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-ресторан "Новинка"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Грушевського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122 </a:t>
                      </a:r>
                      <a:b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тел. 097 228 7020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587468"/>
                  </a:ext>
                </a:extLst>
              </a:tr>
              <a:tr h="6419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Готель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-ресторан "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Колиба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вул.Сосновського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36 в, </a:t>
                      </a:r>
                      <a:b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тел.  +38 (041) 425 09 40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Факс:  +38 (041) 425 04 91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836618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Готель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-ресторан "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Гостинний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двір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Маяковського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16а,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Тел. 068 421 3026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228110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Ресторан "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Франка 18,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Тел. 063 108 5365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26912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Ресторан "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Clever"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Сосновського 19,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Тел. 096 940 9880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027270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Ресторан "Княжий"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1-го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Травня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4а,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Тел. 096 968 8564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855869"/>
                  </a:ext>
                </a:extLst>
              </a:tr>
              <a:tr h="4608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Ресторан "</a:t>
                      </a:r>
                      <a:r>
                        <a:rPr lang="en-US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Chiky</a:t>
                      </a:r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Bam Bony"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Героїв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Чорнобиля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11,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Тел. 068 138 0263</a:t>
                      </a:r>
                      <a:endParaRPr lang="ru-RU" sz="1100" b="0" i="0" u="none" strike="noStrike" dirty="0">
                        <a:solidFill>
                          <a:srgbClr val="20212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839381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D801EB-CBC2-4260-82B8-0320F0BE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9" y="1441450"/>
            <a:ext cx="2466975" cy="1847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40BD16-8DED-47BC-9442-622FB8D90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04" y="2365376"/>
            <a:ext cx="2466975" cy="18478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034441-FE36-4A95-8D91-070EA5433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29" y="3707599"/>
            <a:ext cx="2809875" cy="162877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795D21-16D9-4E59-905A-CABDA606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79" y="4696596"/>
            <a:ext cx="2463800" cy="18478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5E3CC7-2C18-44CB-8245-A16A639C8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1668" y="1037166"/>
            <a:ext cx="2753661" cy="152823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67C3A58-7494-4C0B-956E-5AA55AB11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1668" y="2788178"/>
            <a:ext cx="2809875" cy="162877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E7DD6C4-8335-4432-95B0-B56CDE2261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1668" y="4639731"/>
            <a:ext cx="2862277" cy="190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98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07FCAA-0A26-4D65-A51D-20F7E686F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133" y="215901"/>
            <a:ext cx="8610600" cy="1293028"/>
          </a:xfrm>
        </p:spPr>
        <p:txBody>
          <a:bodyPr/>
          <a:lstStyle/>
          <a:p>
            <a:r>
              <a:rPr lang="uk-UA" dirty="0"/>
              <a:t>Інфраструктура громади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AADBF-11A5-4571-B610-3BE894FD2115}"/>
              </a:ext>
            </a:extLst>
          </p:cNvPr>
          <p:cNvSpPr txBox="1"/>
          <p:nvPr/>
        </p:nvSpPr>
        <p:spPr>
          <a:xfrm>
            <a:off x="3078961" y="1093430"/>
            <a:ext cx="8125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Протяжність міської вуличної мережі складає 209,5 км,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з твердим покриттям 109 км.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E8BB4F-3055-4F34-8180-BCC84A5C4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73" y="2056213"/>
            <a:ext cx="6880807" cy="3870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DE4701-0C51-4935-8949-7ADB2EE92DB3}"/>
              </a:ext>
            </a:extLst>
          </p:cNvPr>
          <p:cNvSpPr txBox="1"/>
          <p:nvPr/>
        </p:nvSpPr>
        <p:spPr>
          <a:xfrm>
            <a:off x="7374531" y="2228671"/>
            <a:ext cx="415706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На 17 маршрутах по місту задіяно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36 автобусів, які щоденно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виконують 997 рейсів.</a:t>
            </a:r>
          </a:p>
          <a:p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На 10 маршрутах по району – 10 автобусів,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які виконують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66 рейсів щоденно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956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DA229-7AED-408E-BDC5-40C0B4FB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866" y="205573"/>
            <a:ext cx="8610600" cy="1293028"/>
          </a:xfrm>
        </p:spPr>
        <p:txBody>
          <a:bodyPr/>
          <a:lstStyle/>
          <a:p>
            <a:r>
              <a:rPr lang="uk-UA" dirty="0"/>
              <a:t>Коростенська МТГ – культурний центр Полісся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4D8400-AB3A-4813-BEB0-4FCFF35ED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371327"/>
            <a:ext cx="5935133" cy="3562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Туристично-інформаційний центр міста</a:t>
            </a:r>
          </a:p>
          <a:p>
            <a:pPr marL="0" indent="0" algn="ctr">
              <a:buNone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вул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Грушевського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20</a:t>
            </a:r>
          </a:p>
          <a:p>
            <a:pPr algn="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Тел / факс +38 (04142) 50053; 96495</a:t>
            </a:r>
          </a:p>
          <a:p>
            <a:pPr algn="r" fontAlgn="base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E-mail: korturinfo@gmail.com</a:t>
            </a:r>
          </a:p>
          <a:p>
            <a:pPr algn="r" fontAlgn="base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Instagram -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korosten_tkic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Telegram - t.me/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Korosten_tour_info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fontAlgn="base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Facebook - https://www.facebook.com/korturinfo</a:t>
            </a:r>
          </a:p>
          <a:p>
            <a:pPr algn="r" fontAlgn="base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http://www.korosten-rada.gov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ua/</a:t>
            </a:r>
          </a:p>
          <a:p>
            <a:pPr marL="0" indent="0" fontAlgn="base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A22856-05FA-4635-9C1C-F916F21DC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86" y="1498601"/>
            <a:ext cx="3581580" cy="28055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1C14B6-194C-4A91-9E6F-2949D40B9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762" y="2549476"/>
            <a:ext cx="3773237" cy="25118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7BE579-4E7D-402F-AFB1-AEB6D8BEC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1266" y="4203589"/>
            <a:ext cx="4792134" cy="267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41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FAF3F-1A4C-4A65-970D-215E90884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7" y="395103"/>
            <a:ext cx="8610600" cy="1293028"/>
          </a:xfrm>
        </p:spPr>
        <p:txBody>
          <a:bodyPr/>
          <a:lstStyle/>
          <a:p>
            <a:r>
              <a:rPr lang="uk-UA" dirty="0"/>
              <a:t>Потенціал Коростенської МТГ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DDC428-6455-4F27-9FF0-97D32229C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5" y="2397082"/>
            <a:ext cx="6481651" cy="3919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AD3205-1DA5-411B-BECC-A4412B0C73BD}"/>
              </a:ext>
            </a:extLst>
          </p:cNvPr>
          <p:cNvSpPr txBox="1"/>
          <p:nvPr/>
        </p:nvSpPr>
        <p:spPr>
          <a:xfrm>
            <a:off x="1862667" y="177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F99C3F-B12A-4392-A2B9-789C3385185A}"/>
              </a:ext>
            </a:extLst>
          </p:cNvPr>
          <p:cNvSpPr txBox="1"/>
          <p:nvPr/>
        </p:nvSpPr>
        <p:spPr>
          <a:xfrm>
            <a:off x="1121415" y="1340601"/>
            <a:ext cx="7789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На території Коростенської МТГ працює </a:t>
            </a:r>
            <a:b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17 промислових підприємств основного кола.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8DC0A4-7819-4771-B510-3EF1BC8C8059}"/>
              </a:ext>
            </a:extLst>
          </p:cNvPr>
          <p:cNvSpPr txBox="1"/>
          <p:nvPr/>
        </p:nvSpPr>
        <p:spPr>
          <a:xfrm>
            <a:off x="6925732" y="2976672"/>
            <a:ext cx="40925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Обсяг промислового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виробництва у 2020 році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становить 3282,7 млн. грн. 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(116 863,7 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$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81E1F4-A7C6-4E22-8699-72CD945F3498}"/>
              </a:ext>
            </a:extLst>
          </p:cNvPr>
          <p:cNvSpPr txBox="1"/>
          <p:nvPr/>
        </p:nvSpPr>
        <p:spPr>
          <a:xfrm>
            <a:off x="6925732" y="4686402"/>
            <a:ext cx="49830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Прогнозований обсяг у 2021 році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– 3131,1 млн. грн. (111 466,7 </a:t>
            </a:r>
            <a:r>
              <a:rPr lang="uk-UA" sz="2400" dirty="0">
                <a:latin typeface="Calibri" panose="020F0502020204030204" pitchFamily="34" charset="0"/>
                <a:cs typeface="Calibri" panose="020F0502020204030204" pitchFamily="34" charset="0"/>
              </a:rPr>
              <a:t>$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7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D4544F-86DF-4A97-8045-D4260147A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4267"/>
            <a:ext cx="4483301" cy="2353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8847EB-38C5-4B43-93F8-4F18EBF5D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467" y="3560152"/>
            <a:ext cx="3894667" cy="29380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0EF6DC-DE98-4BF8-95A6-CF56875F8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494" y="4504266"/>
            <a:ext cx="4184414" cy="2353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34BA90-8C4D-473B-9024-419732A45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332" y="2758025"/>
            <a:ext cx="3894668" cy="2784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51F295-B303-437E-A362-3FAFE050E13D}"/>
              </a:ext>
            </a:extLst>
          </p:cNvPr>
          <p:cNvSpPr txBox="1"/>
          <p:nvPr/>
        </p:nvSpPr>
        <p:spPr>
          <a:xfrm>
            <a:off x="8297332" y="107114"/>
            <a:ext cx="20794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/>
              <a:t>ГАЛУЗІ</a:t>
            </a:r>
            <a:endParaRPr lang="ru-RU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34F4CE-9CDE-424D-BBBE-D8EC7ADD0316}"/>
              </a:ext>
            </a:extLst>
          </p:cNvPr>
          <p:cNvSpPr txBox="1"/>
          <p:nvPr/>
        </p:nvSpPr>
        <p:spPr>
          <a:xfrm>
            <a:off x="9800908" y="1899822"/>
            <a:ext cx="1481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Добувна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2FD91-CE7F-4FEF-B8B0-1307742BAD7A}"/>
              </a:ext>
            </a:extLst>
          </p:cNvPr>
          <p:cNvSpPr txBox="1"/>
          <p:nvPr/>
        </p:nvSpPr>
        <p:spPr>
          <a:xfrm>
            <a:off x="5266045" y="666157"/>
            <a:ext cx="24426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Машинобудівна</a:t>
            </a:r>
          </a:p>
          <a:p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A12D0F-1E65-43FB-8876-B2830ED4BEEF}"/>
              </a:ext>
            </a:extLst>
          </p:cNvPr>
          <p:cNvSpPr txBox="1"/>
          <p:nvPr/>
        </p:nvSpPr>
        <p:spPr>
          <a:xfrm>
            <a:off x="9098325" y="1074824"/>
            <a:ext cx="2447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Деревообробна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11F2E9-4CE2-41F5-A515-0755E1867BDE}"/>
              </a:ext>
            </a:extLst>
          </p:cNvPr>
          <p:cNvSpPr txBox="1"/>
          <p:nvPr/>
        </p:nvSpPr>
        <p:spPr>
          <a:xfrm>
            <a:off x="6859777" y="3098487"/>
            <a:ext cx="1241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Хімічна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F6756-CF4F-413A-8B3F-7530BC3A0BBB}"/>
              </a:ext>
            </a:extLst>
          </p:cNvPr>
          <p:cNvSpPr txBox="1"/>
          <p:nvPr/>
        </p:nvSpPr>
        <p:spPr>
          <a:xfrm>
            <a:off x="294009" y="2996366"/>
            <a:ext cx="2110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Металургійна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D2A7AE-6BBD-42ED-8DCD-8BECA02286D1}"/>
              </a:ext>
            </a:extLst>
          </p:cNvPr>
          <p:cNvSpPr txBox="1"/>
          <p:nvPr/>
        </p:nvSpPr>
        <p:spPr>
          <a:xfrm>
            <a:off x="113996" y="1507546"/>
            <a:ext cx="3302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Виробництво іншої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неметалевої 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мінеральної продукції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2494B3-A425-42B6-8507-C81F59D241EF}"/>
              </a:ext>
            </a:extLst>
          </p:cNvPr>
          <p:cNvSpPr txBox="1"/>
          <p:nvPr/>
        </p:nvSpPr>
        <p:spPr>
          <a:xfrm>
            <a:off x="3894669" y="1507546"/>
            <a:ext cx="42393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Виробництво електричного,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електронного,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оптичного устаткування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2196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5E56114-6FC5-495C-B188-89B7E7F40D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7034851"/>
              </p:ext>
            </p:extLst>
          </p:nvPr>
        </p:nvGraphicFramePr>
        <p:xfrm>
          <a:off x="118533" y="211667"/>
          <a:ext cx="12073467" cy="6434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7858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D82AE-2DCC-42C5-9F42-A2C779607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866" y="324106"/>
            <a:ext cx="8610600" cy="1293028"/>
          </a:xfrm>
        </p:spPr>
        <p:txBody>
          <a:bodyPr/>
          <a:lstStyle/>
          <a:p>
            <a:r>
              <a:rPr lang="uk-UA" dirty="0"/>
              <a:t>Деревообробна промисловість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BDA52A-95F5-44B5-8200-74405E3CB6BC}"/>
              </a:ext>
            </a:extLst>
          </p:cNvPr>
          <p:cNvSpPr txBox="1"/>
          <p:nvPr/>
        </p:nvSpPr>
        <p:spPr>
          <a:xfrm>
            <a:off x="499534" y="1513468"/>
            <a:ext cx="11853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Деревообробна промисловість займає найбільшу питому вагу в структурі промислового виробництва на території Коростенської МТГ – 48,3% - та забезпечує громаді понад 1000 робочих місць.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09C7AB-7C3A-41F0-BD94-57348206148C}"/>
              </a:ext>
            </a:extLst>
          </p:cNvPr>
          <p:cNvSpPr txBox="1"/>
          <p:nvPr/>
        </p:nvSpPr>
        <p:spPr>
          <a:xfrm>
            <a:off x="0" y="4795897"/>
            <a:ext cx="4148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ТОВ УХЛК («Українська холдингова лісопильна компанія)</a:t>
            </a:r>
          </a:p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Спеціалізується на оброблені деревини</a:t>
            </a:r>
          </a:p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Адреса: 11500, Житомирська обл.,</a:t>
            </a:r>
          </a:p>
          <a:p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вул. Жовтнева, 11-Б,</a:t>
            </a:r>
          </a:p>
          <a:p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./факс: +38(044)220 16 04</a:t>
            </a:r>
          </a:p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Веб-сайт: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http://result.pro/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87414E-9A04-4C84-9E43-C1672A8C8BF6}"/>
              </a:ext>
            </a:extLst>
          </p:cNvPr>
          <p:cNvSpPr txBox="1"/>
          <p:nvPr/>
        </p:nvSpPr>
        <p:spPr>
          <a:xfrm>
            <a:off x="4760913" y="2917519"/>
            <a:ext cx="717696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ПрАТ «Коростенський завод МДФ»</a:t>
            </a:r>
          </a:p>
          <a:p>
            <a:pPr algn="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Спеціалізується на екологічно чистому виробництві – </a:t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виготовлення дерево-волокнистої плити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середньої щільності (МДФ)</a:t>
            </a:r>
            <a:b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і дерево-волокнистої плити високої щільності (ХДФ).</a:t>
            </a:r>
          </a:p>
          <a:p>
            <a:pPr algn="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Адреса: 11501, Житомирська обл.,</a:t>
            </a:r>
          </a:p>
          <a:p>
            <a:pPr algn="r"/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вул.Жовтнева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11-Б,</a:t>
            </a:r>
          </a:p>
          <a:p>
            <a:pPr algn="r"/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./факс: +38(044)220 43 11, +38(04142) 601-00</a:t>
            </a:r>
          </a:p>
          <a:p>
            <a:pPr algn="r"/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Веб-сайт: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http://www.kmm.ua/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B99E221-15E2-4EEE-833B-1AC154EF6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667" y="4414679"/>
            <a:ext cx="2929466" cy="21971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09BDE60-57EE-4BF4-A655-7172AF8B4A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46" y="285701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76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ABA23-F624-4854-9A85-09991ADB5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117142"/>
            <a:ext cx="8610600" cy="1293028"/>
          </a:xfrm>
        </p:spPr>
        <p:txBody>
          <a:bodyPr/>
          <a:lstStyle/>
          <a:p>
            <a:r>
              <a:rPr lang="uk-UA" dirty="0"/>
              <a:t>Хімічна промисловість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2880E-403D-48F0-9B48-90C12B46C8D7}"/>
              </a:ext>
            </a:extLst>
          </p:cNvPr>
          <p:cNvSpPr txBox="1"/>
          <p:nvPr/>
        </p:nvSpPr>
        <p:spPr>
          <a:xfrm>
            <a:off x="2895864" y="989539"/>
            <a:ext cx="84042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- в структурі промислового виробництва громади займає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15,4% та забезпечує понад 400 робочих місць.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B4748-D517-4E06-8428-86D56EF2E2D5}"/>
              </a:ext>
            </a:extLst>
          </p:cNvPr>
          <p:cNvSpPr txBox="1"/>
          <p:nvPr/>
        </p:nvSpPr>
        <p:spPr>
          <a:xfrm>
            <a:off x="169333" y="1909327"/>
            <a:ext cx="110201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Дана галузь представлена виробництвом парфумних, косметичних засобів,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фарб, лаків і подібної продукції.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20877-301F-4946-A77E-3224AED3AC2C}"/>
              </a:ext>
            </a:extLst>
          </p:cNvPr>
          <p:cNvSpPr txBox="1"/>
          <p:nvPr/>
        </p:nvSpPr>
        <p:spPr>
          <a:xfrm>
            <a:off x="1720513" y="2845805"/>
            <a:ext cx="346293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ПП «ФФ «НВО «Ельфа»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Адреса: Житомирська обл.,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вул.Залізнична,2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./факс:+38(04142)410-05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Веб-сайт: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http://www.elfa.ua/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8A5893-2C32-4637-890B-F2F11BC4B681}"/>
              </a:ext>
            </a:extLst>
          </p:cNvPr>
          <p:cNvSpPr txBox="1"/>
          <p:nvPr/>
        </p:nvSpPr>
        <p:spPr>
          <a:xfrm>
            <a:off x="6671733" y="2929037"/>
            <a:ext cx="43209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ПАТ «Коростенський завод «Янтар»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Адреса: Житомирська обл.,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вул.Житомирська,2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./факс: +38(04142)430-62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Веб-сайт: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http://www.yantar-lk.com.ua/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500FFD-4F14-4673-AA0D-800B098D7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312" y="4491109"/>
            <a:ext cx="3329888" cy="22177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4474A6-5E0F-4EF6-9A69-FA4CA604E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932" y="4512165"/>
            <a:ext cx="4336595" cy="21967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7BE911-CA5E-4125-A69E-8C8EBE26D6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333" y="4491109"/>
            <a:ext cx="3679212" cy="221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58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EE5345E-BB2F-4A4E-AB78-671383C3B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1786" y="3969804"/>
            <a:ext cx="4928553" cy="31760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Коростень – індустріальний </a:t>
            </a:r>
            <a:br>
              <a:rPr lang="uk-UA" sz="3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центр Полісся </a:t>
            </a:r>
            <a:br>
              <a:rPr lang="uk-UA" sz="3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та місто, в якому хочеться </a:t>
            </a:r>
            <a:br>
              <a:rPr lang="uk-UA" sz="32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жити та розвиватися</a:t>
            </a:r>
            <a:endParaRPr lang="ru-RU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087170-8465-457A-8804-3AA70E3FE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67" y="1538813"/>
            <a:ext cx="2657417" cy="2143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5A7FF9-5D65-4D67-92A0-FA7FEF380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67" y="3818145"/>
            <a:ext cx="2147993" cy="29026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654D37-362C-4483-A0E4-9C81C08B6E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185" y="3818144"/>
            <a:ext cx="4125870" cy="29026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483833C-E80A-49FD-846A-5F21B16EF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734" y="1538813"/>
            <a:ext cx="2289015" cy="21431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C967931-52EA-47D0-A17A-7C71355936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5999" y="1538813"/>
            <a:ext cx="3226210" cy="21431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55DC55-3413-40E1-9EA9-008CD914E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9108" y="1556812"/>
            <a:ext cx="3084359" cy="212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71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24028-F5BE-4D37-BCBB-1A4255BC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141561"/>
            <a:ext cx="8610600" cy="1293028"/>
          </a:xfrm>
        </p:spPr>
        <p:txBody>
          <a:bodyPr/>
          <a:lstStyle/>
          <a:p>
            <a:r>
              <a:rPr lang="uk-UA" dirty="0"/>
              <a:t>металургія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1C91B-C1E0-4AF3-A78A-427C1AE3A321}"/>
              </a:ext>
            </a:extLst>
          </p:cNvPr>
          <p:cNvSpPr txBox="1"/>
          <p:nvPr/>
        </p:nvSpPr>
        <p:spPr>
          <a:xfrm>
            <a:off x="440267" y="1265255"/>
            <a:ext cx="1163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Металургічна галузь складає 2,3% в структурі промислового виробництва та представлена ПрАТ «Трубний завод «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Трубосталь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». Сучасне трубне підприємство спеціалізується на виготовленні профільних та круглих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водогазопрвідних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електрозварювальних труб для різноманітних металоконструкцій, газових і водопровідних систем. На підприємстві працює 250 містян.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86F0CE-986A-42C3-A2E0-01BBBA48C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67" y="3004259"/>
            <a:ext cx="3374676" cy="20318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727676-EAE1-47D4-A63F-9854DC291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092" y="4651668"/>
            <a:ext cx="3864182" cy="2031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5CA1D0-B39E-45EF-B6C0-A15E55B7E608}"/>
              </a:ext>
            </a:extLst>
          </p:cNvPr>
          <p:cNvSpPr txBox="1"/>
          <p:nvPr/>
        </p:nvSpPr>
        <p:spPr>
          <a:xfrm>
            <a:off x="6574368" y="2879001"/>
            <a:ext cx="43733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ПрАТ «Трубний завод «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Трубосталь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Адреса: Житомирська обл.,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м.Корстень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вул.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Шатрищанська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65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./факс: +92(04142) 322-22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Веб-сайт: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http://www.trubostal.net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26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BC9B0-1613-4161-B12D-32F666F7E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734" y="391840"/>
            <a:ext cx="8610600" cy="1293028"/>
          </a:xfrm>
        </p:spPr>
        <p:txBody>
          <a:bodyPr/>
          <a:lstStyle/>
          <a:p>
            <a:r>
              <a:rPr lang="uk-UA" dirty="0"/>
              <a:t>Добувна промисловість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9FBA01-24EC-4F19-B107-DB90BE9F9EF3}"/>
              </a:ext>
            </a:extLst>
          </p:cNvPr>
          <p:cNvSpPr txBox="1"/>
          <p:nvPr/>
        </p:nvSpPr>
        <p:spPr>
          <a:xfrm>
            <a:off x="314609" y="1399198"/>
            <a:ext cx="103478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Питома вага добувної промисловості складає 22,8%.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Територія міста та Коростенського району багата на необмежені запаси гранітів.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Тому серед галузей промисловості не останнє місце займає добувна промисловість.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6CD648-01DE-4C15-8132-5704CF7E425A}"/>
              </a:ext>
            </a:extLst>
          </p:cNvPr>
          <p:cNvSpPr txBox="1"/>
          <p:nvPr/>
        </p:nvSpPr>
        <p:spPr>
          <a:xfrm>
            <a:off x="141936" y="2720645"/>
            <a:ext cx="39182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ТОВ «Коростенський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щебзавод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Адреса: Житомирська обл.,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вул.Каштанова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./факс: +38(044) 355 57 00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Веб-сайт: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http://korzavod.com.ua/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7E452F-7F1D-4ADB-A259-DC8A9F15054D}"/>
              </a:ext>
            </a:extLst>
          </p:cNvPr>
          <p:cNvSpPr txBox="1"/>
          <p:nvPr/>
        </p:nvSpPr>
        <p:spPr>
          <a:xfrm>
            <a:off x="4236646" y="4697307"/>
            <a:ext cx="39454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ТОВ «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Техрозробка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Адреса: Житомирська обл.,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м.Коростьень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вул. Каштанова,3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/факс: +38(04142)535-18, 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+38(067)215 83 38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Веб-сайт: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http://techrozrobka.com.ua/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221E8A-A01A-4ED2-8B34-B452D8A60A4A}"/>
              </a:ext>
            </a:extLst>
          </p:cNvPr>
          <p:cNvSpPr txBox="1"/>
          <p:nvPr/>
        </p:nvSpPr>
        <p:spPr>
          <a:xfrm>
            <a:off x="4261883" y="2720819"/>
            <a:ext cx="39900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ПАТ «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Кростенський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кар′єр»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Адреса: Житомирська обл.,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вул. Сосновського, 67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: (04142) 321-18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Факс: (04142) 30493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Веб-сайт: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http://kk.unigram.ua/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83F4FC-5757-47E9-B77A-D7EBE1D77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5503" y="2774696"/>
            <a:ext cx="3222600" cy="370599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F2A6FC-77A3-4A62-96CA-EA227FA7B4D3}"/>
              </a:ext>
            </a:extLst>
          </p:cNvPr>
          <p:cNvSpPr/>
          <p:nvPr/>
        </p:nvSpPr>
        <p:spPr>
          <a:xfrm>
            <a:off x="142129" y="4627691"/>
            <a:ext cx="41197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ТОВ «</a:t>
            </a:r>
            <a:r>
              <a:rPr lang="ru-RU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Бехівський</a:t>
            </a:r>
            <a:r>
              <a:rPr lang="ru-RU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гранітний</a:t>
            </a:r>
            <a:r>
              <a:rPr lang="ru-RU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кар</a:t>
            </a:r>
            <a:r>
              <a:rPr lang="ru-RU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′єр</a:t>
            </a:r>
            <a:r>
              <a:rPr lang="ru-RU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ru-RU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Адреса: Коростенський район, с. </a:t>
            </a:r>
            <a:r>
              <a:rPr lang="ru-RU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Бехи</a:t>
            </a:r>
            <a:br>
              <a:rPr lang="ru-RU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 межами </a:t>
            </a:r>
            <a:r>
              <a:rPr lang="ru-RU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населеного</a:t>
            </a:r>
            <a:r>
              <a:rPr lang="ru-RU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пункту)</a:t>
            </a:r>
            <a:br>
              <a:rPr lang="ru-RU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Телефон: 067 484 05 05 </a:t>
            </a:r>
            <a:br>
              <a:rPr lang="ru-RU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Гнений</a:t>
            </a:r>
            <a:r>
              <a:rPr lang="ru-RU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Євген</a:t>
            </a:r>
            <a:r>
              <a:rPr lang="ru-RU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cap="none" spc="0" dirty="0" err="1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Вікторович</a:t>
            </a:r>
            <a:r>
              <a:rPr lang="ru-RU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(директор)</a:t>
            </a:r>
            <a:br>
              <a:rPr lang="ru-RU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65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5ECA60-2F13-455A-811C-A5F11C9E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9349" y="-123622"/>
            <a:ext cx="4635501" cy="1293028"/>
          </a:xfrm>
        </p:spPr>
        <p:txBody>
          <a:bodyPr/>
          <a:lstStyle/>
          <a:p>
            <a:r>
              <a:rPr lang="uk-UA" dirty="0"/>
              <a:t>Інші галузі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F275D5-C25B-4EF5-BDF4-274F35C0F87D}"/>
              </a:ext>
            </a:extLst>
          </p:cNvPr>
          <p:cNvSpPr txBox="1"/>
          <p:nvPr/>
        </p:nvSpPr>
        <p:spPr>
          <a:xfrm>
            <a:off x="800638" y="1488494"/>
            <a:ext cx="42832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ПрАТ «Коростенський завод ЗБШ»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 виробництво залізобетонних виробів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Адреса: Житомирська обл.,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М,коростень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,вул. Маяковського, 78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/факс: +38 (04142) 423-05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Веб-сайт: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http://zavod-shpal.all.biz/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86128-5BE4-4702-AE40-4F025368136C}"/>
              </a:ext>
            </a:extLst>
          </p:cNvPr>
          <p:cNvSpPr txBox="1"/>
          <p:nvPr/>
        </p:nvSpPr>
        <p:spPr>
          <a:xfrm>
            <a:off x="6680200" y="4559300"/>
            <a:ext cx="50139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МП «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Лібава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ЛТД»</a:t>
            </a:r>
          </a:p>
          <a:p>
            <a:pPr marL="285750" indent="-285750">
              <a:buFontTx/>
              <a:buChar char="-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різання, оброблення та оздоблення 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декоративного та будівельного каменю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Адреса: Житомирська обл.,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вул. Маяковського, 109,</a:t>
            </a:r>
          </a:p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/факс: (04142)451-31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Веб-сайт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http://libava.prom.ua/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C40BA3-8E99-4735-A715-4140AF445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638" y="3438287"/>
            <a:ext cx="4283224" cy="32665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402E36-8114-49BE-A39A-EDD32ABBC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200" y="1042987"/>
            <a:ext cx="48768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31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FEBC3-8B5D-454E-A920-0B2AB5A2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41039"/>
            <a:ext cx="8610600" cy="1293028"/>
          </a:xfrm>
        </p:spPr>
        <p:txBody>
          <a:bodyPr>
            <a:normAutofit/>
          </a:bodyPr>
          <a:lstStyle/>
          <a:p>
            <a:r>
              <a:rPr lang="uk-UA" dirty="0"/>
              <a:t>Інші галузі:</a:t>
            </a:r>
            <a:br>
              <a:rPr lang="uk-UA" dirty="0"/>
            </a:br>
            <a:r>
              <a:rPr lang="uk-UA" sz="3100" dirty="0"/>
              <a:t>виробництво машин і устаткування</a:t>
            </a:r>
            <a:endParaRPr lang="ru-RU" sz="3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DB50A-FDBD-463E-BC16-9B0F32BA43C7}"/>
              </a:ext>
            </a:extLst>
          </p:cNvPr>
          <p:cNvSpPr txBox="1"/>
          <p:nvPr/>
        </p:nvSpPr>
        <p:spPr>
          <a:xfrm>
            <a:off x="381546" y="1660473"/>
            <a:ext cx="48335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ПАТ «</a:t>
            </a:r>
            <a:r>
              <a:rPr lang="uk-U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Хіммаш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Адреса: Житомирська обл.,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вул.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Б.Хмельницького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18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/факс: (04142) 457-64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Веб-сайт: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http://khimmash,com.ua/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AE7803-FA31-443E-9EC3-F2496D7DF8B1}"/>
              </a:ext>
            </a:extLst>
          </p:cNvPr>
          <p:cNvSpPr txBox="1"/>
          <p:nvPr/>
        </p:nvSpPr>
        <p:spPr>
          <a:xfrm>
            <a:off x="363112" y="3537241"/>
            <a:ext cx="50649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МПП «</a:t>
            </a:r>
            <a:r>
              <a:rPr lang="uk-U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Шляхмашінструмент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Адреса: Житомирська обл.,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вул.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С.Кемського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1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/факс: (04142) 451-86, (04142) 425-58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1D28F4-B3B8-4E4D-A895-604EEA5386F9}"/>
              </a:ext>
            </a:extLst>
          </p:cNvPr>
          <p:cNvSpPr txBox="1"/>
          <p:nvPr/>
        </p:nvSpPr>
        <p:spPr>
          <a:xfrm>
            <a:off x="381546" y="5119769"/>
            <a:ext cx="41095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ТОВ «</a:t>
            </a:r>
            <a:r>
              <a:rPr lang="uk-U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Агрікомм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Адреса: Житомирська обл.,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вул.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С.Кемського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1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: (04142) 241-23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F7D2BB-0E5E-4B53-86EB-8123132C5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304" y="1947333"/>
            <a:ext cx="6245584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87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9597CC-66AF-48E7-91CC-B42E82E87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534" y="142207"/>
            <a:ext cx="8610600" cy="1293028"/>
          </a:xfrm>
        </p:spPr>
        <p:txBody>
          <a:bodyPr/>
          <a:lstStyle/>
          <a:p>
            <a:r>
              <a:rPr lang="uk-UA" dirty="0"/>
              <a:t>Інші галузі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E4D97E-A30E-4C87-8A64-8524800D9306}"/>
              </a:ext>
            </a:extLst>
          </p:cNvPr>
          <p:cNvSpPr txBox="1"/>
          <p:nvPr/>
        </p:nvSpPr>
        <p:spPr>
          <a:xfrm>
            <a:off x="338667" y="1323202"/>
            <a:ext cx="5757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Філія ТОВ «НІП «</a:t>
            </a:r>
            <a:r>
              <a:rPr lang="uk-U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Олдем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- електромеханічний завод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виробництво інструментів і обладнання для вимірювання,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дослідження та навігації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Адреса: 11500, Житомирська обл.,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пров.Шевченка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2/7,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: (04142) 960-54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Веб-сайт: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http://elektromehanchnij-zavod-oldem.prom.ua/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67B0B-6E7C-45E5-A7D4-5A9CAF85E6EF}"/>
              </a:ext>
            </a:extLst>
          </p:cNvPr>
          <p:cNvSpPr txBox="1"/>
          <p:nvPr/>
        </p:nvSpPr>
        <p:spPr>
          <a:xfrm>
            <a:off x="6688667" y="4642724"/>
            <a:ext cx="4563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ПОГ «Коростенське УВП «УТОС»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-виробництво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електророзподільчої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та контрольної апаратури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Адреса: 11500, Житомирська обл.,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м.Коростень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вул. І.Котляревського,1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тел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/факс: (04142) 410-83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FB7192-6489-482F-9281-D9DBF9AEE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186" y="3974707"/>
            <a:ext cx="2360614" cy="27410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556D19-E480-40F7-902C-6193845B4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296" y="1323202"/>
            <a:ext cx="2577305" cy="31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944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5A7051-0819-4711-8B24-886C8EF2D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0" y="753697"/>
            <a:ext cx="8610600" cy="1293028"/>
          </a:xfrm>
        </p:spPr>
        <p:txBody>
          <a:bodyPr/>
          <a:lstStyle/>
          <a:p>
            <a:r>
              <a:rPr lang="uk-UA" dirty="0"/>
              <a:t>Митний пост «Коростень»</a:t>
            </a:r>
            <a:br>
              <a:rPr lang="uk-UA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DED348-519C-49E0-80BC-8FD8B7F94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2216058"/>
            <a:ext cx="11328400" cy="4828208"/>
          </a:xfrm>
        </p:spPr>
        <p:txBody>
          <a:bodyPr>
            <a:normAutofit/>
          </a:bodyPr>
          <a:lstStyle/>
          <a:p>
            <a:pPr algn="just"/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Відділ оформлення №1 (м. Коростень,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вул.Горького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, 23а), в межах території пункту контролю «Коростень» залізничного пункту пропуску «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Виступовичі-Словечне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Відділ митного оформлення №2 (м. Коростень, вул. Толстого,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3), де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функціонує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склад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тимчасового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зберігання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відкриттого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типу ТОВ «Українська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паливна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група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just"/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оною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діяльності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митного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посту є м. Коростень, Коростенський та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Лугинський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райони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Житомирської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області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також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пункт контролю на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станції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«Коростень»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міжнародного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залізничного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пункту пропуску «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Виступовичі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BF2C86-33EB-455C-8774-B84233415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31" y="1417145"/>
            <a:ext cx="10821338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69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75A36-D20E-4EE1-BE64-5B33850CD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797" y="35646"/>
            <a:ext cx="8610600" cy="1293028"/>
          </a:xfrm>
        </p:spPr>
        <p:txBody>
          <a:bodyPr/>
          <a:lstStyle/>
          <a:p>
            <a:r>
              <a:rPr lang="uk-UA" dirty="0"/>
              <a:t>партнерство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D99EC-D419-4206-955A-3EB85A1D9A30}"/>
              </a:ext>
            </a:extLst>
          </p:cNvPr>
          <p:cNvSpPr txBox="1"/>
          <p:nvPr/>
        </p:nvSpPr>
        <p:spPr>
          <a:xfrm>
            <a:off x="81750" y="3392110"/>
            <a:ext cx="22159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Мозир - Білорусь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BC8ED1-16FA-4A33-A47F-DD0B71A34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52" y="1553206"/>
            <a:ext cx="1346908" cy="161628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932DCD5-3D26-4113-A1A1-2DADD18E7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4581969"/>
            <a:ext cx="1346908" cy="16013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377009-160F-4321-9B41-5A5B37318165}"/>
              </a:ext>
            </a:extLst>
          </p:cNvPr>
          <p:cNvSpPr txBox="1"/>
          <p:nvPr/>
        </p:nvSpPr>
        <p:spPr>
          <a:xfrm>
            <a:off x="81750" y="6248574"/>
            <a:ext cx="2242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Краснік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- Польща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B1B396-C3AD-464C-84F4-8BB62F59B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765" y="1551415"/>
            <a:ext cx="1186181" cy="17644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51B73D-3375-4D37-8DB0-8BF59F5F323E}"/>
              </a:ext>
            </a:extLst>
          </p:cNvPr>
          <p:cNvSpPr txBox="1"/>
          <p:nvPr/>
        </p:nvSpPr>
        <p:spPr>
          <a:xfrm>
            <a:off x="2120834" y="1130537"/>
            <a:ext cx="2833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Аненій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-Ной - Молдова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E6E4176-E3B9-449D-AB4C-573E91D696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5754" y="4432890"/>
            <a:ext cx="2318246" cy="176444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ACB31E8-220F-46B0-8160-821200745F6F}"/>
              </a:ext>
            </a:extLst>
          </p:cNvPr>
          <p:cNvSpPr txBox="1"/>
          <p:nvPr/>
        </p:nvSpPr>
        <p:spPr>
          <a:xfrm>
            <a:off x="8737336" y="6248574"/>
            <a:ext cx="3454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Карлайл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– Велика Британія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FAE5FF0-3D02-4400-8EDC-AE66060031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5741" y="1382482"/>
            <a:ext cx="2162976" cy="21629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1A9A22E-D891-4AF2-BAC7-E4E6F37A2E73}"/>
              </a:ext>
            </a:extLst>
          </p:cNvPr>
          <p:cNvSpPr txBox="1"/>
          <p:nvPr/>
        </p:nvSpPr>
        <p:spPr>
          <a:xfrm>
            <a:off x="5087374" y="3538662"/>
            <a:ext cx="3358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Шарв′є-Шаваньє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- Франція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92233E-F3CF-4EAB-A67C-1A6BC75DE5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0272" y="4619757"/>
            <a:ext cx="1306035" cy="16022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93C9ADF-70A8-428D-8811-86B498F721C9}"/>
              </a:ext>
            </a:extLst>
          </p:cNvPr>
          <p:cNvSpPr txBox="1"/>
          <p:nvPr/>
        </p:nvSpPr>
        <p:spPr>
          <a:xfrm>
            <a:off x="6554648" y="4143433"/>
            <a:ext cx="247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Кармьой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- Норвегія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D19EB76-A1F1-4803-A998-0EC329BE7F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3099" y="4568898"/>
            <a:ext cx="1414464" cy="167967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ED9973CA-6548-4926-B114-F445C6E9E1CB}"/>
              </a:ext>
            </a:extLst>
          </p:cNvPr>
          <p:cNvSpPr txBox="1"/>
          <p:nvPr/>
        </p:nvSpPr>
        <p:spPr>
          <a:xfrm>
            <a:off x="4438653" y="6332135"/>
            <a:ext cx="2183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Поліце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- Польща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43FBF86-70DC-4850-BCDD-86C825CACC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6307" y="1855109"/>
            <a:ext cx="2627390" cy="169034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3F7DC2D-6FF1-4E9B-9CF3-48362B61A889}"/>
              </a:ext>
            </a:extLst>
          </p:cNvPr>
          <p:cNvSpPr txBox="1"/>
          <p:nvPr/>
        </p:nvSpPr>
        <p:spPr>
          <a:xfrm>
            <a:off x="8737336" y="1304128"/>
            <a:ext cx="2249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Хуанчжоу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- Китай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C165D89-D27E-44EE-ABD5-FD55C1C0F4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3482" y="4581044"/>
            <a:ext cx="1346908" cy="161628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5C688565-CC70-41FA-82E1-153A61DA4897}"/>
              </a:ext>
            </a:extLst>
          </p:cNvPr>
          <p:cNvSpPr txBox="1"/>
          <p:nvPr/>
        </p:nvSpPr>
        <p:spPr>
          <a:xfrm>
            <a:off x="1956797" y="4109953"/>
            <a:ext cx="2615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Голеньйов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- Польща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30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46824-585E-43E1-9F10-4E85B3199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267084"/>
            <a:ext cx="8610600" cy="1293028"/>
          </a:xfrm>
        </p:spPr>
        <p:txBody>
          <a:bodyPr/>
          <a:lstStyle/>
          <a:p>
            <a:r>
              <a:rPr lang="uk-UA" dirty="0"/>
              <a:t>Міжнародне співробітництво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E4A97B-32AF-4B30-AC0B-06A7853D4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5" y="3429000"/>
            <a:ext cx="5537200" cy="23400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E1279E-2180-4489-A66C-F8BC14625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1001"/>
            <a:ext cx="4809067" cy="13538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02CED6-A48E-4861-B2AF-83F82D6E7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871" y="1651000"/>
            <a:ext cx="3124200" cy="13538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A3BEC9-2CE5-40E1-A3FF-F5F7C101F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1" y="3429000"/>
            <a:ext cx="2451100" cy="23400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57D2451-A83E-4C0D-821A-48D8100831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686" t="7530" r="28114" b="4553"/>
          <a:stretch/>
        </p:blipFill>
        <p:spPr>
          <a:xfrm>
            <a:off x="6096000" y="3429000"/>
            <a:ext cx="2573243" cy="234006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13D86E-C85C-488D-89BC-7EA65E7CB2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8875" y="1651000"/>
            <a:ext cx="31242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41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39532-1BF8-4571-93E5-28889F5E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867" y="391839"/>
            <a:ext cx="8610600" cy="1293028"/>
          </a:xfrm>
        </p:spPr>
        <p:txBody>
          <a:bodyPr/>
          <a:lstStyle/>
          <a:p>
            <a:r>
              <a:rPr lang="uk-UA" dirty="0"/>
              <a:t>Рейтинг Коростенської МТГ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3ABD03-7DE3-42FD-96B2-F040ED0AF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710"/>
          <a:stretch/>
        </p:blipFill>
        <p:spPr>
          <a:xfrm>
            <a:off x="245533" y="1476728"/>
            <a:ext cx="3812308" cy="45839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D61CB6-4B40-4022-8417-E2FB832C00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77" t="4551" r="4381"/>
          <a:stretch/>
        </p:blipFill>
        <p:spPr>
          <a:xfrm>
            <a:off x="4400232" y="1476728"/>
            <a:ext cx="7165042" cy="458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82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294CEF-D80E-4107-A6E6-CCCFE52DC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4133" y="307173"/>
            <a:ext cx="8610600" cy="1293028"/>
          </a:xfrm>
        </p:spPr>
        <p:txBody>
          <a:bodyPr/>
          <a:lstStyle/>
          <a:p>
            <a:r>
              <a:rPr lang="uk-UA" dirty="0"/>
              <a:t>Інвестиційні пропозиції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E4953-DEC0-4255-874F-06AFE06B0EE9}"/>
              </a:ext>
            </a:extLst>
          </p:cNvPr>
          <p:cNvSpPr txBox="1"/>
          <p:nvPr/>
        </p:nvSpPr>
        <p:spPr>
          <a:xfrm>
            <a:off x="6976533" y="2549089"/>
            <a:ext cx="486383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>
                <a:latin typeface="Arial" panose="020B0604020202020204" pitchFamily="34" charset="0"/>
                <a:cs typeface="Arial" panose="020B0604020202020204" pitchFamily="34" charset="0"/>
              </a:rPr>
              <a:t>Промислова </a:t>
            </a:r>
          </a:p>
          <a:p>
            <a:r>
              <a:rPr lang="uk-UA" sz="6000" dirty="0">
                <a:latin typeface="Arial" panose="020B0604020202020204" pitchFamily="34" charset="0"/>
                <a:cs typeface="Arial" panose="020B0604020202020204" pitchFamily="34" charset="0"/>
              </a:rPr>
              <a:t>нерухомість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BBB468-179D-4885-B861-6771FE7E5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786467"/>
            <a:ext cx="6062133" cy="45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7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F5314AC-F94A-4692-870C-3B2C3EE63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911599"/>
            <a:ext cx="10820400" cy="294640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Коростень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 -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місто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обласного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значення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розташоване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річці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Уж,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притоці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Прип’яті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buFontTx/>
              <a:buChar char="-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 87 км на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північ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обласного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центру м. Житомира,</a:t>
            </a:r>
          </a:p>
          <a:p>
            <a:pPr algn="ctr">
              <a:buFontTx/>
              <a:buChar char="-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150 км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столиці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м.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Києва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>
              <a:buFontTx/>
              <a:buChar char="-"/>
            </a:pP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за 60 км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кордону з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республікою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Білорусь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>
              <a:buFontTx/>
              <a:buChar char="-"/>
            </a:pPr>
            <a:r>
              <a:rPr lang="uk-UA" sz="3200" dirty="0">
                <a:latin typeface="Arial" panose="020B0604020202020204" pitchFamily="34" charset="0"/>
                <a:cs typeface="Arial" panose="020B0604020202020204" pitchFamily="34" charset="0"/>
              </a:rPr>
              <a:t>по автошляху міжнародного значення М07.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E8227E-5669-4FA2-A2F3-AF8832CB8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49" y="626926"/>
            <a:ext cx="5629443" cy="30984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1853BA-9409-4006-9633-5817FF1A2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26925"/>
            <a:ext cx="5863651" cy="309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68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079E4-0F18-49B7-92FD-A9CC0660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133" y="273306"/>
            <a:ext cx="8610600" cy="1293028"/>
          </a:xfrm>
        </p:spPr>
        <p:txBody>
          <a:bodyPr/>
          <a:lstStyle/>
          <a:p>
            <a:r>
              <a:rPr lang="uk-UA" dirty="0"/>
              <a:t>П</a:t>
            </a:r>
            <a:r>
              <a:rPr lang="uk-UA" sz="2800" dirty="0"/>
              <a:t>р</a:t>
            </a:r>
            <a:r>
              <a:rPr lang="uk-UA" dirty="0"/>
              <a:t>АТ «Янтар»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E2EB1C-73AC-4B5A-86B3-78CD37DFA50C}"/>
              </a:ext>
            </a:extLst>
          </p:cNvPr>
          <p:cNvSpPr txBox="1"/>
          <p:nvPr/>
        </p:nvSpPr>
        <p:spPr>
          <a:xfrm>
            <a:off x="355600" y="1566333"/>
            <a:ext cx="665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Brownfield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, площею 0,34 га.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Майданчик з твердим покриттям, наявний кран козловий.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Є під′їзна дорога.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Наявне підключення до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електро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- та газової мереж,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водопостачання та водовідведення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7EECCD-2EF4-4943-971A-03ADE7796624}"/>
              </a:ext>
            </a:extLst>
          </p:cNvPr>
          <p:cNvSpPr txBox="1"/>
          <p:nvPr/>
        </p:nvSpPr>
        <p:spPr>
          <a:xfrm>
            <a:off x="355600" y="4180343"/>
            <a:ext cx="105731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Виробничі площі - 3800 м².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Виробничі приміщення ЗАТ «Янтар» (6 виробничих площ). Висота 3-4 м.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Комунікації в наявності, є під′їзні залізничні колії.</a:t>
            </a:r>
          </a:p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 деяких приміщеннях наявне виробниче обладнання в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задовільному робочому стані (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каніфольно-терпентичний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цех).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Склади, побутовий корпус (незакінчене будівництво) – території,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що охороняються.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D14B90-7648-40DA-BD30-9B06702D9813}"/>
              </a:ext>
            </a:extLst>
          </p:cNvPr>
          <p:cNvSpPr txBox="1"/>
          <p:nvPr/>
        </p:nvSpPr>
        <p:spPr>
          <a:xfrm>
            <a:off x="7770179" y="1803400"/>
            <a:ext cx="35260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Контакти: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Сергієнко Ігор Анатолійович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(067) 412-06-45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http://www.yantar-lk.com.ua/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</a:b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index.php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/ua/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98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14018-5373-4A6E-9317-D05CC3CC9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34" y="256373"/>
            <a:ext cx="8610600" cy="1293028"/>
          </a:xfrm>
        </p:spPr>
        <p:txBody>
          <a:bodyPr/>
          <a:lstStyle/>
          <a:p>
            <a:r>
              <a:rPr lang="uk-UA" dirty="0"/>
              <a:t>УВП УТОС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76A3C-7A31-4121-A494-BB4215269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467" y="1854201"/>
            <a:ext cx="8322733" cy="4614332"/>
          </a:xfrm>
        </p:spPr>
        <p:txBody>
          <a:bodyPr>
            <a:normAutofit lnSpcReduction="10000"/>
          </a:bodyPr>
          <a:lstStyle/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Виробничі площі – 2500 м².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Виробничі приміщення 3-поверхової будівлі. Висота приміщень – 3.7 м.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Комунікації в наявності, є вантажний ліфт (1000 кг).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І поверх будівлі має  12 виробничих кімнат ( в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туалетна кімната) загальною площею 594 м² та коридор 232.6 м².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ІІ поверх – 7 виробничих кімнат ( в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туалетна кімната) загальною площею 275.6 м² та виробничий цех 551 м².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ІІІ поверх – 11 виробничих кімнат ( в 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туалетна кімната) загальною площею 404,7 м², коридор виробничий 43.04 м² та цех виробничий 378.9 м².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7247A6-144E-49F2-AE5F-AC823CA0A406}"/>
              </a:ext>
            </a:extLst>
          </p:cNvPr>
          <p:cNvSpPr txBox="1"/>
          <p:nvPr/>
        </p:nvSpPr>
        <p:spPr>
          <a:xfrm>
            <a:off x="9008534" y="4161367"/>
            <a:ext cx="26202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Контакти: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Бовсунівський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Юрій </a:t>
            </a:r>
            <a:b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Миколайович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(067) 411-14-85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Utos-kor@ukr.net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309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89744-498E-436E-9C46-90C7D71C7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33" y="341040"/>
            <a:ext cx="8610600" cy="1293028"/>
          </a:xfrm>
        </p:spPr>
        <p:txBody>
          <a:bodyPr/>
          <a:lstStyle/>
          <a:p>
            <a:r>
              <a:rPr lang="uk-UA" dirty="0"/>
              <a:t>ПАТ «ХІММАШ»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58B6A5-EAEE-482E-BD5B-A90833A27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34" y="1974426"/>
            <a:ext cx="7696199" cy="4392507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Виробничі площі – 34500 м².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Частина невикористаних приміщень підприємства, яке виробляє апарати повітряного охолодження для різних середовищ в технологічних процесах нафтопереробної, газової та інших галузях промисловості.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Висота 6-10 м.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На території є «пожежне озеро».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Комунікації наявні. По території підприємства проходить залізнична колія.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745540-805A-400B-B0B0-BEED7CDA476C}"/>
              </a:ext>
            </a:extLst>
          </p:cNvPr>
          <p:cNvSpPr txBox="1"/>
          <p:nvPr/>
        </p:nvSpPr>
        <p:spPr>
          <a:xfrm>
            <a:off x="7907866" y="4192691"/>
            <a:ext cx="365702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Контакти: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Бабаджанова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Олена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Миколаївна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(097) 690-92-50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http://www.khimmash.com.ua/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07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5CDE0F-7E74-424F-839B-B73FE55D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600" y="222507"/>
            <a:ext cx="8610600" cy="1293028"/>
          </a:xfrm>
        </p:spPr>
        <p:txBody>
          <a:bodyPr/>
          <a:lstStyle/>
          <a:p>
            <a:r>
              <a:rPr lang="uk-UA" dirty="0"/>
              <a:t>МПП «МЕТА»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1D9097-AFAD-408C-B007-3F1FA1D9A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89761"/>
            <a:ext cx="10820400" cy="2606040"/>
          </a:xfrm>
        </p:spPr>
        <p:txBody>
          <a:bodyPr>
            <a:normAutofit/>
          </a:bodyPr>
          <a:lstStyle/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Виробничі площі - 2000 м².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Виробничі приміщення (складські приміщення, виробничі цехи).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3-поверхова будівля  на земельній ділянці 2.0 га.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Висота приміщень – 3-4 м. 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Наявні рампа. Всі комунікації проходять по території промислової зони, тому є можливість проведення водопостачання та каналізації.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5DA0D-FCFE-4141-BD22-8D45954490E6}"/>
              </a:ext>
            </a:extLst>
          </p:cNvPr>
          <p:cNvSpPr txBox="1"/>
          <p:nvPr/>
        </p:nvSpPr>
        <p:spPr>
          <a:xfrm>
            <a:off x="685800" y="4870027"/>
            <a:ext cx="42878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Контакти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Бовсунівський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Юрій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Миколайович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(067) 411-14-85</a:t>
            </a:r>
          </a:p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Бахур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Леся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Васил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вна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(04142) 450-70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84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618C6-68C2-4E8D-9B57-75C73EAEF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341040"/>
            <a:ext cx="8610600" cy="1293028"/>
          </a:xfrm>
        </p:spPr>
        <p:txBody>
          <a:bodyPr/>
          <a:lstStyle/>
          <a:p>
            <a:r>
              <a:rPr lang="uk-UA" dirty="0"/>
              <a:t>ТОВ «ІНГА ПЛЮС»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F33703-9A7D-4C1D-9B47-A0F6BEF99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734" y="1871135"/>
            <a:ext cx="7780867" cy="4459559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Brownfield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площею 1.8 га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Майданчик з твердим покриттям, на території знаходиться електромеханічний цех, офіс. Є під′їзна дорога.</a:t>
            </a:r>
          </a:p>
          <a:p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Виробничі площі – 950 м².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Виробничі приміщення, в тому числі арочний склад 450 м², офісне приміщення 100 м². Висота 7 м.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Наявне підключення до електромережі, водопостачання та водовідведення.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Опалення – газ, тверде паливо.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5853D-36EB-49FC-A03A-81AA458742BD}"/>
              </a:ext>
            </a:extLst>
          </p:cNvPr>
          <p:cNvSpPr txBox="1"/>
          <p:nvPr/>
        </p:nvSpPr>
        <p:spPr>
          <a:xfrm>
            <a:off x="8229601" y="4572001"/>
            <a:ext cx="38155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Контакти: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Ярко Олександр Миколайович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(050) 208-47-03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tovinga5613@ukr.net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www.inga.com.ua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531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7DC35-B77C-4225-9343-F4856CC00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00" y="256373"/>
            <a:ext cx="8610600" cy="1293028"/>
          </a:xfrm>
        </p:spPr>
        <p:txBody>
          <a:bodyPr/>
          <a:lstStyle/>
          <a:p>
            <a:r>
              <a:rPr lang="uk-UA" dirty="0"/>
              <a:t>ТОВ «ДКТ БУД»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41377F-C0B6-4BCC-8BED-222CFF21B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" y="1754294"/>
            <a:ext cx="10820400" cy="1907540"/>
          </a:xfrm>
        </p:spPr>
        <p:txBody>
          <a:bodyPr>
            <a:normAutofit fontScale="92500" lnSpcReduction="10000"/>
          </a:bodyPr>
          <a:lstStyle/>
          <a:p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Виробничо-складські приміщення (три сумісні капітальні споруди), площею 2500 м².</a:t>
            </a:r>
          </a:p>
          <a:p>
            <a:pPr marL="0" indent="0">
              <a:buNone/>
            </a:pP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Власна трансформаторна підстанція 2 </a:t>
            </a:r>
            <a:r>
              <a:rPr lang="uk-UA" sz="2800" dirty="0" err="1">
                <a:latin typeface="Arial" panose="020B0604020202020204" pitchFamily="34" charset="0"/>
                <a:cs typeface="Arial" panose="020B0604020202020204" pitchFamily="34" charset="0"/>
              </a:rPr>
              <a:t>мВт</a:t>
            </a: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. В приміщенні проведені всі інженерні комунікації: газ, вода, каналізація. Наявна площадка з твердим покриттям 1500 м² під стоянку машин.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E3A2B-EFB2-4C5C-A0A1-5709F636A927}"/>
              </a:ext>
            </a:extLst>
          </p:cNvPr>
          <p:cNvSpPr txBox="1"/>
          <p:nvPr/>
        </p:nvSpPr>
        <p:spPr>
          <a:xfrm>
            <a:off x="469900" y="4036061"/>
            <a:ext cx="38970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Контакти:</a:t>
            </a:r>
          </a:p>
          <a:p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Скрипченко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Павло Васильович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(04142) 30-800</a:t>
            </a:r>
          </a:p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(097) 393-29-94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69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545A0-1291-4530-BD26-8853AF9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24107"/>
            <a:ext cx="8610600" cy="1293028"/>
          </a:xfrm>
        </p:spPr>
        <p:txBody>
          <a:bodyPr/>
          <a:lstStyle/>
          <a:p>
            <a:r>
              <a:rPr lang="uk-UA" dirty="0"/>
              <a:t>Інвестиційні пропозиції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94DE86-95CA-48DF-938F-C15B07C5F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865" y="5959853"/>
            <a:ext cx="8322973" cy="574040"/>
          </a:xfrm>
        </p:spPr>
        <p:txBody>
          <a:bodyPr>
            <a:noAutofit/>
          </a:bodyPr>
          <a:lstStyle/>
          <a:p>
            <a:r>
              <a:rPr lang="uk-UA" sz="2800" dirty="0"/>
              <a:t>Проєкт будівництво логістичного комплексу</a:t>
            </a: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A5DB1B-532C-4ABD-B2BD-B3D10649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111" y="1728994"/>
            <a:ext cx="8694483" cy="414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955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AB1F5-AD81-400C-BE0D-E9CE08FC4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2363" y="164208"/>
            <a:ext cx="8610600" cy="1293028"/>
          </a:xfrm>
        </p:spPr>
        <p:txBody>
          <a:bodyPr/>
          <a:lstStyle/>
          <a:p>
            <a:r>
              <a:rPr lang="uk-UA" dirty="0"/>
              <a:t>Логістичний комплекс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6CCB24-7E26-4853-B119-42D064EBD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" b="90543" l="620" r="97026">
                        <a14:foregroundMark x1="6815" y1="17829" x2="35936" y2="39380"/>
                        <a14:foregroundMark x1="22057" y1="29457" x2="36183" y2="18915"/>
                        <a14:foregroundMark x1="56753" y1="25891" x2="87980" y2="46047"/>
                        <a14:foregroundMark x1="4585" y1="87287" x2="68030" y2="64031"/>
                        <a14:foregroundMark x1="35936" y1="75969" x2="26022" y2="45271"/>
                        <a14:foregroundMark x1="30855" y1="60775" x2="3222" y2="60775"/>
                        <a14:foregroundMark x1="31970" y1="62326" x2="35936" y2="87287"/>
                        <a14:foregroundMark x1="65428" y1="70698" x2="97026" y2="90543"/>
                        <a14:foregroundMark x1="12144" y1="40775" x2="12144" y2="53798"/>
                        <a14:foregroundMark x1="41512" y1="51628" x2="51053" y2="42791"/>
                        <a14:foregroundMark x1="51425" y1="42481" x2="55390" y2="42481"/>
                        <a14:foregroundMark x1="51673" y1="77829" x2="54523" y2="79535"/>
                        <a14:foregroundMark x1="54523" y1="79535" x2="63817" y2="792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384" y="1871134"/>
            <a:ext cx="6006330" cy="48005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34B1B48-1027-40C5-8C30-F6D62EED2000}"/>
              </a:ext>
            </a:extLst>
          </p:cNvPr>
          <p:cNvSpPr/>
          <p:nvPr/>
        </p:nvSpPr>
        <p:spPr>
          <a:xfrm>
            <a:off x="694267" y="1457236"/>
            <a:ext cx="44403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Ініціатор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ТОВ «ЄВРО»</a:t>
            </a:r>
          </a:p>
          <a:p>
            <a:pPr algn="ctr"/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иректор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Сергій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Паламарчук</a:t>
            </a:r>
          </a:p>
          <a:p>
            <a:pPr algn="ctr"/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B87B965-211E-4B30-9EA7-635EC56E9206}"/>
              </a:ext>
            </a:extLst>
          </p:cNvPr>
          <p:cNvSpPr/>
          <p:nvPr/>
        </p:nvSpPr>
        <p:spPr>
          <a:xfrm>
            <a:off x="6115888" y="1503403"/>
            <a:ext cx="568690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sz="2400" dirty="0">
                <a:latin typeface="Candara" pitchFamily="34" charset="0"/>
              </a:rPr>
              <a:t>Проєкт передбачає будівництво і експлуатацію сучасного логістичного комплексу на земельній ділянці площею 4,5 га</a:t>
            </a:r>
          </a:p>
          <a:p>
            <a:r>
              <a:rPr lang="uk-UA" sz="2400" dirty="0">
                <a:latin typeface="Candara" pitchFamily="34" charset="0"/>
              </a:rPr>
              <a:t>(приватна власність ТОВ «ЄВРО»).</a:t>
            </a:r>
          </a:p>
          <a:p>
            <a:r>
              <a:rPr lang="uk-UA" sz="2400" dirty="0">
                <a:latin typeface="Candara" pitchFamily="34" charset="0"/>
              </a:rPr>
              <a:t>Складські приміщення класу «С» з можливістю підвищення категорії до класу «А, В+»</a:t>
            </a:r>
          </a:p>
          <a:p>
            <a:pPr algn="ctr"/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1B34B48-5016-41DE-8A70-136BF19B4844}"/>
              </a:ext>
            </a:extLst>
          </p:cNvPr>
          <p:cNvSpPr/>
          <p:nvPr/>
        </p:nvSpPr>
        <p:spPr>
          <a:xfrm>
            <a:off x="6535367" y="4964730"/>
            <a:ext cx="54072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i="1" dirty="0" err="1">
                <a:latin typeface="Candara" pitchFamily="34" charset="0"/>
              </a:rPr>
              <a:t>Деталі</a:t>
            </a:r>
            <a:r>
              <a:rPr lang="ru-RU" sz="2400" b="1" i="1" dirty="0">
                <a:latin typeface="Candara" pitchFamily="34" charset="0"/>
              </a:rPr>
              <a:t>: </a:t>
            </a:r>
            <a:r>
              <a:rPr lang="ru-RU" sz="2400" b="1" i="1" dirty="0" err="1">
                <a:latin typeface="Candara" pitchFamily="34" charset="0"/>
              </a:rPr>
              <a:t>Ірина</a:t>
            </a:r>
            <a:r>
              <a:rPr lang="ru-RU" sz="2400" b="1" i="1" dirty="0">
                <a:latin typeface="Candara" pitchFamily="34" charset="0"/>
              </a:rPr>
              <a:t> 096 2841840, 067 5017941</a:t>
            </a:r>
          </a:p>
          <a:p>
            <a:r>
              <a:rPr lang="ru-RU" sz="2400" b="1" i="1" dirty="0">
                <a:latin typeface="Candara" pitchFamily="34" charset="0"/>
              </a:rPr>
              <a:t>e-</a:t>
            </a:r>
            <a:r>
              <a:rPr lang="ru-RU" sz="2400" b="1" i="1" dirty="0" err="1">
                <a:latin typeface="Candara" pitchFamily="34" charset="0"/>
              </a:rPr>
              <a:t>mail</a:t>
            </a:r>
            <a:r>
              <a:rPr lang="ru-RU" sz="2400" b="1" i="1" dirty="0">
                <a:latin typeface="Candara" pitchFamily="34" charset="0"/>
              </a:rPr>
              <a:t>: ukr.kor@ukr.net, servisbud@i.ua</a:t>
            </a:r>
            <a:endParaRPr lang="uk-UA" sz="2400" b="1" i="1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61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FE9BD-CCC7-42B3-8EB8-BBA489AE5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374906"/>
            <a:ext cx="8610600" cy="1293028"/>
          </a:xfrm>
        </p:spPr>
        <p:txBody>
          <a:bodyPr/>
          <a:lstStyle/>
          <a:p>
            <a:r>
              <a:rPr lang="uk-UA" dirty="0"/>
              <a:t>Інвестиційні пропозиції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993601-74F9-470F-B86B-B42869D6E5B1}"/>
              </a:ext>
            </a:extLst>
          </p:cNvPr>
          <p:cNvSpPr txBox="1"/>
          <p:nvPr/>
        </p:nvSpPr>
        <p:spPr>
          <a:xfrm>
            <a:off x="7078134" y="2785533"/>
            <a:ext cx="4047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Комунальна </a:t>
            </a:r>
          </a:p>
          <a:p>
            <a:r>
              <a:rPr lang="uk-UA" sz="4800" dirty="0">
                <a:latin typeface="Arial" panose="020B0604020202020204" pitchFamily="34" charset="0"/>
                <a:cs typeface="Arial" panose="020B0604020202020204" pitchFamily="34" charset="0"/>
              </a:rPr>
              <a:t>власність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CE38B1-F03D-4B2A-AED5-5E705AC5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65364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7AE3C-6C83-4265-9AE4-416D78557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8433" y="457653"/>
            <a:ext cx="8610600" cy="1293028"/>
          </a:xfrm>
        </p:spPr>
        <p:txBody>
          <a:bodyPr/>
          <a:lstStyle/>
          <a:p>
            <a:r>
              <a:rPr lang="uk-UA" dirty="0"/>
              <a:t>Вул. Б. Хмельницького, 6в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E2BC57-D4D9-4A37-9CE7-5C2DE8267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67" y="1872566"/>
            <a:ext cx="3784600" cy="38812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Загальна площа 2,4 га, ділянка знаходиться в межах населеного пункту, для будівництва та обслуговування будівлі торгівлі, оренда.</a:t>
            </a:r>
          </a:p>
          <a:p>
            <a:pPr marL="0" indent="0">
              <a:buNone/>
            </a:pP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Контактна особа: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Любочко Світлана Миколаївна (каб.№7),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нач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 Управління комунальної власності та земельних відносин виконавчого комітету Коростенської міської ради,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(04142)430-31</a:t>
            </a:r>
          </a:p>
          <a:p>
            <a:pPr marL="0" indent="0">
              <a:buNone/>
            </a:pP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2588CC-9798-47EB-AD68-3139287AD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707" y="1872566"/>
            <a:ext cx="7354326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54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19E98-410B-4451-BC2D-AA324BACD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911" y="191354"/>
            <a:ext cx="8610600" cy="1293028"/>
          </a:xfrm>
        </p:spPr>
        <p:txBody>
          <a:bodyPr/>
          <a:lstStyle/>
          <a:p>
            <a:r>
              <a:rPr lang="uk-UA" dirty="0"/>
              <a:t>Головні показники</a:t>
            </a:r>
            <a:br>
              <a:rPr lang="uk-UA" dirty="0"/>
            </a:br>
            <a:r>
              <a:rPr lang="uk-UA" dirty="0"/>
              <a:t>Коростенської </a:t>
            </a:r>
            <a:r>
              <a:rPr lang="uk-UA" dirty="0" err="1"/>
              <a:t>мтг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561BFA-1765-4468-B4C2-29E299EAE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4133" y="1388533"/>
            <a:ext cx="6383867" cy="269353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uk-UA" sz="2900" dirty="0">
                <a:latin typeface="Arial" panose="020B0604020202020204" pitchFamily="34" charset="0"/>
                <a:cs typeface="Arial" panose="020B0604020202020204" pitchFamily="34" charset="0"/>
              </a:rPr>
              <a:t>Кількість об′єднаних рад: 19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uk-UA" sz="2900" dirty="0">
                <a:latin typeface="Arial" panose="020B0604020202020204" pitchFamily="34" charset="0"/>
                <a:cs typeface="Arial" panose="020B0604020202020204" pitchFamily="34" charset="0"/>
              </a:rPr>
              <a:t>Площа територіальної громади: 816,6 км²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uk-UA" sz="2900" dirty="0">
                <a:latin typeface="Arial" panose="020B0604020202020204" pitchFamily="34" charset="0"/>
                <a:cs typeface="Arial" panose="020B0604020202020204" pitchFamily="34" charset="0"/>
              </a:rPr>
              <a:t>Чисельність населення громади: 73365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uk-UA" sz="2900" dirty="0">
                <a:latin typeface="Arial" panose="020B0604020202020204" pitchFamily="34" charset="0"/>
                <a:cs typeface="Arial" panose="020B0604020202020204" pitchFamily="34" charset="0"/>
              </a:rPr>
              <a:t>Міське населення: 62833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uk-UA" sz="2900" dirty="0">
                <a:latin typeface="Arial" panose="020B0604020202020204" pitchFamily="34" charset="0"/>
                <a:cs typeface="Arial" panose="020B0604020202020204" pitchFamily="34" charset="0"/>
              </a:rPr>
              <a:t>Сільське населення: 10532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uk-UA" sz="2900" dirty="0">
                <a:latin typeface="Arial" panose="020B0604020202020204" pitchFamily="34" charset="0"/>
                <a:cs typeface="Arial" panose="020B0604020202020204" pitchFamily="34" charset="0"/>
              </a:rPr>
              <a:t>Обсяг доходів Коростенської МТГ (за 2021рік) : 424 500 грн (15 112 $)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B35ADC-482E-4B6F-B211-EB90C9370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523402"/>
            <a:ext cx="5133622" cy="38502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FCEB4A-5181-425C-B440-6AED172B1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889" y="4082065"/>
            <a:ext cx="5306885" cy="27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871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F9BD1-AC99-4C2D-AB00-8CB71C91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0" y="484973"/>
            <a:ext cx="8610600" cy="1293028"/>
          </a:xfrm>
        </p:spPr>
        <p:txBody>
          <a:bodyPr/>
          <a:lstStyle/>
          <a:p>
            <a:r>
              <a:rPr lang="uk-UA" dirty="0"/>
              <a:t>Вул. Грушевського, 102г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97E9D4-2B6F-45F1-8CEA-6CA9BA33C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917102"/>
            <a:ext cx="4203700" cy="4024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Загальна площа 0,9801 га, ділянка знаходиться в межах населеного пункту, для будівництва та обслуговування будівлі торгівлі, оренда.</a:t>
            </a:r>
          </a:p>
          <a:p>
            <a:pPr marL="0" indent="0">
              <a:buNone/>
            </a:pP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Контактна особа: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Любочко Світлана Миколаївна (каб.№7),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нач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 Управління комунальної власності та земельних відносин виконавчого комітету Коростенської міської ради,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(04142)430-31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731FB5-2A2C-4A1C-B5F3-EF439AE87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021" y="2141313"/>
            <a:ext cx="7039957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84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B2953-F3EE-4BFF-9D5D-49FE798A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600" y="580130"/>
            <a:ext cx="8932333" cy="1293028"/>
          </a:xfrm>
        </p:spPr>
        <p:txBody>
          <a:bodyPr/>
          <a:lstStyle/>
          <a:p>
            <a:r>
              <a:rPr lang="uk-UA" dirty="0"/>
              <a:t>Вул. Дружби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EE4E0C-0332-42E5-B62D-A99C572E4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99" y="1798748"/>
            <a:ext cx="3898901" cy="4479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Загальна площа 0,9801 га, ділянка знаходиться в межах населеного пункту, для будівництва та обслуговування будівлі торгівлі, оренда.</a:t>
            </a:r>
          </a:p>
          <a:p>
            <a:pPr marL="0" indent="0">
              <a:buNone/>
            </a:pP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Контактна особа: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Любочко Світлана Миколаївна (каб.№7),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нач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. Управління комунальної власності та земельних відносин виконавчого комітету Коростенської міської ради,</a:t>
            </a:r>
          </a:p>
          <a:p>
            <a:pPr marL="0" indent="0">
              <a:buNone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(04142)430-31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EB784A-4C43-4319-8890-DB3A2B90F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561" y="2106339"/>
            <a:ext cx="6983640" cy="33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78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84F4EF-36ED-44AC-9210-8217BC593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3" y="434793"/>
            <a:ext cx="8949267" cy="1293028"/>
          </a:xfrm>
        </p:spPr>
        <p:txBody>
          <a:bodyPr/>
          <a:lstStyle/>
          <a:p>
            <a:r>
              <a:rPr lang="uk-UA" dirty="0"/>
              <a:t>Вул. Залізнична, 4в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2B8911-B887-4848-9631-CA8DB6F23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727821"/>
            <a:ext cx="4152900" cy="469538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Загальна площа  2,3 га, ділянка знаходиться в межах населеного пункту, для розміщення та експлуатації основних, підсобних і допоміжних будівель та споруд підприємств переробної, машинобудівної та іншої промисловості, оренда.</a:t>
            </a:r>
          </a:p>
          <a:p>
            <a:pPr marL="0" indent="0">
              <a:buNone/>
            </a:pP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Контактна особа: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Любочко Світлана Миколаївна (каб.№7),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нач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 Управління комунальної власності та земельних відносин виконавчого комітету Коростенської міської ради,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(04142)430-31</a:t>
            </a:r>
          </a:p>
          <a:p>
            <a:pPr marL="0" indent="0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A882792-3561-4CC5-81CD-50BD390DF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474" y="2004782"/>
            <a:ext cx="7182852" cy="33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42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A2761-BAE7-4436-A742-6195F21A8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1167" y="639315"/>
            <a:ext cx="9135533" cy="1293028"/>
          </a:xfrm>
        </p:spPr>
        <p:txBody>
          <a:bodyPr>
            <a:normAutofit/>
          </a:bodyPr>
          <a:lstStyle/>
          <a:p>
            <a:r>
              <a:rPr lang="uk-UA" sz="3600" dirty="0"/>
              <a:t>Вул. Київська, в районі будинку 21б</a:t>
            </a:r>
            <a:endParaRPr lang="ru-RU" sz="36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B8C077-708A-4374-944B-2BAF4A3DCCA1}"/>
              </a:ext>
            </a:extLst>
          </p:cNvPr>
          <p:cNvSpPr/>
          <p:nvPr/>
        </p:nvSpPr>
        <p:spPr>
          <a:xfrm>
            <a:off x="495300" y="1932343"/>
            <a:ext cx="37973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Загальна площа  0,0080 га, ділянка знаходиться за межами населеного пункту, для будівництва та обслуговування будівель торгівлі, оренда.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Контактна особа: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Любочко Світлана Миколаївна (каб.№7),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нач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 Управління комунальної власності та земельних відносин виконавчого комітету Коростенської міської ради,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(04142)430-31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D9C7AC-12A2-493D-A6AE-31D4EC450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084" y="2385798"/>
            <a:ext cx="6849431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656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6B8B71-B68E-4D82-BB3A-234CCDF01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0" y="425706"/>
            <a:ext cx="9203267" cy="1293028"/>
          </a:xfrm>
        </p:spPr>
        <p:txBody>
          <a:bodyPr/>
          <a:lstStyle/>
          <a:p>
            <a:r>
              <a:rPr lang="uk-UA" dirty="0"/>
              <a:t>Вул. Промислова, 7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64822E-9E4C-4663-8A5F-D24952666176}"/>
              </a:ext>
            </a:extLst>
          </p:cNvPr>
          <p:cNvSpPr/>
          <p:nvPr/>
        </p:nvSpPr>
        <p:spPr>
          <a:xfrm>
            <a:off x="419100" y="1718734"/>
            <a:ext cx="3810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Загальна площа  0,5256 га, ділянка знаходиться в межах населеного пункту, для розміщення та експлуатації основних, підсобних і допоміжних будівель та споруд підприємств переробної, машинобудівної та іншої промисловості, оренда.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Контактна особа: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Любочко Світлана Миколаївна (каб.№7),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нач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 Управління комунальної власності та земельних відносин виконавчого комітету Коростенської міської ради,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(04142)430-31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8314F3-40BE-4AC4-A7B2-1D6C3A198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394" y="2039687"/>
            <a:ext cx="7192379" cy="35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26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DDC1D5-A714-457A-86BF-7D76DA932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66" y="639315"/>
            <a:ext cx="9203267" cy="1293028"/>
          </a:xfrm>
        </p:spPr>
        <p:txBody>
          <a:bodyPr/>
          <a:lstStyle/>
          <a:p>
            <a:r>
              <a:rPr lang="uk-UA" dirty="0"/>
              <a:t>Вул. Промислова, 7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9014AA0-7EFC-4994-BCBD-AF92A5C58C8C}"/>
              </a:ext>
            </a:extLst>
          </p:cNvPr>
          <p:cNvSpPr/>
          <p:nvPr/>
        </p:nvSpPr>
        <p:spPr>
          <a:xfrm>
            <a:off x="364067" y="1932343"/>
            <a:ext cx="408093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Загальна площа  0,1200 га, ділянка знаходиться за межами населеного пункту, для розміщення та експлуатації основних, підсобних і допоміжних будівель та споруд підприємств переробної, машинобудівної та іншої промисловості, оренда.</a:t>
            </a:r>
          </a:p>
          <a:p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Контактна особа: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Любочко Світлана Миколаївна (каб.№7),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нач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 Управління комунальної власності та земельних відносин виконавчого комітету Коростенської міської ради,</a:t>
            </a:r>
          </a:p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(04142)430-31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8303134-5276-40CD-B5D3-6281C8EA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765" y="2307987"/>
            <a:ext cx="6935168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470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394CF-E653-47FB-BF32-7026FE32E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3" y="448896"/>
            <a:ext cx="8610600" cy="939637"/>
          </a:xfrm>
        </p:spPr>
        <p:txBody>
          <a:bodyPr>
            <a:normAutofit/>
          </a:bodyPr>
          <a:lstStyle/>
          <a:p>
            <a:r>
              <a:rPr lang="uk-UA" dirty="0"/>
              <a:t>Нежитлові приміщення</a:t>
            </a:r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5CFB515-BF6B-4C96-8F8D-5520325504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64315"/>
              </p:ext>
            </p:extLst>
          </p:nvPr>
        </p:nvGraphicFramePr>
        <p:xfrm>
          <a:off x="323062" y="1418932"/>
          <a:ext cx="11545875" cy="4605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6475">
                  <a:extLst>
                    <a:ext uri="{9D8B030D-6E8A-4147-A177-3AD203B41FA5}">
                      <a16:colId xmlns:a16="http://schemas.microsoft.com/office/drawing/2014/main" val="664034599"/>
                    </a:ext>
                  </a:extLst>
                </a:gridCol>
                <a:gridCol w="3037959">
                  <a:extLst>
                    <a:ext uri="{9D8B030D-6E8A-4147-A177-3AD203B41FA5}">
                      <a16:colId xmlns:a16="http://schemas.microsoft.com/office/drawing/2014/main" val="1773541028"/>
                    </a:ext>
                  </a:extLst>
                </a:gridCol>
                <a:gridCol w="7401441">
                  <a:extLst>
                    <a:ext uri="{9D8B030D-6E8A-4147-A177-3AD203B41FA5}">
                      <a16:colId xmlns:a16="http://schemas.microsoft.com/office/drawing/2014/main" val="4087567379"/>
                    </a:ext>
                  </a:extLst>
                </a:gridCol>
              </a:tblGrid>
              <a:tr h="418817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Місце знаходження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Короткий опис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55633"/>
                  </a:ext>
                </a:extLst>
              </a:tr>
              <a:tr h="770750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31,9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Пролетарська, 37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Задовільний технічний стан, наявність під'їзної дороги, наявне електропостачання, водопостачання і водовідведення, оренда.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8011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674,6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Т. Кралі, 62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Задовільний технічний стан, наявне електропостачання та електричне опалення, оренда.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9453155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355,6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Південна, 14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Потребує капітального ремонту, наявна під'їзна дорога, продаж.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7199828"/>
                  </a:ext>
                </a:extLst>
              </a:tr>
              <a:tr h="384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58,6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Н. Сотні, 3а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Задовільний технічний стан, наявність під'їзної автодороги, наявність електропостачання, водопостачання та водовідведення, централізоване опалення, продаж.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539834"/>
                  </a:ext>
                </a:extLst>
              </a:tr>
              <a:tr h="384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Н. Сотні, 26а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Нежитлове підвальне приміщення 1 - потребує капітального ремонту, наявний під'їзної автодороги, наявне електропостачання, водопостачання і водовідведення, централізоване опалення, продаж.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98178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3E6CBF4-B540-438A-A42B-445B94CEF546}"/>
              </a:ext>
            </a:extLst>
          </p:cNvPr>
          <p:cNvSpPr/>
          <p:nvPr/>
        </p:nvSpPr>
        <p:spPr>
          <a:xfrm>
            <a:off x="323062" y="6085938"/>
            <a:ext cx="11504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Контактна особа – Бабська Ганна Сергіївна,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нач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 відділу комунальної власності виконавчого комітету Коростенської міської ради (04142) 50630, 96569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128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A88FC-D18E-4656-AD07-FE6ADD3D2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129373"/>
            <a:ext cx="8610600" cy="1293028"/>
          </a:xfrm>
        </p:spPr>
        <p:txBody>
          <a:bodyPr/>
          <a:lstStyle/>
          <a:p>
            <a:r>
              <a:rPr lang="uk-UA" dirty="0"/>
              <a:t>Нежитлові приміщення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E7B3E6C-7024-4896-925B-38EF286F9D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732288"/>
              </p:ext>
            </p:extLst>
          </p:nvPr>
        </p:nvGraphicFramePr>
        <p:xfrm>
          <a:off x="304799" y="1583265"/>
          <a:ext cx="11463867" cy="4165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1">
                  <a:extLst>
                    <a:ext uri="{9D8B030D-6E8A-4147-A177-3AD203B41FA5}">
                      <a16:colId xmlns:a16="http://schemas.microsoft.com/office/drawing/2014/main" val="2163276865"/>
                    </a:ext>
                  </a:extLst>
                </a:gridCol>
                <a:gridCol w="2421467">
                  <a:extLst>
                    <a:ext uri="{9D8B030D-6E8A-4147-A177-3AD203B41FA5}">
                      <a16:colId xmlns:a16="http://schemas.microsoft.com/office/drawing/2014/main" val="3313195600"/>
                    </a:ext>
                  </a:extLst>
                </a:gridCol>
                <a:gridCol w="7823199">
                  <a:extLst>
                    <a:ext uri="{9D8B030D-6E8A-4147-A177-3AD203B41FA5}">
                      <a16:colId xmlns:a16="http://schemas.microsoft.com/office/drawing/2014/main" val="1753006064"/>
                    </a:ext>
                  </a:extLst>
                </a:gridCol>
              </a:tblGrid>
              <a:tr h="448735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Місце знаходження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Короткий опис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9931061"/>
                  </a:ext>
                </a:extLst>
              </a:tr>
              <a:tr h="9292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175,4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Н. Сотні, 26а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Нежитлове підвальне приміщення 2 – потребує капітального ремонту, наявний під'їзної автодороги, наявне електропостачання, водопостачання і водовідведення, централізоване опалення, продаж.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211191"/>
                  </a:ext>
                </a:extLst>
              </a:tr>
              <a:tr h="929217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280,6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Грушевського, 36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Нежитлове вбудоване приміщення (підвал) – задовільний технічний стан, наявність під'їзної дороги, наявне електропостачання, централізоване опалення оренда.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104784"/>
                  </a:ext>
                </a:extLst>
              </a:tr>
              <a:tr h="929217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70,2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Грушевського, 20а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Нежитлове приміщення (№5) – задовільний технічний стан, наявність під'їзної дороги, наявне електропостачання, оренда/продаж.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5575518"/>
                  </a:ext>
                </a:extLst>
              </a:tr>
              <a:tr h="929217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160,9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Зв'язківців, 7в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Нежитлова будівля котельні – потребує капітального ремонту, наявність під'їзної дороги та електропостачання, централізоване опалення, оренда.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4588"/>
                  </a:ext>
                </a:extLst>
              </a:tr>
            </a:tbl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4357B1-9A10-406C-90D4-722B45105816}"/>
              </a:ext>
            </a:extLst>
          </p:cNvPr>
          <p:cNvSpPr/>
          <p:nvPr/>
        </p:nvSpPr>
        <p:spPr>
          <a:xfrm>
            <a:off x="115629" y="6082296"/>
            <a:ext cx="11504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Контактна особа – Бабська Ганна Сергіївна,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нач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 відділу комунальної власності виконавчого комітету Коростенської міської ради (04142) 50630, 96569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276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229F3-0D3F-4F76-8BA3-3954F7635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273307"/>
            <a:ext cx="8610600" cy="1293028"/>
          </a:xfrm>
        </p:spPr>
        <p:txBody>
          <a:bodyPr/>
          <a:lstStyle/>
          <a:p>
            <a:r>
              <a:rPr lang="uk-UA" dirty="0"/>
              <a:t>Нежитлові приміщення</a:t>
            </a:r>
            <a:endParaRPr lang="ru-RU" dirty="0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DDC9FE6-70C1-4732-9AB2-7057B4897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555442"/>
              </p:ext>
            </p:extLst>
          </p:nvPr>
        </p:nvGraphicFramePr>
        <p:xfrm>
          <a:off x="253999" y="1566335"/>
          <a:ext cx="11446933" cy="43095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738">
                  <a:extLst>
                    <a:ext uri="{9D8B030D-6E8A-4147-A177-3AD203B41FA5}">
                      <a16:colId xmlns:a16="http://schemas.microsoft.com/office/drawing/2014/main" val="3082196394"/>
                    </a:ext>
                  </a:extLst>
                </a:gridCol>
                <a:gridCol w="2741058">
                  <a:extLst>
                    <a:ext uri="{9D8B030D-6E8A-4147-A177-3AD203B41FA5}">
                      <a16:colId xmlns:a16="http://schemas.microsoft.com/office/drawing/2014/main" val="2840325511"/>
                    </a:ext>
                  </a:extLst>
                </a:gridCol>
                <a:gridCol w="7068137">
                  <a:extLst>
                    <a:ext uri="{9D8B030D-6E8A-4147-A177-3AD203B41FA5}">
                      <a16:colId xmlns:a16="http://schemas.microsoft.com/office/drawing/2014/main" val="3810241644"/>
                    </a:ext>
                  </a:extLst>
                </a:gridCol>
              </a:tblGrid>
              <a:tr h="605320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Місце знаходження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Короткий опис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7016381"/>
                  </a:ext>
                </a:extLst>
              </a:tr>
              <a:tr h="842479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103,5 м²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Н. Сотні, 5б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Нежитлова будівля – задовільний технічний стан, наявність під'їзної дороги та електропостачання, продаж.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525191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147,1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Пров. Сосновського, 10б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Нежитлова будівля котельні – задовільний технічний стан, наявність під'їзної дороги та електропостачання, централізоване опалення, оренда.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926678"/>
                  </a:ext>
                </a:extLst>
              </a:tr>
              <a:tr h="982134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Проліскова, 88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Нежитлове приміщення (частина) – добрий технічний стан, наявність під'їзної дороги та електропостачання, централізоване опалення, оренда.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7076192"/>
                  </a:ext>
                </a:extLst>
              </a:tr>
              <a:tr h="812799"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42,2 м²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Вул. Н. Сотні, 5а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Нежитлова будівля (два гаража, приміщення 1) – наявність під'їзної дороги та електропостачання, продаж.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103916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94F87C-F27E-4CC1-A780-EB9B486DEF9C}"/>
              </a:ext>
            </a:extLst>
          </p:cNvPr>
          <p:cNvSpPr/>
          <p:nvPr/>
        </p:nvSpPr>
        <p:spPr>
          <a:xfrm>
            <a:off x="196061" y="6069005"/>
            <a:ext cx="11504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Контактна особа – Бабська Ганна Сергіївна,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нач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. відділу комунальної власності виконавчого комітету Коростенської міської ради (04142) 50630, 96569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8849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F1FD1-0792-4739-AD17-D01646671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83219"/>
            <a:ext cx="8610600" cy="1293028"/>
          </a:xfrm>
        </p:spPr>
        <p:txBody>
          <a:bodyPr/>
          <a:lstStyle/>
          <a:p>
            <a:r>
              <a:rPr lang="uk-UA" dirty="0"/>
              <a:t>Контактна інформація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148A09-A187-4586-91AA-38C25EDCE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493180"/>
            <a:ext cx="11252200" cy="53001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Відділ місцевого економічного розвитку (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каб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№37)</a:t>
            </a: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Телефон: (04142) 410-20</a:t>
            </a:r>
          </a:p>
          <a:p>
            <a:pPr marL="0" indent="0">
              <a:buNone/>
            </a:pP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Відділ земельних відносин (</a:t>
            </a:r>
            <a:r>
              <a:rPr lang="uk-UA" sz="2400" dirty="0" err="1">
                <a:latin typeface="Arial" panose="020B0604020202020204" pitchFamily="34" charset="0"/>
                <a:cs typeface="Arial" panose="020B0604020202020204" pitchFamily="34" charset="0"/>
              </a:rPr>
              <a:t>каб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№11)</a:t>
            </a:r>
          </a:p>
          <a:p>
            <a:pPr marL="0" indent="0"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(04142) 962-75</a:t>
            </a:r>
          </a:p>
          <a:p>
            <a:pPr marL="0" indent="0">
              <a:buNone/>
            </a:pP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Відділ комунальної власності (каб.№2, №3)</a:t>
            </a:r>
          </a:p>
          <a:p>
            <a:pPr marL="0" indent="0" fontAlgn="base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Телефон: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(04142) 5-06-30</a:t>
            </a:r>
            <a:r>
              <a:rPr lang="ru-RU" dirty="0"/>
              <a:t> </a:t>
            </a:r>
          </a:p>
          <a:p>
            <a:pPr marL="0" indent="0" fontAlgn="base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kor.ekonom@rada-kor.gov.ua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communal_property@korosten-rada.gov.ua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ru-RU" sz="2400" dirty="0"/>
            </a:b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F6C8D5-08BC-4610-8E34-779F109E3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852" y="1441992"/>
            <a:ext cx="2969348" cy="198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4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0CF85F8-7FCD-4E5B-AE7F-B517E38EC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1388" y="1492978"/>
            <a:ext cx="9677400" cy="8633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Мінерально-сировинний потенціал </a:t>
            </a:r>
            <a:b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представлений добуванням: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52CF3F3-0790-459A-AA7B-BC084F44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041" y="132103"/>
            <a:ext cx="8610600" cy="1293028"/>
          </a:xfrm>
        </p:spPr>
        <p:txBody>
          <a:bodyPr/>
          <a:lstStyle/>
          <a:p>
            <a:r>
              <a:rPr lang="uk-UA" dirty="0"/>
              <a:t>ПРИРОДНІ РЕСУРСИ Коростенської МТГ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0FDEE9-4A94-49C8-8ACC-5A558B2A7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95" y="2845291"/>
            <a:ext cx="1594432" cy="1633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5F387F-A21A-49C5-9F66-14DE25ABFB4A}"/>
              </a:ext>
            </a:extLst>
          </p:cNvPr>
          <p:cNvSpPr txBox="1"/>
          <p:nvPr/>
        </p:nvSpPr>
        <p:spPr>
          <a:xfrm>
            <a:off x="205835" y="1827334"/>
            <a:ext cx="2138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Декоративного 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облицювального 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каменю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525494-1B78-4AF6-8A39-CB2B626FB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327" y="2865303"/>
            <a:ext cx="1958894" cy="16336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09961A-A49F-4CAB-B073-4C736EF7E2AD}"/>
              </a:ext>
            </a:extLst>
          </p:cNvPr>
          <p:cNvSpPr txBox="1"/>
          <p:nvPr/>
        </p:nvSpPr>
        <p:spPr>
          <a:xfrm>
            <a:off x="2169201" y="2489988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Мармуру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D35549D-45B0-42A9-B7FD-78716EE712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160" y="2845292"/>
            <a:ext cx="1594432" cy="1633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55EE19-DEDF-4105-83B0-965D80B2EFEF}"/>
              </a:ext>
            </a:extLst>
          </p:cNvPr>
          <p:cNvSpPr txBox="1"/>
          <p:nvPr/>
        </p:nvSpPr>
        <p:spPr>
          <a:xfrm>
            <a:off x="4188240" y="2473366"/>
            <a:ext cx="1107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Вапняку</a:t>
            </a:r>
          </a:p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4AA6219-E134-4A03-9349-0F589EF16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8415" y="2845291"/>
            <a:ext cx="1914526" cy="16336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AFE5500-DE05-4D1D-9DC7-45ED291158FC}"/>
              </a:ext>
            </a:extLst>
          </p:cNvPr>
          <p:cNvSpPr txBox="1"/>
          <p:nvPr/>
        </p:nvSpPr>
        <p:spPr>
          <a:xfrm>
            <a:off x="5761755" y="2473366"/>
            <a:ext cx="173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Бурого</a:t>
            </a:r>
            <a:r>
              <a:rPr lang="uk-UA" dirty="0"/>
              <a:t>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вугілля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DA187DB-13C3-47BE-889C-EA923E1E2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393" y="2865276"/>
            <a:ext cx="2058989" cy="16336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AB938B8-398E-41E7-80DB-A9085DFA9AB6}"/>
              </a:ext>
            </a:extLst>
          </p:cNvPr>
          <p:cNvSpPr txBox="1"/>
          <p:nvPr/>
        </p:nvSpPr>
        <p:spPr>
          <a:xfrm>
            <a:off x="8167189" y="2485818"/>
            <a:ext cx="956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Граніту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1DFB722-D210-4BAF-AF2E-EC38D791E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8534" y="2865276"/>
            <a:ext cx="2303465" cy="16859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328144B-6DED-4A39-A1D2-4EF6338B498A}"/>
              </a:ext>
            </a:extLst>
          </p:cNvPr>
          <p:cNvSpPr txBox="1"/>
          <p:nvPr/>
        </p:nvSpPr>
        <p:spPr>
          <a:xfrm>
            <a:off x="10504433" y="2495944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Титану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6AC16D-E135-4BEE-B0B1-1F07699B53C9}"/>
              </a:ext>
            </a:extLst>
          </p:cNvPr>
          <p:cNvSpPr txBox="1"/>
          <p:nvPr/>
        </p:nvSpPr>
        <p:spPr>
          <a:xfrm>
            <a:off x="205835" y="4739972"/>
            <a:ext cx="7889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Регіон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займає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перше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місце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Україні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запасах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лісових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ресурсів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хвойні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породи (60%), </a:t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твердо-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листові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(дуб),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листові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(береза,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вільха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осика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709B93C-E23E-40A3-9C6F-D40068FCF5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0482" y="4602709"/>
            <a:ext cx="4010112" cy="21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17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0BD59-A318-4462-85E8-F9077823A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016" y="180175"/>
            <a:ext cx="8610600" cy="1293028"/>
          </a:xfrm>
        </p:spPr>
        <p:txBody>
          <a:bodyPr/>
          <a:lstStyle/>
          <a:p>
            <a:r>
              <a:rPr lang="uk-UA" dirty="0"/>
              <a:t>освіта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83315B-45AF-4F0E-A5E5-8E5C11812032}"/>
              </a:ext>
            </a:extLst>
          </p:cNvPr>
          <p:cNvSpPr txBox="1"/>
          <p:nvPr/>
        </p:nvSpPr>
        <p:spPr>
          <a:xfrm>
            <a:off x="1056171" y="1520676"/>
            <a:ext cx="104838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На території Коростенської міської територіальної громади функціонує: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32 дошкільних заклади, в яких виховуються 2413 дітей;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26 закладів середньої загальної освіти, в яких навчається 8592 дітей;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189 гуртків, які відвідують 2822 дітей.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6A1AD04-3883-4F0B-A5CD-554E5AFBD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21" y="3137809"/>
            <a:ext cx="4592138" cy="25687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357173-A94C-4456-B6FE-195369D44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831" y="3429000"/>
            <a:ext cx="3424969" cy="25687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B4B1120-EA22-4D3A-BC67-AACD8B957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944" y="3815137"/>
            <a:ext cx="3424969" cy="25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2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6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B3DD2-E17B-4534-AB1D-6F05AFE07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268" y="290239"/>
            <a:ext cx="8398934" cy="1470828"/>
          </a:xfrm>
        </p:spPr>
        <p:txBody>
          <a:bodyPr>
            <a:normAutofit/>
          </a:bodyPr>
          <a:lstStyle/>
          <a:p>
            <a:r>
              <a:rPr lang="uk-UA" sz="2800" dirty="0"/>
              <a:t>Державний навчальний заклад</a:t>
            </a:r>
            <a:br>
              <a:rPr lang="uk-UA" sz="2800" dirty="0"/>
            </a:br>
            <a:r>
              <a:rPr lang="uk-UA" sz="2800" dirty="0"/>
              <a:t>«</a:t>
            </a:r>
            <a:r>
              <a:rPr lang="uk-UA" sz="2800" dirty="0" err="1"/>
              <a:t>малинський</a:t>
            </a:r>
            <a:r>
              <a:rPr lang="uk-UA" sz="2800" dirty="0"/>
              <a:t> професійний ліцей»</a:t>
            </a:r>
            <a:br>
              <a:rPr lang="uk-UA" sz="2800" dirty="0"/>
            </a:br>
            <a:r>
              <a:rPr lang="uk-UA" sz="2000" dirty="0"/>
              <a:t>територіальне відокремлене спеціалізоване відділення</a:t>
            </a:r>
            <a:endParaRPr lang="ru-RU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B7BFD-14AA-4A4E-8218-3125A5462AF3}"/>
              </a:ext>
            </a:extLst>
          </p:cNvPr>
          <p:cNvSpPr txBox="1"/>
          <p:nvPr/>
        </p:nvSpPr>
        <p:spPr>
          <a:xfrm>
            <a:off x="281767" y="1642533"/>
            <a:ext cx="76938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 училищі навчається 137 осіб за такими спеціальностями: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Електрозварник ручного зварювання. </a:t>
            </a:r>
            <a:b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Слюсар із складання металевих конструкцій.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Токар. Слюсар із складання металевих конструкцій.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Електромонтер з ремонту та обслуговування електроустаткування. </a:t>
            </a:r>
            <a:b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Слюсар-електромонтажник.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Машиніст крана (кранівник).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81A628-4C25-4A74-8C77-7F4C792A8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886" y="1970345"/>
            <a:ext cx="4473347" cy="44534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5D3085-E44C-428B-8729-FEEC66925F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67" t="3322" r="7309" b="4389"/>
          <a:stretch/>
        </p:blipFill>
        <p:spPr>
          <a:xfrm>
            <a:off x="1871129" y="4197078"/>
            <a:ext cx="4224871" cy="253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C426F-7F82-4D7A-83C1-2A680405E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510373"/>
            <a:ext cx="8610600" cy="1293028"/>
          </a:xfrm>
        </p:spPr>
        <p:txBody>
          <a:bodyPr/>
          <a:lstStyle/>
          <a:p>
            <a:r>
              <a:rPr lang="uk-UA" dirty="0"/>
              <a:t>Соціально-культурна сфера: спорт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7A46C0-A012-4AD6-B79F-8C2A4D596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00" y="1803401"/>
            <a:ext cx="10820400" cy="2415540"/>
          </a:xfrm>
        </p:spPr>
        <p:txBody>
          <a:bodyPr/>
          <a:lstStyle/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На території Коростенської міської територіальної громади функціонують 2 стадіони, фізкультурно-оздоровчий комплекс, 20 спортзалів, 67 спортивних майданчиків (9 зі штучним покриттям).</a:t>
            </a:r>
          </a:p>
          <a:p>
            <a:pPr algn="just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Працюють клуби та секції: вільна боротьба, дзюдо, хокей на траві,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голбол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карате,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фрі-файт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, бокс,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бально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-спортивні танці, танцювальні студії, теніс, баскетбол, історичне фехтування, футбол,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коптер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-клуб. Працюють 3 тренажерні зали (фітнес-центри)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02A50F-E704-4468-9F32-8A3A350D10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14811" r="14889" b="6473"/>
          <a:stretch/>
        </p:blipFill>
        <p:spPr>
          <a:xfrm>
            <a:off x="368300" y="4304199"/>
            <a:ext cx="2845424" cy="23791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237373-BC20-416F-B675-79BF3AC89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587" y="4304199"/>
            <a:ext cx="2845424" cy="23791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851CA8-F7ED-4893-B003-0B50A1766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4874" y="4304199"/>
            <a:ext cx="4526060" cy="23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5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C79CF-F878-46B6-ACE3-277F475EC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533" y="254000"/>
            <a:ext cx="8610600" cy="1293028"/>
          </a:xfrm>
        </p:spPr>
        <p:txBody>
          <a:bodyPr/>
          <a:lstStyle/>
          <a:p>
            <a:r>
              <a:rPr lang="uk-UA" dirty="0"/>
              <a:t>Охорона здоров</a:t>
            </a:r>
            <a:r>
              <a:rPr lang="uk-UA" dirty="0">
                <a:latin typeface="Calibri" panose="020F0502020204030204" pitchFamily="34" charset="0"/>
                <a:cs typeface="Calibri" panose="020F0502020204030204" pitchFamily="34" charset="0"/>
              </a:rPr>
              <a:t>′я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876316-EE9B-402F-8DDC-8513D287F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758567"/>
            <a:ext cx="6934200" cy="48073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На території Коростенської міської територіальної громади функціонують:</a:t>
            </a:r>
          </a:p>
          <a:p>
            <a:pPr>
              <a:buFontTx/>
              <a:buChar char="-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Коростенська центральна міська лікарня </a:t>
            </a:r>
            <a:b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(вул.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М.Амосова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, 8), цілодобовий стаціонар на 350 ліжок.</a:t>
            </a:r>
          </a:p>
          <a:p>
            <a:pPr>
              <a:buFontTx/>
              <a:buChar char="-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Центр первинної медико-санітарної допомоги для дорослих і дітей (вул. Грушевського, 7), </a:t>
            </a:r>
            <a:b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7 лікарських амбулаторій загальної практики сімейної медицини.</a:t>
            </a:r>
          </a:p>
          <a:p>
            <a:pPr>
              <a:buFontTx/>
              <a:buChar char="-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Стоматологічна поліклініка (вул.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Г.Чорнобиля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, 8).</a:t>
            </a:r>
          </a:p>
          <a:p>
            <a:pPr>
              <a:buFontTx/>
              <a:buChar char="-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Обласний міжрайонний діагностичний центр </a:t>
            </a:r>
            <a:b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(вул. Київська, 21б).</a:t>
            </a:r>
          </a:p>
          <a:p>
            <a:pPr>
              <a:buFontTx/>
              <a:buChar char="-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Приватні діагностичні центри та дослідницькі лабораторії.</a:t>
            </a:r>
          </a:p>
          <a:p>
            <a:pPr>
              <a:buFontTx/>
              <a:buChar char="-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КНП «Коростенська центральна районна лікарня»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Ушомирської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сільської ради (вул. Жмаченка, 46). </a:t>
            </a:r>
          </a:p>
          <a:p>
            <a:pPr marL="0" indent="0">
              <a:buNone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На території Коростенської МТГ працює 36 аптечних пунктів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D7C72A-F6B0-4FDD-A390-D214A081B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913" y="1927819"/>
            <a:ext cx="4575387" cy="34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62522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1699</TotalTime>
  <Words>3506</Words>
  <Application>Microsoft Office PowerPoint</Application>
  <PresentationFormat>Широкоэкранный</PresentationFormat>
  <Paragraphs>427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Calibri</vt:lpstr>
      <vt:lpstr>Candara</vt:lpstr>
      <vt:lpstr>Century Gothic</vt:lpstr>
      <vt:lpstr>Wingdings</vt:lpstr>
      <vt:lpstr>След самолета</vt:lpstr>
      <vt:lpstr>Інвестиційний паспорт Коростенської міської територіальної громади 2022 рік</vt:lpstr>
      <vt:lpstr>Презентация PowerPoint</vt:lpstr>
      <vt:lpstr>Презентация PowerPoint</vt:lpstr>
      <vt:lpstr>Головні показники Коростенської мтг</vt:lpstr>
      <vt:lpstr>ПРИРОДНІ РЕСУРСИ Коростенської МТГ</vt:lpstr>
      <vt:lpstr>освіта</vt:lpstr>
      <vt:lpstr>Державний навчальний заклад «малинський професійний ліцей» територіальне відокремлене спеціалізоване відділення</vt:lpstr>
      <vt:lpstr>Соціально-культурна сфера: спорт</vt:lpstr>
      <vt:lpstr>Охорона здоров′я</vt:lpstr>
      <vt:lpstr>Культура і відпочинок</vt:lpstr>
      <vt:lpstr>Музеї та пам′ятники</vt:lpstr>
      <vt:lpstr>Готелі та ресторани</vt:lpstr>
      <vt:lpstr>Інфраструктура громади</vt:lpstr>
      <vt:lpstr>Коростенська МТГ – культурний центр Полісся</vt:lpstr>
      <vt:lpstr>Потенціал Коростенської МТГ</vt:lpstr>
      <vt:lpstr>Презентация PowerPoint</vt:lpstr>
      <vt:lpstr>Презентация PowerPoint</vt:lpstr>
      <vt:lpstr>Деревообробна промисловість</vt:lpstr>
      <vt:lpstr>Хімічна промисловість</vt:lpstr>
      <vt:lpstr>металургія</vt:lpstr>
      <vt:lpstr>Добувна промисловість</vt:lpstr>
      <vt:lpstr>Інші галузі</vt:lpstr>
      <vt:lpstr>Інші галузі: виробництво машин і устаткування</vt:lpstr>
      <vt:lpstr>Інші галузі</vt:lpstr>
      <vt:lpstr>Митний пост «Коростень» </vt:lpstr>
      <vt:lpstr>партнерство</vt:lpstr>
      <vt:lpstr>Міжнародне співробітництво</vt:lpstr>
      <vt:lpstr>Рейтинг Коростенської МТГ</vt:lpstr>
      <vt:lpstr>Інвестиційні пропозиції</vt:lpstr>
      <vt:lpstr>ПрАТ «Янтар»</vt:lpstr>
      <vt:lpstr>УВП УТОС</vt:lpstr>
      <vt:lpstr>ПАТ «ХІММАШ»</vt:lpstr>
      <vt:lpstr>МПП «МЕТА»</vt:lpstr>
      <vt:lpstr>ТОВ «ІНГА ПЛЮС»</vt:lpstr>
      <vt:lpstr>ТОВ «ДКТ БУД»</vt:lpstr>
      <vt:lpstr>Інвестиційні пропозиції</vt:lpstr>
      <vt:lpstr>Логістичний комплекс</vt:lpstr>
      <vt:lpstr>Інвестиційні пропозиції</vt:lpstr>
      <vt:lpstr>Вул. Б. Хмельницького, 6в</vt:lpstr>
      <vt:lpstr>Вул. Грушевського, 102г</vt:lpstr>
      <vt:lpstr>Вул. Дружби</vt:lpstr>
      <vt:lpstr>Вул. Залізнична, 4в</vt:lpstr>
      <vt:lpstr>Вул. Київська, в районі будинку 21б</vt:lpstr>
      <vt:lpstr>Вул. Промислова, 7</vt:lpstr>
      <vt:lpstr>Вул. Промислова, 7</vt:lpstr>
      <vt:lpstr>Нежитлові приміщення</vt:lpstr>
      <vt:lpstr>Нежитлові приміщення</vt:lpstr>
      <vt:lpstr>Нежитлові приміщення</vt:lpstr>
      <vt:lpstr>Контактна інформація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Інвестиційний паспорт Коростенської міської територіальної громади 2021 рік</dc:title>
  <dc:creator>k36</dc:creator>
  <cp:lastModifiedBy>Admin</cp:lastModifiedBy>
  <cp:revision>113</cp:revision>
  <dcterms:created xsi:type="dcterms:W3CDTF">2021-04-05T09:49:52Z</dcterms:created>
  <dcterms:modified xsi:type="dcterms:W3CDTF">2022-01-25T09:43:47Z</dcterms:modified>
</cp:coreProperties>
</file>